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32" r:id="rId2"/>
    <p:sldId id="320" r:id="rId3"/>
    <p:sldId id="321" r:id="rId4"/>
    <p:sldId id="259" r:id="rId5"/>
    <p:sldId id="330" r:id="rId6"/>
    <p:sldId id="260" r:id="rId7"/>
    <p:sldId id="261" r:id="rId8"/>
    <p:sldId id="262" r:id="rId9"/>
    <p:sldId id="263" r:id="rId10"/>
    <p:sldId id="264" r:id="rId11"/>
    <p:sldId id="265" r:id="rId12"/>
    <p:sldId id="266" r:id="rId13"/>
    <p:sldId id="327" r:id="rId14"/>
    <p:sldId id="328" r:id="rId15"/>
    <p:sldId id="331" r:id="rId16"/>
    <p:sldId id="329"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Entwistle" initials="TE" lastIdx="28" clrIdx="0">
    <p:extLst>
      <p:ext uri="{19B8F6BF-5375-455C-9EA6-DF929625EA0E}">
        <p15:presenceInfo xmlns:p15="http://schemas.microsoft.com/office/powerpoint/2012/main" userId="S::Tony.Entwistle@mineralproducts.org::5d3d08ca-713e-40c6-9306-d54300f0e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E"/>
    <a:srgbClr val="134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0"/>
    <p:restoredTop sz="77638" autoAdjust="0"/>
  </p:normalViewPr>
  <p:slideViewPr>
    <p:cSldViewPr snapToGrid="0" snapToObjects="1">
      <p:cViewPr varScale="1">
        <p:scale>
          <a:sx n="66" d="100"/>
          <a:sy n="66" d="100"/>
        </p:scale>
        <p:origin x="8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7T09:10:05.608" idx="11">
    <p:pos x="10" y="10"/>
    <p:text>image just covering end of text</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4A30B-A52A-4432-8257-8A0010F98B66}" type="datetimeFigureOut">
              <a:rPr lang="en-GB" smtClean="0"/>
              <a:t>09/02/2021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7A4DD-54E9-4326-9CC6-8331C766B1B2}" type="slidenum">
              <a:rPr lang="en-GB" smtClean="0"/>
              <a:t>‹#›</a:t>
            </a:fld>
            <a:endParaRPr lang="en-GB"/>
          </a:p>
        </p:txBody>
      </p:sp>
    </p:spTree>
    <p:extLst>
      <p:ext uri="{BB962C8B-B14F-4D97-AF65-F5344CB8AC3E}">
        <p14:creationId xmlns:p14="http://schemas.microsoft.com/office/powerpoint/2010/main" val="99084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presentation is designed to provide the basis for a discussion around the CORE HEALTH AND SAFETY VALUES in Vision Zero. </a:t>
            </a:r>
            <a:r>
              <a:rPr lang="en-GB" dirty="0"/>
              <a:t>It starts with a few slides that provide an overview of the key elements of Vision Zero and help ensure that we all have a common understanding of what it is. This will provide the background for the discussion around the core values. Remind everyone why Vision Zero is important – </a:t>
            </a:r>
            <a:r>
              <a:rPr lang="en-GB" b="1" dirty="0"/>
              <a:t>we all want to go home safe and well everyday. </a:t>
            </a:r>
            <a:r>
              <a:rPr lang="en-GB" dirty="0"/>
              <a:t> It would be ideal to have the printed leaflet and Vision Zero card available to hand out at the end of the session. You will need an WIFI link to view the video on the second slide. If not available suggest you delete the second slide. </a:t>
            </a:r>
            <a:endParaRPr lang="en-GB" b="1" dirty="0"/>
          </a:p>
        </p:txBody>
      </p:sp>
      <p:sp>
        <p:nvSpPr>
          <p:cNvPr id="4" name="Slide Number Placeholder 3"/>
          <p:cNvSpPr>
            <a:spLocks noGrp="1"/>
          </p:cNvSpPr>
          <p:nvPr>
            <p:ph type="sldNum" sz="quarter" idx="5"/>
          </p:nvPr>
        </p:nvSpPr>
        <p:spPr/>
        <p:txBody>
          <a:bodyPr/>
          <a:lstStyle/>
          <a:p>
            <a:fld id="{05E00D92-0143-4EB9-9596-90BE12B18096}" type="slidenum">
              <a:rPr lang="en-GB" smtClean="0"/>
              <a:t>1</a:t>
            </a:fld>
            <a:endParaRPr lang="en-GB"/>
          </a:p>
        </p:txBody>
      </p:sp>
    </p:spTree>
    <p:extLst>
      <p:ext uri="{BB962C8B-B14F-4D97-AF65-F5344CB8AC3E}">
        <p14:creationId xmlns:p14="http://schemas.microsoft.com/office/powerpoint/2010/main" val="52055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could consider asking one of the open questions on the summary slide 6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key point/s/; </a:t>
            </a:r>
            <a:r>
              <a:rPr lang="en-GB" sz="2800" dirty="0"/>
              <a:t>High quality implementation is about checking that we have the right training and competences, taking care to follow rules and procedures properly, ensuring we have the right tools for the job and wear the correct PPE. By taking shortcuts or just ‘ticking the boxes’ we significantly increase the chances of a serious incident occurring.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A good slide to generate discussions on examples which can become box ticking. ….are you as thorough with your start of shift loading shovel checks when there are a line of trucks waiting to be loaded etc</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10</a:t>
            </a:fld>
            <a:endParaRPr lang="en-GB"/>
          </a:p>
        </p:txBody>
      </p:sp>
    </p:spTree>
    <p:extLst>
      <p:ext uri="{BB962C8B-B14F-4D97-AF65-F5344CB8AC3E}">
        <p14:creationId xmlns:p14="http://schemas.microsoft.com/office/powerpoint/2010/main" val="229238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could consider asking one of the open questions on the summary slide 6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key point/s/; </a:t>
            </a:r>
            <a:r>
              <a:rPr lang="en-GB" sz="2800" dirty="0"/>
              <a:t>There are many ways we can share or collaborate to make our workplace safer or healthier for example;  </a:t>
            </a:r>
            <a:r>
              <a:rPr lang="en-GB" sz="2800" b="1" dirty="0"/>
              <a:t>Sharing</a:t>
            </a:r>
            <a:r>
              <a:rPr lang="en-GB" sz="2800" dirty="0"/>
              <a:t> our knowledge and experience with others. </a:t>
            </a:r>
            <a:r>
              <a:rPr lang="en-GB" sz="2800" b="1" dirty="0"/>
              <a:t>Sharing</a:t>
            </a:r>
            <a:r>
              <a:rPr lang="en-GB" sz="2800" dirty="0"/>
              <a:t> our good ideas about how things might be improved. </a:t>
            </a:r>
            <a:r>
              <a:rPr lang="en-GB" sz="2800" b="1" dirty="0"/>
              <a:t>Reporting</a:t>
            </a:r>
            <a:r>
              <a:rPr lang="en-GB" sz="2800" dirty="0"/>
              <a:t> our mistakes so that everyone can learn from them and prevent them occurring in the future. </a:t>
            </a:r>
            <a:r>
              <a:rPr lang="en-GB" sz="2800" b="1" dirty="0"/>
              <a:t>Actively</a:t>
            </a:r>
            <a:r>
              <a:rPr lang="en-GB" sz="2800" dirty="0"/>
              <a:t> participating in events such as safety days or toolbox talks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Calibri" panose="020F0502020204030204" pitchFamily="34" charset="0"/>
                <a:ea typeface="Calibri" panose="020F0502020204030204" pitchFamily="34" charset="0"/>
                <a:cs typeface="Times New Roman" panose="02020603050405020304" pitchFamily="18" charset="0"/>
              </a:rPr>
              <a:t>You could use this slide to make the point that the knowledge usually exists within a workforce but it just needs sharing…..no ‘knowledge is power’ attitude. Don’t assume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everyone</a:t>
            </a:r>
            <a:r>
              <a:rPr lang="en-GB" sz="2800" dirty="0">
                <a:effectLst/>
                <a:latin typeface="Calibri" panose="020F0502020204030204" pitchFamily="34" charset="0"/>
                <a:ea typeface="Calibri" panose="020F0502020204030204" pitchFamily="34" charset="0"/>
                <a:cs typeface="Times New Roman" panose="02020603050405020304" pitchFamily="18" charset="0"/>
              </a:rPr>
              <a:t> understands.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11</a:t>
            </a:fld>
            <a:endParaRPr lang="en-GB"/>
          </a:p>
        </p:txBody>
      </p:sp>
    </p:spTree>
    <p:extLst>
      <p:ext uri="{BB962C8B-B14F-4D97-AF65-F5344CB8AC3E}">
        <p14:creationId xmlns:p14="http://schemas.microsoft.com/office/powerpoint/2010/main" val="2752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could consider asking one of the open questions on the summary slide 6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key point/s/; </a:t>
            </a:r>
            <a:r>
              <a:rPr lang="en-GB" sz="2800" dirty="0"/>
              <a:t>As individuals and organisations we can all strive to perform to the best of our ability, exceeding the standards and statutory duties that only reflect the minimum that is acceptable.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You could ask the audience a general question about what they think they need to comply with – the law, policy, risk assessment, operating procedures etc. Any conflicts?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12</a:t>
            </a:fld>
            <a:endParaRPr lang="en-GB"/>
          </a:p>
        </p:txBody>
      </p:sp>
    </p:spTree>
    <p:extLst>
      <p:ext uri="{BB962C8B-B14F-4D97-AF65-F5344CB8AC3E}">
        <p14:creationId xmlns:p14="http://schemas.microsoft.com/office/powerpoint/2010/main" val="227143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 be a good time to hand out the resources and possibly link to </a:t>
            </a:r>
            <a:r>
              <a:rPr lang="en-GB" dirty="0" err="1"/>
              <a:t>Safequarry</a:t>
            </a:r>
            <a:r>
              <a:rPr lang="en-GB" dirty="0"/>
              <a:t> to show them where they can view the on-line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6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the card if you have them (they can be ordered from david.yelland@mineralproducts.org) - Urge them to regularly review the items on the card. Ask them where they could put it so they see it on a regular basis. If you do not have the card this slide can be used as a useful summary and reminder for the audience.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62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time this would be a good opportunity to also show them the </a:t>
            </a:r>
            <a:r>
              <a:rPr lang="en-GB" dirty="0" err="1"/>
              <a:t>Safequarry</a:t>
            </a:r>
            <a:r>
              <a:rPr lang="en-GB" dirty="0"/>
              <a:t> website and remind them that they can get more information on Vision Zero and view the resources by going to the </a:t>
            </a:r>
            <a:r>
              <a:rPr lang="en-GB" dirty="0" err="1"/>
              <a:t>Visin</a:t>
            </a:r>
            <a:r>
              <a:rPr lang="en-GB" dirty="0"/>
              <a:t> Zero section. You could mention that they could visit  ‘The Fatal 6’ section of </a:t>
            </a:r>
            <a:r>
              <a:rPr lang="en-GB" dirty="0" err="1"/>
              <a:t>Safequarry</a:t>
            </a:r>
            <a:r>
              <a:rPr lang="en-GB" dirty="0"/>
              <a:t> where they can see Guidance, best practice, incident alerts that relate to each of ‘The Fatal 6’. </a:t>
            </a:r>
            <a:r>
              <a:rPr lang="en-GB" b="1" dirty="0"/>
              <a:t>Please recommend that they register on </a:t>
            </a:r>
            <a:r>
              <a:rPr lang="en-GB" b="1" dirty="0" err="1"/>
              <a:t>Safequarry</a:t>
            </a:r>
            <a:r>
              <a:rPr lang="en-GB" b="1" dirty="0"/>
              <a:t> </a:t>
            </a:r>
            <a:r>
              <a:rPr lang="en-GB" dirty="0"/>
              <a:t>to receive incident alerts, toolbox etc.  Or have a look at the site when they have the time. It is the central hub for health and safety information for the mineral products industry. </a:t>
            </a:r>
            <a:r>
              <a:rPr lang="en-GB"/>
              <a:t>Emphasise </a:t>
            </a:r>
            <a:r>
              <a:rPr lang="en-GB" dirty="0"/>
              <a:t>that SQ is a unique resource which is the product of input/contributions from across the industry</a:t>
            </a:r>
          </a:p>
        </p:txBody>
      </p:sp>
      <p:sp>
        <p:nvSpPr>
          <p:cNvPr id="4" name="Slide Number Placeholder 3"/>
          <p:cNvSpPr>
            <a:spLocks noGrp="1"/>
          </p:cNvSpPr>
          <p:nvPr>
            <p:ph type="sldNum" sz="quarter" idx="5"/>
          </p:nvPr>
        </p:nvSpPr>
        <p:spPr/>
        <p:txBody>
          <a:bodyPr/>
          <a:lstStyle/>
          <a:p>
            <a:fld id="{05E00D92-0143-4EB9-9596-90BE12B18096}" type="slidenum">
              <a:rPr lang="en-GB" smtClean="0"/>
              <a:t>15</a:t>
            </a:fld>
            <a:endParaRPr lang="en-GB"/>
          </a:p>
        </p:txBody>
      </p:sp>
    </p:spTree>
    <p:extLst>
      <p:ext uri="{BB962C8B-B14F-4D97-AF65-F5344CB8AC3E}">
        <p14:creationId xmlns:p14="http://schemas.microsoft.com/office/powerpoint/2010/main" val="43406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Powerful short video that reflect on the importance of health and safety – a good way to close the Toolbox talk or to ask them what they think about the core values or ‘The Fatal 6’ – hopefully this will facilitate an open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39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say that this presentation and their participation is a good example of the core value – ‘collaboration and sharing’. Thank them for their contribution and remind them that the resources can be viewed on </a:t>
            </a:r>
            <a:r>
              <a:rPr lang="en-GB" dirty="0" err="1"/>
              <a:t>Safequarry</a:t>
            </a:r>
            <a:r>
              <a:rPr lang="en-GB" dirty="0"/>
              <a:t>. </a:t>
            </a:r>
            <a:r>
              <a:rPr lang="en-GB" b="1" dirty="0"/>
              <a:t>As a closing remark you could say that Vision Zero involves us all and will help ensure that we all go home ‘Safe and Well Every Day’</a:t>
            </a:r>
          </a:p>
        </p:txBody>
      </p:sp>
      <p:sp>
        <p:nvSpPr>
          <p:cNvPr id="4" name="Slide Number Placeholder 3"/>
          <p:cNvSpPr>
            <a:spLocks noGrp="1"/>
          </p:cNvSpPr>
          <p:nvPr>
            <p:ph type="sldNum" sz="quarter" idx="5"/>
          </p:nvPr>
        </p:nvSpPr>
        <p:spPr/>
        <p:txBody>
          <a:bodyPr/>
          <a:lstStyle/>
          <a:p>
            <a:fld id="{AC17A4DD-54E9-4326-9CC6-8331C766B1B2}" type="slidenum">
              <a:rPr lang="en-GB" smtClean="0"/>
              <a:t>17</a:t>
            </a:fld>
            <a:endParaRPr lang="en-GB"/>
          </a:p>
        </p:txBody>
      </p:sp>
    </p:spTree>
    <p:extLst>
      <p:ext uri="{BB962C8B-B14F-4D97-AF65-F5344CB8AC3E}">
        <p14:creationId xmlns:p14="http://schemas.microsoft.com/office/powerpoint/2010/main" val="138905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provides a graphic visual summary of Vision Zero. If you do not have a WIFI / internet link suggest that you delete the slide but let people know they can view the videos about Vision Zero on </a:t>
            </a:r>
            <a:r>
              <a:rPr lang="en-GB" dirty="0" err="1"/>
              <a:t>Safequarry</a:t>
            </a:r>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96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Main purpose of this slide is to highlight what the ultimate goal of Vision Zero is and to emphasise to the audience </a:t>
            </a:r>
            <a:r>
              <a:rPr lang="en-GB" b="1" dirty="0"/>
              <a:t>that everyone has a key role to play in achieving Vision Zero</a:t>
            </a: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3</a:t>
            </a:fld>
            <a:endParaRPr lang="en-GB"/>
          </a:p>
        </p:txBody>
      </p:sp>
    </p:spTree>
    <p:extLst>
      <p:ext uri="{BB962C8B-B14F-4D97-AF65-F5344CB8AC3E}">
        <p14:creationId xmlns:p14="http://schemas.microsoft.com/office/powerpoint/2010/main" val="25717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Whilst Vision Zero incorporates all the elements above this presentation is focussed on the 6 core H&amp;S values</a:t>
            </a:r>
            <a:r>
              <a:rPr lang="en-GB" dirty="0"/>
              <a:t>. By adopting these values  we will help to ensure that everyone in the organisation is committed to health and safety and will start changing their behaviour in relation to their own and their colleagues health and safety. They have been agreed by MPA members and reflect the values that many organisations already embrace.  </a:t>
            </a: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4</a:t>
            </a:fld>
            <a:endParaRPr lang="en-GB"/>
          </a:p>
        </p:txBody>
      </p:sp>
    </p:spTree>
    <p:extLst>
      <p:ext uri="{BB962C8B-B14F-4D97-AF65-F5344CB8AC3E}">
        <p14:creationId xmlns:p14="http://schemas.microsoft.com/office/powerpoint/2010/main" val="372842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GB" dirty="0">
              <a:effectLst/>
            </a:endParaRPr>
          </a:p>
          <a:p>
            <a:pPr marL="457200" marR="0" lvl="1" indent="0">
              <a:spcBef>
                <a:spcPts val="0"/>
              </a:spcBef>
              <a:spcAft>
                <a:spcPts val="0"/>
              </a:spcAft>
              <a:buFont typeface="Courier New" panose="02070309020205020404" pitchFamily="49" charset="0"/>
              <a:buNone/>
            </a:pPr>
            <a:r>
              <a:rPr lang="en-GB" sz="1100" dirty="0">
                <a:effectLst/>
                <a:latin typeface="Calibri" panose="020F0502020204030204" pitchFamily="34" charset="0"/>
                <a:ea typeface="Times New Roman" panose="02020603050405020304" pitchFamily="18" charset="0"/>
              </a:rPr>
              <a:t>You might consider discussing with the audience what is a shared value? Answers might be along the lines of:</a:t>
            </a:r>
            <a:r>
              <a:rPr lang="en-GB" sz="1100" dirty="0">
                <a:effectLst/>
                <a:latin typeface="Calibri" panose="020F0502020204030204" pitchFamily="34" charset="0"/>
                <a:ea typeface="Calibri" panose="020F0502020204030204" pitchFamily="34" charset="0"/>
              </a:rPr>
              <a:t> </a:t>
            </a: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rPr>
              <a:t>S</a:t>
            </a:r>
            <a:r>
              <a:rPr lang="en-GB" sz="1100" i="1" dirty="0">
                <a:effectLst/>
                <a:latin typeface="Calibri" panose="020F0502020204030204" pitchFamily="34" charset="0"/>
                <a:ea typeface="Times New Roman" panose="02020603050405020304" pitchFamily="18" charset="0"/>
              </a:rPr>
              <a:t>hared values can help to create trust, shared understanding and help link employees and organisations together.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i="1" dirty="0">
                <a:effectLst/>
                <a:latin typeface="Calibri" panose="020F0502020204030204" pitchFamily="34" charset="0"/>
                <a:ea typeface="Times New Roman" panose="02020603050405020304" pitchFamily="18" charset="0"/>
              </a:rPr>
              <a:t>“This is the way we work together”.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i="1" dirty="0">
                <a:effectLst/>
                <a:latin typeface="Calibri" panose="020F0502020204030204" pitchFamily="34" charset="0"/>
                <a:ea typeface="Times New Roman" panose="02020603050405020304" pitchFamily="18" charset="0"/>
              </a:rPr>
              <a:t>“These are the work attitudes and principles that we all agree upon and which we value”.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rPr>
              <a:t>Employees share a common work attitudes and principles with their colleagues. This can help to build a feeling of camaraderie and a shared interest in success”</a:t>
            </a: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rPr>
              <a:t>The shared values will help us to hold one another accountable and provide feedback in a positive way</a:t>
            </a: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5</a:t>
            </a:fld>
            <a:endParaRPr lang="en-GB"/>
          </a:p>
        </p:txBody>
      </p:sp>
    </p:spTree>
    <p:extLst>
      <p:ext uri="{BB962C8B-B14F-4D97-AF65-F5344CB8AC3E}">
        <p14:creationId xmlns:p14="http://schemas.microsoft.com/office/powerpoint/2010/main" val="294277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summary slide – the following slides look at each core value individually. </a:t>
            </a:r>
            <a:r>
              <a:rPr lang="en-GB" b="1" dirty="0"/>
              <a:t>As you progress through the next six slides you could consider the following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Asking the audience –for examples of these values being demonstrated in their workplace – or examples of failing to follow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Asking how could things be changed in their work place to help change behaviour or ways or working to reflect these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Asking if they can think of 1 or maybe 3 things that they or the organisation/team could do that would show commitment to these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It is important to emphasise that Vision Zero is about everyone in the organisation from the MD downwards living and working with these values.  </a:t>
            </a:r>
            <a:r>
              <a:rPr lang="en-GB" b="1" dirty="0"/>
              <a:t>The notes provide a little bit more background to the each of the core values and hopefully will help you to facilitate the discussion.</a:t>
            </a: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6</a:t>
            </a:fld>
            <a:endParaRPr lang="en-GB"/>
          </a:p>
        </p:txBody>
      </p:sp>
    </p:spTree>
    <p:extLst>
      <p:ext uri="{BB962C8B-B14F-4D97-AF65-F5344CB8AC3E}">
        <p14:creationId xmlns:p14="http://schemas.microsoft.com/office/powerpoint/2010/main" val="343098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ask open questions as suggested in the notes on the summary slide 6.  </a:t>
            </a:r>
            <a:r>
              <a:rPr lang="en-GB" b="1" dirty="0"/>
              <a:t>Key point - </a:t>
            </a:r>
            <a:r>
              <a:rPr lang="en-GB" b="0" dirty="0"/>
              <a:t>If you feel concerned that you and/or your workmates may be at risk whilst carrying out a task, or if you see anyone acting unsafely, then ‘step in’ and stop the job until everyone can be sure that proper controls are in place</a:t>
            </a:r>
          </a:p>
          <a:p>
            <a:r>
              <a:rPr lang="en-GB" b="1" dirty="0"/>
              <a:t>- This is a slide that presents a good opportunity to have a discussion on whether people would feel comfortable to step in and stop a job – even with production pressures, challenging managers, supervisors etc. Would younger workers or new starters feel comfortable challenging unsafe working practices in your workplace</a:t>
            </a:r>
          </a:p>
        </p:txBody>
      </p:sp>
      <p:sp>
        <p:nvSpPr>
          <p:cNvPr id="4" name="Slide Number Placeholder 3"/>
          <p:cNvSpPr>
            <a:spLocks noGrp="1"/>
          </p:cNvSpPr>
          <p:nvPr>
            <p:ph type="sldNum" sz="quarter" idx="5"/>
          </p:nvPr>
        </p:nvSpPr>
        <p:spPr/>
        <p:txBody>
          <a:bodyPr/>
          <a:lstStyle/>
          <a:p>
            <a:fld id="{AC17A4DD-54E9-4326-9CC6-8331C766B1B2}" type="slidenum">
              <a:rPr lang="en-GB" smtClean="0"/>
              <a:t>7</a:t>
            </a:fld>
            <a:endParaRPr lang="en-GB"/>
          </a:p>
        </p:txBody>
      </p:sp>
    </p:spTree>
    <p:extLst>
      <p:ext uri="{BB962C8B-B14F-4D97-AF65-F5344CB8AC3E}">
        <p14:creationId xmlns:p14="http://schemas.microsoft.com/office/powerpoint/2010/main" val="172445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could consider asking one of the open questions on the summary slide 6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key point; </a:t>
            </a:r>
            <a:r>
              <a:rPr lang="en-GB" sz="2800" dirty="0"/>
              <a:t>Good leadership is key to good health and safety. We can all be leaders in our own workplaces by visibly adopting the values and always setting a good example to others. Managers and supervisors should take care to engage with, and listen to, concerns of the workforce, visibly demonstrating their commitment to making workplaces safer and healthier for 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8</a:t>
            </a:fld>
            <a:endParaRPr lang="en-GB"/>
          </a:p>
        </p:txBody>
      </p:sp>
    </p:spTree>
    <p:extLst>
      <p:ext uri="{BB962C8B-B14F-4D97-AF65-F5344CB8AC3E}">
        <p14:creationId xmlns:p14="http://schemas.microsoft.com/office/powerpoint/2010/main" val="337860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could consider asking one of the open questions on the summary slide 6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key point/s/; </a:t>
            </a:r>
            <a:r>
              <a:rPr lang="en-GB" sz="2800" dirty="0"/>
              <a:t>We can all play our part in making our workplaces safer and healthier for example by cleaning, tidying up and keeping designated access routes clear. If you see a problem that you feel you cannot tackle safely or is not within your authority then ensure it is reported to your line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This slide provides the opportunity to discuss what constitutes unsafe working conditions – who sets the benchmark</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17A4DD-54E9-4326-9CC6-8331C766B1B2}" type="slidenum">
              <a:rPr lang="en-GB" smtClean="0"/>
              <a:t>9</a:t>
            </a:fld>
            <a:endParaRPr lang="en-GB"/>
          </a:p>
        </p:txBody>
      </p:sp>
    </p:spTree>
    <p:extLst>
      <p:ext uri="{BB962C8B-B14F-4D97-AF65-F5344CB8AC3E}">
        <p14:creationId xmlns:p14="http://schemas.microsoft.com/office/powerpoint/2010/main" val="3725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DCD6-37F4-6C41-B12E-26BBC71601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A69DB8-2B93-8D44-AE14-8BAA42475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A31976-4B20-5F45-A72B-F1C63332D362}"/>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5" name="Footer Placeholder 4">
            <a:extLst>
              <a:ext uri="{FF2B5EF4-FFF2-40B4-BE49-F238E27FC236}">
                <a16:creationId xmlns:a16="http://schemas.microsoft.com/office/drawing/2014/main" id="{03A66BBD-2EC1-114B-A5FD-A0E04F9C1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2CE4-3273-894F-A125-417BD865A39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88540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0364-BDCF-164F-9669-AD207A5E67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EF4FD9-4CF2-3247-981C-3683979F2E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CD7058-B7CC-2844-9750-BAF297A1CA3D}"/>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5" name="Footer Placeholder 4">
            <a:extLst>
              <a:ext uri="{FF2B5EF4-FFF2-40B4-BE49-F238E27FC236}">
                <a16:creationId xmlns:a16="http://schemas.microsoft.com/office/drawing/2014/main" id="{D0D0A522-B285-A242-A74D-EC1CD1827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DA4B-E65C-1E4A-8CFC-7B5CB16B7BB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2993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2E380-F677-CC41-9899-89850122D0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EC5A53-D017-964B-8B79-675E286C1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5EC7C1-7251-7348-9F67-7845D4B71416}"/>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5" name="Footer Placeholder 4">
            <a:extLst>
              <a:ext uri="{FF2B5EF4-FFF2-40B4-BE49-F238E27FC236}">
                <a16:creationId xmlns:a16="http://schemas.microsoft.com/office/drawing/2014/main" id="{17E26559-4497-3E44-B847-1815148B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1FD6-7FEF-614A-8B56-E5BC5EEACED6}"/>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2324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8F2F-A59C-244B-B18C-C6D0D83FD6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735B23-6AA4-E743-98F8-9E82537A75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94BE1F-EB43-9041-B106-22E3A79C4C86}"/>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5" name="Footer Placeholder 4">
            <a:extLst>
              <a:ext uri="{FF2B5EF4-FFF2-40B4-BE49-F238E27FC236}">
                <a16:creationId xmlns:a16="http://schemas.microsoft.com/office/drawing/2014/main" id="{D11DB7FA-20B1-8544-AAC5-2B2A598B0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72172-259D-8745-B7C7-DF8BF2BE758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7133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6C7E-F53C-E542-AE5C-5FD9A54BBC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8B374F-42D6-B749-8C96-D4D23101B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2417C1-EEDF-1B4C-B3B1-D7809A9F12DF}"/>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5" name="Footer Placeholder 4">
            <a:extLst>
              <a:ext uri="{FF2B5EF4-FFF2-40B4-BE49-F238E27FC236}">
                <a16:creationId xmlns:a16="http://schemas.microsoft.com/office/drawing/2014/main" id="{80C159CC-F79A-3C4C-9525-193B8DA2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ABFAA-C2C0-054C-952B-56CB8D2C641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37200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A87F-481B-9246-8D88-B3E827503E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24EA4-9F1A-3741-86C7-2280C53258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C28B7D-3567-F94F-956F-E5DB01BA3E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6FD6AB-6044-4947-9D14-004428D06395}"/>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6" name="Footer Placeholder 5">
            <a:extLst>
              <a:ext uri="{FF2B5EF4-FFF2-40B4-BE49-F238E27FC236}">
                <a16:creationId xmlns:a16="http://schemas.microsoft.com/office/drawing/2014/main" id="{90CA5F01-3E58-C64E-8BBF-05C454878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AA3AF-D582-3848-8A1B-C636DDE9B4A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05597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8E6D-3CBD-9D41-AE19-4A85A98103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8BC83B-769D-3349-91A4-2741BD33A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C876A7-B319-7849-BC46-C3D6807DE3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0565C3-059A-1D41-8966-DA0755A09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AFA41-4137-9542-9634-61671D592E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EE6952-C819-B646-B7D7-9149E7C1F33D}"/>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8" name="Footer Placeholder 7">
            <a:extLst>
              <a:ext uri="{FF2B5EF4-FFF2-40B4-BE49-F238E27FC236}">
                <a16:creationId xmlns:a16="http://schemas.microsoft.com/office/drawing/2014/main" id="{7BD9AE3D-E7D8-5D4D-B469-6B16664EF5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E28E6-F3C6-9D45-BF0A-1742CBC39E0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23764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955-4464-364E-88D9-D3A2201E8C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8E3C5A-DF46-E246-AF94-4E472BF40E29}"/>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4" name="Footer Placeholder 3">
            <a:extLst>
              <a:ext uri="{FF2B5EF4-FFF2-40B4-BE49-F238E27FC236}">
                <a16:creationId xmlns:a16="http://schemas.microsoft.com/office/drawing/2014/main" id="{F9F1EB1E-D8D6-3B4F-8F55-535EFAEEB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DFC1D4-A6AB-9E41-8F0E-E15E8660F041}"/>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80595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206E8-7824-6441-AD37-E647F1BA9AE7}"/>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3" name="Footer Placeholder 2">
            <a:extLst>
              <a:ext uri="{FF2B5EF4-FFF2-40B4-BE49-F238E27FC236}">
                <a16:creationId xmlns:a16="http://schemas.microsoft.com/office/drawing/2014/main" id="{9C11F7C5-3C6D-9E4F-A621-790AD073E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72B067-9AAA-BA42-A08F-00A5F256A77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407286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D74A-2ADC-2A45-A792-03C1935F59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255189-6ACE-BD48-B3C2-F9F8708B4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057B9F-91CD-4A4E-83D1-69C5283AB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041EC3-4347-EE4F-91E9-4D823D3BB301}"/>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6" name="Footer Placeholder 5">
            <a:extLst>
              <a:ext uri="{FF2B5EF4-FFF2-40B4-BE49-F238E27FC236}">
                <a16:creationId xmlns:a16="http://schemas.microsoft.com/office/drawing/2014/main" id="{4C71D1B6-61DE-D14B-83C4-F8629439E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8A478-8AC2-2141-B4A7-8506DD0EDB2F}"/>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91673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CB80-AE99-4C44-8322-892A83F874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C618E4-73E3-DD46-8F8F-16B3F19EA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4A473-3BB8-5241-9000-BCA08507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A04989-1C52-254B-AB6C-017577400858}"/>
              </a:ext>
            </a:extLst>
          </p:cNvPr>
          <p:cNvSpPr>
            <a:spLocks noGrp="1"/>
          </p:cNvSpPr>
          <p:nvPr>
            <p:ph type="dt" sz="half" idx="10"/>
          </p:nvPr>
        </p:nvSpPr>
        <p:spPr/>
        <p:txBody>
          <a:bodyPr/>
          <a:lstStyle/>
          <a:p>
            <a:fld id="{0E3D56F2-ED36-1E44-B286-15C935315841}" type="datetimeFigureOut">
              <a:rPr lang="en-US" smtClean="0"/>
              <a:t>2/9/2021</a:t>
            </a:fld>
            <a:endParaRPr lang="en-US"/>
          </a:p>
        </p:txBody>
      </p:sp>
      <p:sp>
        <p:nvSpPr>
          <p:cNvPr id="6" name="Footer Placeholder 5">
            <a:extLst>
              <a:ext uri="{FF2B5EF4-FFF2-40B4-BE49-F238E27FC236}">
                <a16:creationId xmlns:a16="http://schemas.microsoft.com/office/drawing/2014/main" id="{AFF0B7B6-AE3B-464C-9B65-1F4267868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F32A2-31FE-7545-91E7-F193498F765B}"/>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6779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EC406-F67C-E747-B469-9DC7F3962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C887C5-DBA0-C948-8BC9-C129EC60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E2D3E5-10C1-D744-AB63-317A091DD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D56F2-ED36-1E44-B286-15C935315841}" type="datetimeFigureOut">
              <a:rPr lang="en-US" smtClean="0"/>
              <a:t>2/9/2021</a:t>
            </a:fld>
            <a:endParaRPr lang="en-US"/>
          </a:p>
        </p:txBody>
      </p:sp>
      <p:sp>
        <p:nvSpPr>
          <p:cNvPr id="5" name="Footer Placeholder 4">
            <a:extLst>
              <a:ext uri="{FF2B5EF4-FFF2-40B4-BE49-F238E27FC236}">
                <a16:creationId xmlns:a16="http://schemas.microsoft.com/office/drawing/2014/main" id="{D4793FF1-10A0-F045-8894-287FA52A0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8BEED6-04C3-4F4D-AEED-5B5CEA475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85A5F-6BA8-1A4E-A13C-F75376061C00}" type="slidenum">
              <a:rPr lang="en-US" smtClean="0"/>
              <a:t>‹#›</a:t>
            </a:fld>
            <a:endParaRPr lang="en-US"/>
          </a:p>
        </p:txBody>
      </p:sp>
    </p:spTree>
    <p:extLst>
      <p:ext uri="{BB962C8B-B14F-4D97-AF65-F5344CB8AC3E}">
        <p14:creationId xmlns:p14="http://schemas.microsoft.com/office/powerpoint/2010/main" val="397358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afequarry.com/home/about-the-hub/Vision-Zero.aspx" TargetMode="External"/><Relationship Id="rId5" Type="http://schemas.openxmlformats.org/officeDocument/2006/relationships/image" Target="../media/image1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hyperlink" Target="http://www.safequarry.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iRjlvTEI6M&amp;t=108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U1stHrf-oo&amp;t=135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pic>
        <p:nvPicPr>
          <p:cNvPr id="3" name="Picture 2">
            <a:extLst>
              <a:ext uri="{FF2B5EF4-FFF2-40B4-BE49-F238E27FC236}">
                <a16:creationId xmlns:a16="http://schemas.microsoft.com/office/drawing/2014/main" id="{663DAB2A-5895-604B-B730-D26F73D1587D}"/>
              </a:ext>
            </a:extLst>
          </p:cNvPr>
          <p:cNvPicPr>
            <a:picLocks noChangeAspect="1"/>
          </p:cNvPicPr>
          <p:nvPr/>
        </p:nvPicPr>
        <p:blipFill>
          <a:blip r:embed="rId6"/>
          <a:stretch>
            <a:fillRect/>
          </a:stretch>
        </p:blipFill>
        <p:spPr>
          <a:xfrm>
            <a:off x="5165896" y="1372225"/>
            <a:ext cx="1860207" cy="823674"/>
          </a:xfrm>
          <a:prstGeom prst="rect">
            <a:avLst/>
          </a:prstGeom>
        </p:spPr>
      </p:pic>
    </p:spTree>
    <p:extLst>
      <p:ext uri="{BB962C8B-B14F-4D97-AF65-F5344CB8AC3E}">
        <p14:creationId xmlns:p14="http://schemas.microsoft.com/office/powerpoint/2010/main" val="86256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10236200" cy="584775"/>
          </a:xfrm>
          <a:prstGeom prst="rect">
            <a:avLst/>
          </a:prstGeom>
          <a:noFill/>
        </p:spPr>
        <p:txBody>
          <a:bodyPr wrap="square" rtlCol="0">
            <a:spAutoFit/>
          </a:bodyPr>
          <a:lstStyle/>
          <a:p>
            <a:r>
              <a:rPr lang="en-GB" sz="3200" b="1" u="none" strike="noStrike" baseline="0" dirty="0">
                <a:solidFill>
                  <a:srgbClr val="134980"/>
                </a:solidFill>
                <a:latin typeface="Myriad Pro" panose="020B0503030403020204" pitchFamily="34" charset="0"/>
              </a:rPr>
              <a:t>4. High Quality Implementation</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875D9F9D-188C-2A47-9055-BB33CB57DA29}"/>
              </a:ext>
            </a:extLst>
          </p:cNvPr>
          <p:cNvSpPr txBox="1"/>
          <p:nvPr/>
        </p:nvSpPr>
        <p:spPr>
          <a:xfrm>
            <a:off x="1244600" y="1459855"/>
            <a:ext cx="9804400" cy="1200329"/>
          </a:xfrm>
          <a:prstGeom prst="rect">
            <a:avLst/>
          </a:prstGeom>
          <a:noFill/>
        </p:spPr>
        <p:txBody>
          <a:bodyPr wrap="square" rtlCol="0">
            <a:spAutoFit/>
          </a:bodyPr>
          <a:lstStyle/>
          <a:p>
            <a:pPr marL="342900" indent="-342900">
              <a:buClr>
                <a:srgbClr val="008D93"/>
              </a:buClr>
              <a:buFont typeface="Arial" panose="020B0604020202020204" pitchFamily="34" charset="0"/>
              <a:buChar char="•"/>
            </a:pPr>
            <a:r>
              <a:rPr lang="en-GB" sz="2400" u="none" strike="noStrike" baseline="0" dirty="0">
                <a:latin typeface="Myriad Pro" panose="020B0503030403020204" pitchFamily="34" charset="0"/>
              </a:rPr>
              <a:t>Developing; clear health and safety principles, clarity of expectations, clear simple smart initiatives, no ‘box ticking’.</a:t>
            </a:r>
            <a:endParaRPr lang="en-GB" sz="2400" dirty="0">
              <a:latin typeface="Myriad Pro" panose="020B0503030403020204" pitchFamily="34" charset="0"/>
            </a:endParaRPr>
          </a:p>
          <a:p>
            <a:pPr marL="342900" indent="-342900">
              <a:buClr>
                <a:srgbClr val="008D93"/>
              </a:buClr>
              <a:buFont typeface="Arial" panose="020B0604020202020204" pitchFamily="34" charset="0"/>
              <a:buChar char="•"/>
            </a:pPr>
            <a:endParaRPr lang="en-GB" sz="2400" dirty="0">
              <a:latin typeface="Myriad Pro" panose="020B0503030403020204" pitchFamily="34" charset="0"/>
            </a:endParaRPr>
          </a:p>
        </p:txBody>
      </p:sp>
      <p:pic>
        <p:nvPicPr>
          <p:cNvPr id="6" name="Content Placeholder 13">
            <a:extLst>
              <a:ext uri="{FF2B5EF4-FFF2-40B4-BE49-F238E27FC236}">
                <a16:creationId xmlns:a16="http://schemas.microsoft.com/office/drawing/2014/main" id="{CC5E1426-CD00-0F4D-AF94-4C708AB7B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06" y="2398479"/>
            <a:ext cx="6450883" cy="3542245"/>
          </a:xfrm>
          <a:prstGeom prst="rect">
            <a:avLst/>
          </a:prstGeom>
        </p:spPr>
      </p:pic>
      <p:pic>
        <p:nvPicPr>
          <p:cNvPr id="9" name="Content Placeholder 17" descr="A picture containing diagram&#10;&#10;Description automatically generated">
            <a:extLst>
              <a:ext uri="{FF2B5EF4-FFF2-40B4-BE49-F238E27FC236}">
                <a16:creationId xmlns:a16="http://schemas.microsoft.com/office/drawing/2014/main" id="{270DF3B1-E41E-AE48-A0AB-F68975FCC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520" y="2676850"/>
            <a:ext cx="5467274" cy="3247207"/>
          </a:xfrm>
          <a:prstGeom prst="rect">
            <a:avLst/>
          </a:prstGeom>
        </p:spPr>
      </p:pic>
    </p:spTree>
    <p:extLst>
      <p:ext uri="{BB962C8B-B14F-4D97-AF65-F5344CB8AC3E}">
        <p14:creationId xmlns:p14="http://schemas.microsoft.com/office/powerpoint/2010/main" val="123428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10236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5. Collaboration and Sharing</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875D9F9D-188C-2A47-9055-BB33CB57DA29}"/>
              </a:ext>
            </a:extLst>
          </p:cNvPr>
          <p:cNvSpPr txBox="1"/>
          <p:nvPr/>
        </p:nvSpPr>
        <p:spPr>
          <a:xfrm>
            <a:off x="1244600" y="1459855"/>
            <a:ext cx="9804400" cy="461665"/>
          </a:xfrm>
          <a:prstGeom prst="rect">
            <a:avLst/>
          </a:prstGeom>
          <a:noFill/>
        </p:spPr>
        <p:txBody>
          <a:bodyPr wrap="square" rtlCol="0">
            <a:spAutoFit/>
          </a:bodyPr>
          <a:lstStyle/>
          <a:p>
            <a:pPr marL="342900" indent="-342900">
              <a:buClr>
                <a:srgbClr val="008D93"/>
              </a:buClr>
              <a:buFont typeface="Arial" panose="020B0604020202020204" pitchFamily="34" charset="0"/>
              <a:buChar char="•"/>
            </a:pPr>
            <a:r>
              <a:rPr lang="en-GB" sz="2400" dirty="0">
                <a:latin typeface="Myriad Pro" panose="020B0503030403020204" pitchFamily="34" charset="0"/>
              </a:rPr>
              <a:t>Building effective relationships &amp; sharing knowledge and good practices.</a:t>
            </a:r>
          </a:p>
        </p:txBody>
      </p:sp>
      <p:pic>
        <p:nvPicPr>
          <p:cNvPr id="6" name="Content Placeholder 7">
            <a:extLst>
              <a:ext uri="{FF2B5EF4-FFF2-40B4-BE49-F238E27FC236}">
                <a16:creationId xmlns:a16="http://schemas.microsoft.com/office/drawing/2014/main" id="{C74C2BE0-4F42-8C4C-90BE-399E8014700B}"/>
              </a:ext>
            </a:extLst>
          </p:cNvPr>
          <p:cNvPicPr>
            <a:picLocks noGrp="1" noChangeAspect="1"/>
          </p:cNvPicPr>
          <p:nvPr>
            <p:ph idx="1"/>
          </p:nvPr>
        </p:nvPicPr>
        <p:blipFill>
          <a:blip r:embed="rId4"/>
          <a:srcRect/>
          <a:stretch/>
        </p:blipFill>
        <p:spPr>
          <a:xfrm>
            <a:off x="2960909" y="2368662"/>
            <a:ext cx="6324494" cy="3706339"/>
          </a:xfrm>
        </p:spPr>
      </p:pic>
    </p:spTree>
    <p:extLst>
      <p:ext uri="{BB962C8B-B14F-4D97-AF65-F5344CB8AC3E}">
        <p14:creationId xmlns:p14="http://schemas.microsoft.com/office/powerpoint/2010/main" val="243820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10236200" cy="584775"/>
          </a:xfrm>
          <a:prstGeom prst="rect">
            <a:avLst/>
          </a:prstGeom>
          <a:noFill/>
        </p:spPr>
        <p:txBody>
          <a:bodyPr wrap="square" rtlCol="0">
            <a:spAutoFit/>
          </a:bodyPr>
          <a:lstStyle/>
          <a:p>
            <a:r>
              <a:rPr lang="en-GB" sz="3200" b="1" u="none" strike="noStrike" baseline="0" dirty="0">
                <a:solidFill>
                  <a:srgbClr val="134980"/>
                </a:solidFill>
                <a:latin typeface="Myriad Pro" panose="020B0503030403020204" pitchFamily="34" charset="0"/>
              </a:rPr>
              <a:t>6. Compliance</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875D9F9D-188C-2A47-9055-BB33CB57DA29}"/>
              </a:ext>
            </a:extLst>
          </p:cNvPr>
          <p:cNvSpPr txBox="1"/>
          <p:nvPr/>
        </p:nvSpPr>
        <p:spPr>
          <a:xfrm>
            <a:off x="1244600" y="1459855"/>
            <a:ext cx="9804400" cy="830997"/>
          </a:xfrm>
          <a:prstGeom prst="rect">
            <a:avLst/>
          </a:prstGeom>
          <a:noFill/>
        </p:spPr>
        <p:txBody>
          <a:bodyPr wrap="square" rtlCol="0">
            <a:spAutoFit/>
          </a:bodyPr>
          <a:lstStyle/>
          <a:p>
            <a:pPr marL="342900" indent="-342900">
              <a:buClr>
                <a:srgbClr val="008D93"/>
              </a:buClr>
              <a:buFont typeface="Arial" panose="020B0604020202020204" pitchFamily="34" charset="0"/>
              <a:buChar char="•"/>
            </a:pPr>
            <a:r>
              <a:rPr lang="en-GB" sz="2400" u="none" strike="noStrike" baseline="0" dirty="0">
                <a:latin typeface="Myriad Pro" panose="020B0503030403020204" pitchFamily="34" charset="0"/>
              </a:rPr>
              <a:t>As a minimum meeting all legal and regulatory requirements and MPA policies and aspiring to be world class.</a:t>
            </a:r>
            <a:endParaRPr lang="en-GB" sz="2400" dirty="0">
              <a:latin typeface="Myriad Pro" panose="020B0503030403020204" pitchFamily="34" charset="0"/>
            </a:endParaRPr>
          </a:p>
        </p:txBody>
      </p:sp>
      <p:pic>
        <p:nvPicPr>
          <p:cNvPr id="10" name="Picture 9" descr="A picture containing text, transport&#10;&#10;Description automatically generated">
            <a:extLst>
              <a:ext uri="{FF2B5EF4-FFF2-40B4-BE49-F238E27FC236}">
                <a16:creationId xmlns:a16="http://schemas.microsoft.com/office/drawing/2014/main" id="{995624EC-A521-B446-850B-3E31B7019EE1}"/>
              </a:ext>
            </a:extLst>
          </p:cNvPr>
          <p:cNvPicPr>
            <a:picLocks noChangeAspect="1"/>
          </p:cNvPicPr>
          <p:nvPr/>
        </p:nvPicPr>
        <p:blipFill>
          <a:blip r:embed="rId4"/>
          <a:stretch>
            <a:fillRect/>
          </a:stretch>
        </p:blipFill>
        <p:spPr>
          <a:xfrm>
            <a:off x="1244601" y="2330478"/>
            <a:ext cx="9819572" cy="3740122"/>
          </a:xfrm>
          <a:prstGeom prst="rect">
            <a:avLst/>
          </a:prstGeom>
        </p:spPr>
      </p:pic>
    </p:spTree>
    <p:extLst>
      <p:ext uri="{BB962C8B-B14F-4D97-AF65-F5344CB8AC3E}">
        <p14:creationId xmlns:p14="http://schemas.microsoft.com/office/powerpoint/2010/main" val="323226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ext, businesscard&#10;&#10;Description automatically generated">
            <a:extLst>
              <a:ext uri="{FF2B5EF4-FFF2-40B4-BE49-F238E27FC236}">
                <a16:creationId xmlns:a16="http://schemas.microsoft.com/office/drawing/2014/main" id="{3585EDD5-807D-9E4A-B69D-B7255D8F6131}"/>
              </a:ext>
            </a:extLst>
          </p:cNvPr>
          <p:cNvPicPr>
            <a:picLocks noChangeAspect="1"/>
          </p:cNvPicPr>
          <p:nvPr/>
        </p:nvPicPr>
        <p:blipFill>
          <a:blip r:embed="rId4"/>
          <a:stretch>
            <a:fillRect/>
          </a:stretch>
        </p:blipFill>
        <p:spPr>
          <a:xfrm>
            <a:off x="508000" y="698500"/>
            <a:ext cx="3970538" cy="3970538"/>
          </a:xfrm>
          <a:prstGeom prst="rect">
            <a:avLst/>
          </a:prstGeom>
        </p:spPr>
      </p:pic>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What resources are available on Vision Zero? </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The Employee guide provides a quick reminder and summary of Vision Zero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endParaRPr>
          </a:p>
        </p:txBody>
      </p:sp>
      <p:pic>
        <p:nvPicPr>
          <p:cNvPr id="9" name="Content Placeholder 9">
            <a:extLst>
              <a:ext uri="{FF2B5EF4-FFF2-40B4-BE49-F238E27FC236}">
                <a16:creationId xmlns:a16="http://schemas.microsoft.com/office/drawing/2014/main" id="{372891E7-DAD3-2749-9E7A-66A961780FF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91746" y="1524097"/>
            <a:ext cx="3468254" cy="2152709"/>
          </a:xfrm>
        </p:spPr>
      </p:pic>
      <p:sp>
        <p:nvSpPr>
          <p:cNvPr id="10" name="TextBox 9">
            <a:extLst>
              <a:ext uri="{FF2B5EF4-FFF2-40B4-BE49-F238E27FC236}">
                <a16:creationId xmlns:a16="http://schemas.microsoft.com/office/drawing/2014/main" id="{B3FBF2D8-934C-7548-94E5-FE948CC76B79}"/>
              </a:ext>
            </a:extLst>
          </p:cNvPr>
          <p:cNvSpPr txBox="1"/>
          <p:nvPr/>
        </p:nvSpPr>
        <p:spPr>
          <a:xfrm>
            <a:off x="6565900" y="3686445"/>
            <a:ext cx="35941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Videos and other resources on </a:t>
            </a: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hlinkClick r:id="rId6"/>
              </a:rPr>
              <a:t>www.Safequarry.com </a:t>
            </a: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provide an overview of key elements of Vision Zero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endParaRPr>
          </a:p>
        </p:txBody>
      </p:sp>
    </p:spTree>
    <p:extLst>
      <p:ext uri="{BB962C8B-B14F-4D97-AF65-F5344CB8AC3E}">
        <p14:creationId xmlns:p14="http://schemas.microsoft.com/office/powerpoint/2010/main" val="407365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8309"/>
          </a:xfrm>
          <a:prstGeom prst="rect">
            <a:avLst/>
          </a:prstGeom>
          <a:noFill/>
        </p:spPr>
        <p:txBody>
          <a:bodyPr wrap="square" t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Keep the Vision Zero card on your desk, in your vehicle or in your pocket as a reminder</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pic>
        <p:nvPicPr>
          <p:cNvPr id="4" name="Picture 3" descr="Graphical user interface, diagram&#10;&#10;Description automatically generated">
            <a:extLst>
              <a:ext uri="{FF2B5EF4-FFF2-40B4-BE49-F238E27FC236}">
                <a16:creationId xmlns:a16="http://schemas.microsoft.com/office/drawing/2014/main" id="{72E82F2E-FF33-C340-A8A3-F0933CB75077}"/>
              </a:ext>
            </a:extLst>
          </p:cNvPr>
          <p:cNvPicPr>
            <a:picLocks noChangeAspect="1"/>
          </p:cNvPicPr>
          <p:nvPr/>
        </p:nvPicPr>
        <p:blipFill rotWithShape="1">
          <a:blip r:embed="rId3"/>
          <a:srcRect t="14031" r="2" b="8863"/>
          <a:stretch/>
        </p:blipFill>
        <p:spPr>
          <a:xfrm>
            <a:off x="5867782" y="2146037"/>
            <a:ext cx="4186255" cy="4546371"/>
          </a:xfrm>
          <a:prstGeom prst="rect">
            <a:avLst/>
          </a:prstGeom>
        </p:spPr>
      </p:pic>
      <p:pic>
        <p:nvPicPr>
          <p:cNvPr id="5" name="Content Placeholder 11" descr="Graphical user interface, application&#10;&#10;Description automatically generated">
            <a:extLst>
              <a:ext uri="{FF2B5EF4-FFF2-40B4-BE49-F238E27FC236}">
                <a16:creationId xmlns:a16="http://schemas.microsoft.com/office/drawing/2014/main" id="{3BE8DF56-98BB-C94A-94C1-195D85E2ABE3}"/>
              </a:ext>
            </a:extLst>
          </p:cNvPr>
          <p:cNvPicPr>
            <a:picLocks noGrp="1" noChangeAspect="1"/>
          </p:cNvPicPr>
          <p:nvPr>
            <p:ph idx="1"/>
          </p:nvPr>
        </p:nvPicPr>
        <p:blipFill rotWithShape="1">
          <a:blip r:embed="rId4"/>
          <a:srcRect t="14388" r="2" b="8506"/>
          <a:stretch/>
        </p:blipFill>
        <p:spPr>
          <a:xfrm>
            <a:off x="1244600" y="2157327"/>
            <a:ext cx="4186255" cy="4546371"/>
          </a:xfrm>
          <a:prstGeom prst="rect">
            <a:avLst/>
          </a:prstGeom>
        </p:spPr>
      </p:pic>
    </p:spTree>
    <p:extLst>
      <p:ext uri="{BB962C8B-B14F-4D97-AF65-F5344CB8AC3E}">
        <p14:creationId xmlns:p14="http://schemas.microsoft.com/office/powerpoint/2010/main" val="420780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041401" y="543937"/>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www.Safequarry.com &amp; Safeprecast.com</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r>
              <a:rPr lang="en-GB" sz="2800" b="1" dirty="0" err="1">
                <a:latin typeface="Myriad Pro Light" panose="020B0403030403020204" pitchFamily="34" charset="0"/>
                <a:hlinkClick r:id="rId3"/>
              </a:rPr>
              <a:t>Safequarry</a:t>
            </a:r>
            <a:r>
              <a:rPr lang="en-GB" sz="2800" b="1" dirty="0">
                <a:latin typeface="Myriad Pro Light" panose="020B0403030403020204" pitchFamily="34" charset="0"/>
              </a:rPr>
              <a:t> also provides lots more information on  ‘The Fatal 6’ and much, much more..</a:t>
            </a:r>
          </a:p>
          <a:p>
            <a:pPr algn="ctr"/>
            <a:endParaRPr lang="en-GB" sz="2800" dirty="0">
              <a:latin typeface="Myriad Pro Light" panose="020B0403030403020204" pitchFamily="34" charset="0"/>
            </a:endParaRPr>
          </a:p>
          <a:p>
            <a:pPr algn="ctr"/>
            <a:endParaRPr lang="en-GB" sz="2800" dirty="0">
              <a:latin typeface="Myriad Pro Light" panose="020B0403030403020204" pitchFamily="34" charset="0"/>
            </a:endParaRPr>
          </a:p>
        </p:txBody>
      </p:sp>
      <p:pic>
        <p:nvPicPr>
          <p:cNvPr id="3" name="Picture 2" descr="Graphical user interface, website&#10;&#10;Description automatically generated">
            <a:extLst>
              <a:ext uri="{FF2B5EF4-FFF2-40B4-BE49-F238E27FC236}">
                <a16:creationId xmlns:a16="http://schemas.microsoft.com/office/drawing/2014/main" id="{6E6E36C5-7366-469D-9A62-A001296E2D1E}"/>
              </a:ext>
            </a:extLst>
          </p:cNvPr>
          <p:cNvPicPr>
            <a:picLocks noChangeAspect="1"/>
          </p:cNvPicPr>
          <p:nvPr/>
        </p:nvPicPr>
        <p:blipFill rotWithShape="1">
          <a:blip r:embed="rId4"/>
          <a:srcRect l="9938" t="3445" r="14536" b="5622"/>
          <a:stretch/>
        </p:blipFill>
        <p:spPr>
          <a:xfrm>
            <a:off x="1041401" y="1714640"/>
            <a:ext cx="3388541" cy="2290666"/>
          </a:xfrm>
          <a:prstGeom prst="rect">
            <a:avLst/>
          </a:prstGeom>
        </p:spPr>
      </p:pic>
      <p:pic>
        <p:nvPicPr>
          <p:cNvPr id="16" name="Content Placeholder 15" descr="Graphical user interface, text&#10;&#10;Description automatically generated">
            <a:extLst>
              <a:ext uri="{FF2B5EF4-FFF2-40B4-BE49-F238E27FC236}">
                <a16:creationId xmlns:a16="http://schemas.microsoft.com/office/drawing/2014/main" id="{F360823C-01CB-4DB1-8E4D-70F136621790}"/>
              </a:ext>
            </a:extLst>
          </p:cNvPr>
          <p:cNvPicPr>
            <a:picLocks noGrp="1" noChangeAspect="1"/>
          </p:cNvPicPr>
          <p:nvPr>
            <p:ph idx="1"/>
          </p:nvPr>
        </p:nvPicPr>
        <p:blipFill>
          <a:blip r:embed="rId5"/>
          <a:stretch>
            <a:fillRect/>
          </a:stretch>
        </p:blipFill>
        <p:spPr>
          <a:xfrm>
            <a:off x="6316661" y="1806802"/>
            <a:ext cx="5599947" cy="3922486"/>
          </a:xfrm>
        </p:spPr>
      </p:pic>
    </p:spTree>
    <p:extLst>
      <p:ext uri="{BB962C8B-B14F-4D97-AF65-F5344CB8AC3E}">
        <p14:creationId xmlns:p14="http://schemas.microsoft.com/office/powerpoint/2010/main" val="283902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A95-65DB-46E8-BFAF-A20580ABBF0D}"/>
              </a:ext>
            </a:extLst>
          </p:cNvPr>
          <p:cNvSpPr>
            <a:spLocks noGrp="1"/>
          </p:cNvSpPr>
          <p:nvPr>
            <p:ph type="title"/>
          </p:nvPr>
        </p:nvSpPr>
        <p:spPr>
          <a:xfrm>
            <a:off x="838200" y="432593"/>
            <a:ext cx="10515600" cy="1325563"/>
          </a:xfrm>
        </p:spPr>
        <p:txBody>
          <a:bodyPr>
            <a:normAutofit fontScale="90000"/>
          </a:bodyPr>
          <a:lstStyle/>
          <a:p>
            <a:r>
              <a:rPr lang="en-GB" sz="4400" b="1" u="none" strike="noStrike" baseline="0" dirty="0">
                <a:solidFill>
                  <a:srgbClr val="134980"/>
                </a:solidFill>
                <a:latin typeface="Myriad Pro" panose="020B0503030403020204" pitchFamily="34" charset="0"/>
              </a:rPr>
              <a:t>Vision Zero - views from </a:t>
            </a:r>
            <a:r>
              <a:rPr lang="en-GB" b="1" dirty="0">
                <a:solidFill>
                  <a:srgbClr val="134980"/>
                </a:solidFill>
                <a:latin typeface="Myriad Pro" panose="020B0503030403020204" pitchFamily="34" charset="0"/>
              </a:rPr>
              <a:t>your colleagues</a:t>
            </a:r>
            <a:br>
              <a:rPr lang="en-US" sz="4400" b="1" dirty="0">
                <a:solidFill>
                  <a:srgbClr val="134980"/>
                </a:solidFill>
                <a:latin typeface="Myriad Pro" panose="020B0503030403020204" pitchFamily="34" charset="0"/>
              </a:rPr>
            </a:br>
            <a:r>
              <a:rPr lang="en-US" sz="4400" b="1" dirty="0">
                <a:solidFill>
                  <a:srgbClr val="134980"/>
                </a:solidFill>
                <a:latin typeface="Myriad Pro" panose="020B0503030403020204" pitchFamily="34" charset="0"/>
              </a:rPr>
              <a:t> from across the industry about H&amp;S</a:t>
            </a:r>
            <a:endParaRPr lang="en-GB" dirty="0"/>
          </a:p>
        </p:txBody>
      </p:sp>
      <p:sp>
        <p:nvSpPr>
          <p:cNvPr id="3" name="Content Placeholder 2">
            <a:extLst>
              <a:ext uri="{FF2B5EF4-FFF2-40B4-BE49-F238E27FC236}">
                <a16:creationId xmlns:a16="http://schemas.microsoft.com/office/drawing/2014/main" id="{D0C3A532-98EF-4630-A023-47F774CF1A1A}"/>
              </a:ext>
            </a:extLst>
          </p:cNvPr>
          <p:cNvSpPr>
            <a:spLocks noGrp="1"/>
          </p:cNvSpPr>
          <p:nvPr>
            <p:ph idx="1"/>
          </p:nvPr>
        </p:nvSpPr>
        <p:spPr/>
        <p:txBody>
          <a:bodyPr/>
          <a:lstStyle/>
          <a:p>
            <a:r>
              <a:rPr lang="en-GB" dirty="0">
                <a:hlinkClick r:id="rId3"/>
              </a:rPr>
              <a:t>Click here</a:t>
            </a:r>
            <a:r>
              <a:rPr lang="en-GB" dirty="0"/>
              <a:t> </a:t>
            </a:r>
          </a:p>
          <a:p>
            <a:endParaRPr lang="en-GB" dirty="0"/>
          </a:p>
          <a:p>
            <a:pPr marL="0" indent="0">
              <a:buNone/>
            </a:pPr>
            <a:endParaRPr lang="en-GB" dirty="0"/>
          </a:p>
        </p:txBody>
      </p:sp>
      <p:pic>
        <p:nvPicPr>
          <p:cNvPr id="5" name="Picture 4" descr="A picture containing text, person, posing&#10;&#10;Description automatically generated">
            <a:extLst>
              <a:ext uri="{FF2B5EF4-FFF2-40B4-BE49-F238E27FC236}">
                <a16:creationId xmlns:a16="http://schemas.microsoft.com/office/drawing/2014/main" id="{499B45C1-43BE-463D-AB19-9B47E5C0B467}"/>
              </a:ext>
            </a:extLst>
          </p:cNvPr>
          <p:cNvPicPr>
            <a:picLocks noChangeAspect="1"/>
          </p:cNvPicPr>
          <p:nvPr/>
        </p:nvPicPr>
        <p:blipFill>
          <a:blip r:embed="rId4"/>
          <a:stretch>
            <a:fillRect/>
          </a:stretch>
        </p:blipFill>
        <p:spPr>
          <a:xfrm>
            <a:off x="2392396" y="2488357"/>
            <a:ext cx="6946157" cy="4055770"/>
          </a:xfrm>
          <a:prstGeom prst="rect">
            <a:avLst/>
          </a:prstGeom>
        </p:spPr>
      </p:pic>
    </p:spTree>
    <p:extLst>
      <p:ext uri="{BB962C8B-B14F-4D97-AF65-F5344CB8AC3E}">
        <p14:creationId xmlns:p14="http://schemas.microsoft.com/office/powerpoint/2010/main" val="63846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pic>
        <p:nvPicPr>
          <p:cNvPr id="3" name="Picture 2">
            <a:extLst>
              <a:ext uri="{FF2B5EF4-FFF2-40B4-BE49-F238E27FC236}">
                <a16:creationId xmlns:a16="http://schemas.microsoft.com/office/drawing/2014/main" id="{663DAB2A-5895-604B-B730-D26F73D1587D}"/>
              </a:ext>
            </a:extLst>
          </p:cNvPr>
          <p:cNvPicPr>
            <a:picLocks noChangeAspect="1"/>
          </p:cNvPicPr>
          <p:nvPr/>
        </p:nvPicPr>
        <p:blipFill>
          <a:blip r:embed="rId6"/>
          <a:stretch>
            <a:fillRect/>
          </a:stretch>
        </p:blipFill>
        <p:spPr>
          <a:xfrm>
            <a:off x="5165896" y="1372225"/>
            <a:ext cx="1860207" cy="823674"/>
          </a:xfrm>
          <a:prstGeom prst="rect">
            <a:avLst/>
          </a:prstGeom>
        </p:spPr>
      </p:pic>
    </p:spTree>
    <p:extLst>
      <p:ext uri="{BB962C8B-B14F-4D97-AF65-F5344CB8AC3E}">
        <p14:creationId xmlns:p14="http://schemas.microsoft.com/office/powerpoint/2010/main" val="42424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A65184-C7E8-9643-9E0A-172C5E4773F8}"/>
              </a:ext>
            </a:extLst>
          </p:cNvPr>
          <p:cNvSpPr txBox="1"/>
          <p:nvPr/>
        </p:nvSpPr>
        <p:spPr>
          <a:xfrm>
            <a:off x="990600" y="338328"/>
            <a:ext cx="10210800" cy="1078992"/>
          </a:xfrm>
          <a:prstGeom prst="rect">
            <a:avLst/>
          </a:prstGeom>
        </p:spPr>
        <p:txBody>
          <a:bodyPr vert="horz" lIns="91440" tIns="45720" rIns="91440" bIns="45720" rtlCol="0" anchor="b">
            <a:normAutofit fontScale="850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View the video for a quick overview</a:t>
            </a:r>
          </a:p>
        </p:txBody>
      </p:sp>
      <p:pic>
        <p:nvPicPr>
          <p:cNvPr id="9" name="Picture 8" descr="A group of people sitting in chairs&#10;&#10;Description automatically generated with medium confidence">
            <a:extLst>
              <a:ext uri="{FF2B5EF4-FFF2-40B4-BE49-F238E27FC236}">
                <a16:creationId xmlns:a16="http://schemas.microsoft.com/office/drawing/2014/main" id="{70ABFE99-14B7-477E-96BA-E222D36C03BE}"/>
              </a:ext>
            </a:extLst>
          </p:cNvPr>
          <p:cNvPicPr>
            <a:picLocks noChangeAspect="1"/>
          </p:cNvPicPr>
          <p:nvPr/>
        </p:nvPicPr>
        <p:blipFill>
          <a:blip r:embed="rId3"/>
          <a:stretch>
            <a:fillRect/>
          </a:stretch>
        </p:blipFill>
        <p:spPr>
          <a:xfrm>
            <a:off x="4111751" y="2607013"/>
            <a:ext cx="6412277" cy="3569949"/>
          </a:xfrm>
          <a:prstGeom prst="rect">
            <a:avLst/>
          </a:prstGeom>
        </p:spPr>
      </p:pic>
      <p:sp>
        <p:nvSpPr>
          <p:cNvPr id="3" name="TextBox 2">
            <a:extLst>
              <a:ext uri="{FF2B5EF4-FFF2-40B4-BE49-F238E27FC236}">
                <a16:creationId xmlns:a16="http://schemas.microsoft.com/office/drawing/2014/main" id="{409E3D06-EEEA-874B-B3A3-78348ECF977F}"/>
              </a:ext>
            </a:extLst>
          </p:cNvPr>
          <p:cNvSpPr txBox="1"/>
          <p:nvPr/>
        </p:nvSpPr>
        <p:spPr>
          <a:xfrm>
            <a:off x="4847573" y="2970267"/>
            <a:ext cx="10985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Click here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16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193284-7253-694F-A93F-076151981CA7}"/>
              </a:ext>
            </a:extLst>
          </p:cNvPr>
          <p:cNvSpPr txBox="1"/>
          <p:nvPr/>
        </p:nvSpPr>
        <p:spPr>
          <a:xfrm>
            <a:off x="1244600" y="787400"/>
            <a:ext cx="830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Vision Zero explained</a:t>
            </a:r>
          </a:p>
        </p:txBody>
      </p:sp>
      <p:sp>
        <p:nvSpPr>
          <p:cNvPr id="6" name="TextBox 5">
            <a:extLst>
              <a:ext uri="{FF2B5EF4-FFF2-40B4-BE49-F238E27FC236}">
                <a16:creationId xmlns:a16="http://schemas.microsoft.com/office/drawing/2014/main" id="{CCFA81F2-9041-664C-9C7C-3131F596D789}"/>
              </a:ext>
            </a:extLst>
          </p:cNvPr>
          <p:cNvSpPr txBox="1"/>
          <p:nvPr/>
        </p:nvSpPr>
        <p:spPr>
          <a:xfrm>
            <a:off x="1244600" y="1389833"/>
            <a:ext cx="83058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What is the main objective of Vision Zero?</a:t>
            </a:r>
          </a:p>
        </p:txBody>
      </p:sp>
      <p:sp>
        <p:nvSpPr>
          <p:cNvPr id="7" name="TextBox 6">
            <a:extLst>
              <a:ext uri="{FF2B5EF4-FFF2-40B4-BE49-F238E27FC236}">
                <a16:creationId xmlns:a16="http://schemas.microsoft.com/office/drawing/2014/main" id="{054D741E-514C-EC4D-B23C-DB416E2CE6A5}"/>
              </a:ext>
            </a:extLst>
          </p:cNvPr>
          <p:cNvSpPr txBox="1"/>
          <p:nvPr/>
        </p:nvSpPr>
        <p:spPr>
          <a:xfrm>
            <a:off x="1244600" y="2074583"/>
            <a:ext cx="6400800" cy="34317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Everyone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     Safe &amp; Well Every Day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Who is involved?</a:t>
            </a:r>
          </a:p>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Everyone has a part to play - managers, supervisors, operatives, contractors</a:t>
            </a:r>
          </a:p>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We are all responsible for our own and our colleagues health and safety</a:t>
            </a:r>
          </a:p>
        </p:txBody>
      </p:sp>
      <p:pic>
        <p:nvPicPr>
          <p:cNvPr id="14" name="Picture 13" descr="A picture containing text, businesscard&#10;&#10;Description automatically generated">
            <a:extLst>
              <a:ext uri="{FF2B5EF4-FFF2-40B4-BE49-F238E27FC236}">
                <a16:creationId xmlns:a16="http://schemas.microsoft.com/office/drawing/2014/main" id="{072F3763-C297-1A46-B23D-EC3CD2AEE7E6}"/>
              </a:ext>
            </a:extLst>
          </p:cNvPr>
          <p:cNvPicPr>
            <a:picLocks noChangeAspect="1"/>
          </p:cNvPicPr>
          <p:nvPr/>
        </p:nvPicPr>
        <p:blipFill>
          <a:blip r:embed="rId4"/>
          <a:stretch>
            <a:fillRect/>
          </a:stretch>
        </p:blipFill>
        <p:spPr>
          <a:xfrm>
            <a:off x="6350000" y="228600"/>
            <a:ext cx="6400800" cy="6400800"/>
          </a:xfrm>
          <a:prstGeom prst="rect">
            <a:avLst/>
          </a:prstGeom>
        </p:spPr>
      </p:pic>
    </p:spTree>
    <p:extLst>
      <p:ext uri="{BB962C8B-B14F-4D97-AF65-F5344CB8AC3E}">
        <p14:creationId xmlns:p14="http://schemas.microsoft.com/office/powerpoint/2010/main" val="339885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3058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How will Vision Zero be realised?</a:t>
            </a:r>
            <a:endParaRPr lang="en-US" sz="3200" b="1" dirty="0">
              <a:solidFill>
                <a:srgbClr val="134980"/>
              </a:solidFill>
              <a:latin typeface="Myriad Pro" panose="020B0503030403020204" pitchFamily="34" charset="0"/>
            </a:endParaRPr>
          </a:p>
        </p:txBody>
      </p:sp>
      <p:sp>
        <p:nvSpPr>
          <p:cNvPr id="3" name="TextBox 2">
            <a:extLst>
              <a:ext uri="{FF2B5EF4-FFF2-40B4-BE49-F238E27FC236}">
                <a16:creationId xmlns:a16="http://schemas.microsoft.com/office/drawing/2014/main" id="{2DD756E4-8D87-0243-B1C5-1CA408871E4E}"/>
              </a:ext>
            </a:extLst>
          </p:cNvPr>
          <p:cNvSpPr txBox="1"/>
          <p:nvPr/>
        </p:nvSpPr>
        <p:spPr>
          <a:xfrm>
            <a:off x="1244600" y="1651000"/>
            <a:ext cx="6731000" cy="2169825"/>
          </a:xfrm>
          <a:prstGeom prst="rect">
            <a:avLst/>
          </a:prstGeom>
          <a:noFill/>
        </p:spPr>
        <p:txBody>
          <a:bodyPr wrap="square" rtlCol="0">
            <a:spAutoFit/>
          </a:bodyPr>
          <a:lstStyle/>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Embracing </a:t>
            </a:r>
            <a:r>
              <a:rPr lang="en-GB" sz="2400" b="1" dirty="0">
                <a:latin typeface="Myriad Pro" panose="020B0503030403020204" pitchFamily="34" charset="0"/>
              </a:rPr>
              <a:t>6 Core H&amp;S Values</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Focusing on the </a:t>
            </a:r>
            <a:r>
              <a:rPr lang="en-GB" sz="2400" b="1" dirty="0">
                <a:latin typeface="Myriad Pro" panose="020B0503030403020204" pitchFamily="34" charset="0"/>
              </a:rPr>
              <a:t>‘The Fatal 6’</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Following 6 complimentary </a:t>
            </a:r>
            <a:r>
              <a:rPr lang="en-GB" sz="2400" b="1" dirty="0">
                <a:latin typeface="Myriad Pro" panose="020B0503030403020204" pitchFamily="34" charset="0"/>
              </a:rPr>
              <a:t>MPA Strategies </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Monitoring </a:t>
            </a:r>
            <a:r>
              <a:rPr lang="en-GB" sz="2400" b="1" dirty="0">
                <a:latin typeface="Myriad Pro" panose="020B0503030403020204" pitchFamily="34" charset="0"/>
              </a:rPr>
              <a:t>Leading and Lagging indicators  </a:t>
            </a:r>
            <a:r>
              <a:rPr lang="en-GB" sz="2400" dirty="0">
                <a:latin typeface="Myriad Pro" panose="020B0503030403020204" pitchFamily="34" charset="0"/>
              </a:rPr>
              <a:t>to track our progress</a:t>
            </a:r>
          </a:p>
        </p:txBody>
      </p:sp>
      <p:pic>
        <p:nvPicPr>
          <p:cNvPr id="5" name="Picture 4" descr="A picture containing text&#10;&#10;Description automatically generated">
            <a:extLst>
              <a:ext uri="{FF2B5EF4-FFF2-40B4-BE49-F238E27FC236}">
                <a16:creationId xmlns:a16="http://schemas.microsoft.com/office/drawing/2014/main" id="{9DCC603C-D26E-D644-9777-9DC75B8EEDAE}"/>
              </a:ext>
            </a:extLst>
          </p:cNvPr>
          <p:cNvPicPr>
            <a:picLocks noChangeAspect="1"/>
          </p:cNvPicPr>
          <p:nvPr/>
        </p:nvPicPr>
        <p:blipFill>
          <a:blip r:embed="rId4"/>
          <a:stretch>
            <a:fillRect/>
          </a:stretch>
        </p:blipFill>
        <p:spPr>
          <a:xfrm>
            <a:off x="8496203" y="658316"/>
            <a:ext cx="2298797" cy="5541367"/>
          </a:xfrm>
          <a:prstGeom prst="rect">
            <a:avLst/>
          </a:prstGeom>
        </p:spPr>
      </p:pic>
    </p:spTree>
    <p:extLst>
      <p:ext uri="{BB962C8B-B14F-4D97-AF65-F5344CB8AC3E}">
        <p14:creationId xmlns:p14="http://schemas.microsoft.com/office/powerpoint/2010/main" val="187731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Logo, company name&#10;&#10;Description automatically generated">
            <a:extLst>
              <a:ext uri="{FF2B5EF4-FFF2-40B4-BE49-F238E27FC236}">
                <a16:creationId xmlns:a16="http://schemas.microsoft.com/office/drawing/2014/main" id="{15D9581C-39DA-5B46-A779-2962AA9E1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sp>
        <p:nvSpPr>
          <p:cNvPr id="11" name="Title 1">
            <a:extLst>
              <a:ext uri="{FF2B5EF4-FFF2-40B4-BE49-F238E27FC236}">
                <a16:creationId xmlns:a16="http://schemas.microsoft.com/office/drawing/2014/main" id="{D71BE766-4E54-1446-AA7A-27849A5DB236}"/>
              </a:ext>
            </a:extLst>
          </p:cNvPr>
          <p:cNvSpPr txBox="1">
            <a:spLocks/>
          </p:cNvSpPr>
          <p:nvPr/>
        </p:nvSpPr>
        <p:spPr>
          <a:xfrm>
            <a:off x="838200" y="1414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134980"/>
                </a:solidFill>
                <a:latin typeface="Myriad Pro" panose="020B0503030403020204" pitchFamily="34" charset="0"/>
              </a:rPr>
              <a:t>CORE VALUES</a:t>
            </a:r>
          </a:p>
        </p:txBody>
      </p:sp>
      <p:pic>
        <p:nvPicPr>
          <p:cNvPr id="7" name="Picture 6">
            <a:extLst>
              <a:ext uri="{FF2B5EF4-FFF2-40B4-BE49-F238E27FC236}">
                <a16:creationId xmlns:a16="http://schemas.microsoft.com/office/drawing/2014/main" id="{7BD6E3CB-43F4-C340-A65C-3341A7038CF7}"/>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133326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630279"/>
            <a:ext cx="10109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What are the 6 core MPA Health and Safety values?</a:t>
            </a:r>
            <a:endParaRPr lang="en-US" sz="3200" b="1" dirty="0">
              <a:solidFill>
                <a:srgbClr val="134980"/>
              </a:solidFill>
              <a:latin typeface="Myriad Pro" panose="020B0503030403020204" pitchFamily="34" charset="0"/>
            </a:endParaRPr>
          </a:p>
        </p:txBody>
      </p:sp>
      <p:pic>
        <p:nvPicPr>
          <p:cNvPr id="4" name="Picture 3" descr="Logo, company name&#10;&#10;Description automatically generated">
            <a:extLst>
              <a:ext uri="{FF2B5EF4-FFF2-40B4-BE49-F238E27FC236}">
                <a16:creationId xmlns:a16="http://schemas.microsoft.com/office/drawing/2014/main" id="{2AF4AF5E-1FFE-4141-8003-90B1459477A5}"/>
              </a:ext>
            </a:extLst>
          </p:cNvPr>
          <p:cNvPicPr>
            <a:picLocks noChangeAspect="1"/>
          </p:cNvPicPr>
          <p:nvPr/>
        </p:nvPicPr>
        <p:blipFill>
          <a:blip r:embed="rId4"/>
          <a:stretch>
            <a:fillRect/>
          </a:stretch>
        </p:blipFill>
        <p:spPr>
          <a:xfrm>
            <a:off x="665205" y="1785057"/>
            <a:ext cx="10861589" cy="3831314"/>
          </a:xfrm>
          <a:prstGeom prst="rect">
            <a:avLst/>
          </a:prstGeom>
        </p:spPr>
      </p:pic>
    </p:spTree>
    <p:extLst>
      <p:ext uri="{BB962C8B-B14F-4D97-AF65-F5344CB8AC3E}">
        <p14:creationId xmlns:p14="http://schemas.microsoft.com/office/powerpoint/2010/main" val="391680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A picture containing text, clipart&#10;&#10;Description automatically generated">
            <a:extLst>
              <a:ext uri="{FF2B5EF4-FFF2-40B4-BE49-F238E27FC236}">
                <a16:creationId xmlns:a16="http://schemas.microsoft.com/office/drawing/2014/main" id="{77AA67F5-35BD-2242-88DE-53AFA42E9B1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93441" y="1615696"/>
            <a:ext cx="6005118" cy="4632703"/>
          </a:xfrm>
        </p:spPr>
      </p:pic>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9436100" cy="2062103"/>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1. Empowerment - Every worker has the right to stop any job if concerned it may be unsafe or unhealthy to continue.</a:t>
            </a:r>
            <a:br>
              <a:rPr lang="en-GB" sz="3200" b="1" dirty="0">
                <a:solidFill>
                  <a:srgbClr val="134980"/>
                </a:solidFill>
                <a:latin typeface="Myriad Pro" panose="020B0503030403020204" pitchFamily="34" charset="0"/>
              </a:rPr>
            </a:br>
            <a:endParaRPr lang="en-US" sz="3200" b="1" dirty="0">
              <a:solidFill>
                <a:srgbClr val="134980"/>
              </a:solidFill>
              <a:latin typeface="Myriad Pro" panose="020B0503030403020204" pitchFamily="34" charset="0"/>
            </a:endParaRPr>
          </a:p>
        </p:txBody>
      </p:sp>
    </p:spTree>
    <p:extLst>
      <p:ext uri="{BB962C8B-B14F-4D97-AF65-F5344CB8AC3E}">
        <p14:creationId xmlns:p14="http://schemas.microsoft.com/office/powerpoint/2010/main" val="405922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10236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2. Engaged Visible and Consistent Leadership</a:t>
            </a:r>
            <a:endParaRPr lang="en-US" sz="3200" b="1" dirty="0">
              <a:solidFill>
                <a:srgbClr val="134980"/>
              </a:solidFill>
              <a:latin typeface="Myriad Pro" panose="020B0503030403020204" pitchFamily="34" charset="0"/>
            </a:endParaRPr>
          </a:p>
        </p:txBody>
      </p:sp>
      <p:pic>
        <p:nvPicPr>
          <p:cNvPr id="6" name="Content Placeholder 4">
            <a:extLst>
              <a:ext uri="{FF2B5EF4-FFF2-40B4-BE49-F238E27FC236}">
                <a16:creationId xmlns:a16="http://schemas.microsoft.com/office/drawing/2014/main" id="{94489EBE-AAAA-1941-8049-1B968A329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091" y="1775066"/>
            <a:ext cx="5739818" cy="4422533"/>
          </a:xfrm>
          <a:prstGeom prst="rect">
            <a:avLst/>
          </a:prstGeom>
        </p:spPr>
      </p:pic>
      <p:sp>
        <p:nvSpPr>
          <p:cNvPr id="7" name="TextBox 6">
            <a:extLst>
              <a:ext uri="{FF2B5EF4-FFF2-40B4-BE49-F238E27FC236}">
                <a16:creationId xmlns:a16="http://schemas.microsoft.com/office/drawing/2014/main" id="{875D9F9D-188C-2A47-9055-BB33CB57DA29}"/>
              </a:ext>
            </a:extLst>
          </p:cNvPr>
          <p:cNvSpPr txBox="1"/>
          <p:nvPr/>
        </p:nvSpPr>
        <p:spPr>
          <a:xfrm>
            <a:off x="1244600" y="1459855"/>
            <a:ext cx="6731000" cy="461665"/>
          </a:xfrm>
          <a:prstGeom prst="rect">
            <a:avLst/>
          </a:prstGeom>
          <a:noFill/>
        </p:spPr>
        <p:txBody>
          <a:bodyPr wrap="square" rtlCol="0">
            <a:spAutoFit/>
          </a:bodyPr>
          <a:lstStyle/>
          <a:p>
            <a:pPr marL="342900" indent="-342900">
              <a:buClr>
                <a:srgbClr val="008D93"/>
              </a:buClr>
              <a:buFont typeface="Arial" panose="020B0604020202020204" pitchFamily="34" charset="0"/>
              <a:buChar char="•"/>
            </a:pPr>
            <a:r>
              <a:rPr lang="en-GB" sz="2400" dirty="0">
                <a:latin typeface="Myriad Pro" panose="020B0503030403020204" pitchFamily="34" charset="0"/>
              </a:rPr>
              <a:t>Committed to achieving the vision of Zero Harm.</a:t>
            </a:r>
          </a:p>
        </p:txBody>
      </p:sp>
    </p:spTree>
    <p:extLst>
      <p:ext uri="{BB962C8B-B14F-4D97-AF65-F5344CB8AC3E}">
        <p14:creationId xmlns:p14="http://schemas.microsoft.com/office/powerpoint/2010/main" val="184650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10236200" cy="584775"/>
          </a:xfrm>
          <a:prstGeom prst="rect">
            <a:avLst/>
          </a:prstGeom>
          <a:noFill/>
        </p:spPr>
        <p:txBody>
          <a:bodyPr wrap="square" rtlCol="0">
            <a:spAutoFit/>
          </a:bodyPr>
          <a:lstStyle/>
          <a:p>
            <a:r>
              <a:rPr lang="en-GB" sz="3200" b="1" u="none" strike="noStrike" baseline="0" dirty="0">
                <a:solidFill>
                  <a:srgbClr val="134980"/>
                </a:solidFill>
                <a:latin typeface="Myriad Pro" panose="020B0503030403020204" pitchFamily="34" charset="0"/>
              </a:rPr>
              <a:t>3. Zero Tolerance of Unsafe Working Conditions</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875D9F9D-188C-2A47-9055-BB33CB57DA29}"/>
              </a:ext>
            </a:extLst>
          </p:cNvPr>
          <p:cNvSpPr txBox="1"/>
          <p:nvPr/>
        </p:nvSpPr>
        <p:spPr>
          <a:xfrm>
            <a:off x="1244600" y="1459855"/>
            <a:ext cx="7021286" cy="830997"/>
          </a:xfrm>
          <a:prstGeom prst="rect">
            <a:avLst/>
          </a:prstGeom>
          <a:noFill/>
        </p:spPr>
        <p:txBody>
          <a:bodyPr wrap="square" rtlCol="0">
            <a:spAutoFit/>
          </a:bodyPr>
          <a:lstStyle/>
          <a:p>
            <a:pPr marL="342900" indent="-342900">
              <a:buClr>
                <a:srgbClr val="008D93"/>
              </a:buClr>
              <a:buFont typeface="Arial" panose="020B0604020202020204" pitchFamily="34" charset="0"/>
              <a:buChar char="•"/>
            </a:pPr>
            <a:r>
              <a:rPr lang="en-GB" sz="2400" dirty="0">
                <a:latin typeface="Myriad Pro" panose="020B0503030403020204" pitchFamily="34" charset="0"/>
              </a:rPr>
              <a:t>That pose a significant risk of injury or to health.</a:t>
            </a:r>
          </a:p>
          <a:p>
            <a:pPr marL="342900" indent="-342900">
              <a:buClr>
                <a:srgbClr val="008D93"/>
              </a:buClr>
              <a:buFont typeface="Arial" panose="020B0604020202020204" pitchFamily="34" charset="0"/>
              <a:buChar char="•"/>
            </a:pPr>
            <a:endParaRPr lang="en-GB" sz="2400" dirty="0">
              <a:latin typeface="Myriad Pro" panose="020B0503030403020204" pitchFamily="34" charset="0"/>
            </a:endParaRPr>
          </a:p>
        </p:txBody>
      </p:sp>
      <p:pic>
        <p:nvPicPr>
          <p:cNvPr id="5" name="Content Placeholder 7" descr="A picture containing text, clipart&#10;&#10;Description automatically generated">
            <a:extLst>
              <a:ext uri="{FF2B5EF4-FFF2-40B4-BE49-F238E27FC236}">
                <a16:creationId xmlns:a16="http://schemas.microsoft.com/office/drawing/2014/main" id="{47998991-25E5-DD49-8E71-729AFFF72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46" y="2139737"/>
            <a:ext cx="6153754" cy="3822236"/>
          </a:xfrm>
          <a:prstGeom prst="rect">
            <a:avLst/>
          </a:prstGeom>
        </p:spPr>
      </p:pic>
      <p:pic>
        <p:nvPicPr>
          <p:cNvPr id="8" name="Content Placeholder 9" descr="A picture containing text&#10;&#10;Description automatically generated">
            <a:extLst>
              <a:ext uri="{FF2B5EF4-FFF2-40B4-BE49-F238E27FC236}">
                <a16:creationId xmlns:a16="http://schemas.microsoft.com/office/drawing/2014/main" id="{B261FE24-5C21-DC48-969E-FF6D8951A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0" y="2162567"/>
            <a:ext cx="5600700" cy="3797225"/>
          </a:xfrm>
          <a:prstGeom prst="rect">
            <a:avLst/>
          </a:prstGeom>
        </p:spPr>
      </p:pic>
    </p:spTree>
    <p:extLst>
      <p:ext uri="{BB962C8B-B14F-4D97-AF65-F5344CB8AC3E}">
        <p14:creationId xmlns:p14="http://schemas.microsoft.com/office/powerpoint/2010/main" val="849001305"/>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{0A1704B5-8A3D-744B-B118-B24A6400BAD2}tf16401369</Template>
  <TotalTime>7016</TotalTime>
  <Words>1892</Words>
  <Application>Microsoft Office PowerPoint</Application>
  <PresentationFormat>Widescreen</PresentationFormat>
  <Paragraphs>85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Myriad Pro</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Zero - views from your colleagues  from across the industry about H&amp;S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Pounsford</dc:creator>
  <cp:lastModifiedBy>Paul Pounsford</cp:lastModifiedBy>
  <cp:revision>52</cp:revision>
  <dcterms:created xsi:type="dcterms:W3CDTF">2020-12-17T07:49:45Z</dcterms:created>
  <dcterms:modified xsi:type="dcterms:W3CDTF">2021-02-09T11:40:49Z</dcterms:modified>
</cp:coreProperties>
</file>