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32" r:id="rId2"/>
    <p:sldId id="333" r:id="rId3"/>
    <p:sldId id="258" r:id="rId4"/>
    <p:sldId id="259" r:id="rId5"/>
    <p:sldId id="334" r:id="rId6"/>
    <p:sldId id="301" r:id="rId7"/>
    <p:sldId id="335" r:id="rId8"/>
    <p:sldId id="323" r:id="rId9"/>
    <p:sldId id="269" r:id="rId10"/>
    <p:sldId id="270" r:id="rId11"/>
    <p:sldId id="303" r:id="rId12"/>
    <p:sldId id="289" r:id="rId13"/>
    <p:sldId id="338" r:id="rId14"/>
    <p:sldId id="292" r:id="rId15"/>
    <p:sldId id="275" r:id="rId16"/>
    <p:sldId id="294" r:id="rId17"/>
    <p:sldId id="277" r:id="rId18"/>
    <p:sldId id="279" r:id="rId19"/>
    <p:sldId id="336" r:id="rId20"/>
    <p:sldId id="337" r:id="rId21"/>
    <p:sldId id="325" r:id="rId22"/>
    <p:sldId id="326" r:id="rId23"/>
    <p:sldId id="327" r:id="rId24"/>
    <p:sldId id="328" r:id="rId25"/>
    <p:sldId id="331" r:id="rId26"/>
    <p:sldId id="321" r:id="rId27"/>
    <p:sldId id="3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Entwistle" initials="TE" lastIdx="28" clrIdx="0">
    <p:extLst>
      <p:ext uri="{19B8F6BF-5375-455C-9EA6-DF929625EA0E}">
        <p15:presenceInfo xmlns:p15="http://schemas.microsoft.com/office/powerpoint/2012/main" userId="S::Tony.Entwistle@mineralproducts.org::5d3d08ca-713e-40c6-9306-d54300f0e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E"/>
    <a:srgbClr val="134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5"/>
    <p:restoredTop sz="78707" autoAdjust="0"/>
  </p:normalViewPr>
  <p:slideViewPr>
    <p:cSldViewPr snapToGrid="0" snapToObjects="1">
      <p:cViewPr varScale="1">
        <p:scale>
          <a:sx n="67" d="100"/>
          <a:sy n="67" d="100"/>
        </p:scale>
        <p:origin x="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7T09:11:34.686" idx="14">
    <p:pos x="10" y="10"/>
    <p:text>we could omit the injuries list on slide 16 and combine the list from 17 into a single slide?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17T09:15:52.313" idx="21">
    <p:pos x="10" y="10"/>
    <p:text>not just operators at risk</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17T09:17:11.548" idx="23">
    <p:pos x="10" y="10"/>
    <p:text>the final paragraph would work better as the first paragraph</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4FA7F-7AD6-415B-BA2E-B2BCDE1577BA}" type="datetimeFigureOut">
              <a:rPr lang="en-GB" smtClean="0"/>
              <a:t>11/02/2021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A0B88-4324-45D0-A748-39C939AEBC9D}" type="slidenum">
              <a:rPr lang="en-GB" smtClean="0"/>
              <a:t>‹#›</a:t>
            </a:fld>
            <a:endParaRPr lang="en-GB"/>
          </a:p>
        </p:txBody>
      </p:sp>
    </p:spTree>
    <p:extLst>
      <p:ext uri="{BB962C8B-B14F-4D97-AF65-F5344CB8AC3E}">
        <p14:creationId xmlns:p14="http://schemas.microsoft.com/office/powerpoint/2010/main" val="383532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 – IF YOU ONLY WANT TO COVER THE  FATAL 6  - USE SLIDES 6 TO 18  -  AND  I WOULD RECOMMEND  AT LEAST SLIDES 24,25,26 &amp; 27 </a:t>
            </a:r>
          </a:p>
          <a:p>
            <a:r>
              <a:rPr lang="en-GB" b="1" dirty="0"/>
              <a:t> </a:t>
            </a:r>
          </a:p>
          <a:p>
            <a:r>
              <a:rPr lang="en-GB" b="1" dirty="0"/>
              <a:t>This presentation is designed to provide the basis for a discussion around ‘The Fatal 6’ in Vision Zero. </a:t>
            </a:r>
            <a:r>
              <a:rPr lang="en-GB" dirty="0"/>
              <a:t>It starts with a few slides that provide an overview of the key elements of Vision Zero and help ensure that we all have a common understanding of what it is. This will provide the background for the discussion around ‘The Fatal 6’ Remind everyone why Vision Zero is important – </a:t>
            </a:r>
            <a:r>
              <a:rPr lang="en-GB" b="1" dirty="0"/>
              <a:t>we all want to go home safe and well everyday. </a:t>
            </a:r>
            <a:r>
              <a:rPr lang="en-GB" dirty="0"/>
              <a:t> It would be ideal to have the printed leaflet and Vision Zero card available to hand out at the end of the session. You will need an WIFI link to view the video on the second slide. If not available suggest you delete the second slide. </a:t>
            </a:r>
            <a:endParaRPr lang="en-GB" b="1" dirty="0"/>
          </a:p>
        </p:txBody>
      </p:sp>
      <p:sp>
        <p:nvSpPr>
          <p:cNvPr id="4" name="Slide Number Placeholder 3"/>
          <p:cNvSpPr>
            <a:spLocks noGrp="1"/>
          </p:cNvSpPr>
          <p:nvPr>
            <p:ph type="sldNum" sz="quarter" idx="5"/>
          </p:nvPr>
        </p:nvSpPr>
        <p:spPr/>
        <p:txBody>
          <a:bodyPr/>
          <a:lstStyle/>
          <a:p>
            <a:fld id="{05E00D92-0143-4EB9-9596-90BE12B18096}" type="slidenum">
              <a:rPr lang="en-GB" smtClean="0"/>
              <a:t>1</a:t>
            </a:fld>
            <a:endParaRPr lang="en-GB"/>
          </a:p>
        </p:txBody>
      </p:sp>
    </p:spTree>
    <p:extLst>
      <p:ext uri="{BB962C8B-B14F-4D97-AF65-F5344CB8AC3E}">
        <p14:creationId xmlns:p14="http://schemas.microsoft.com/office/powerpoint/2010/main" val="5205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ask the audience to think of where on their site are there are tasks that they undertake where sources of stored energy may exist. What do they need to do to mitigate this risk. </a:t>
            </a:r>
            <a:r>
              <a:rPr lang="en-GB" b="1" dirty="0"/>
              <a:t>Can they  think of any recent near misses or actual incidences involving Fatal 1?</a:t>
            </a:r>
          </a:p>
        </p:txBody>
      </p:sp>
      <p:sp>
        <p:nvSpPr>
          <p:cNvPr id="4" name="Slide Number Placeholder 3"/>
          <p:cNvSpPr>
            <a:spLocks noGrp="1"/>
          </p:cNvSpPr>
          <p:nvPr>
            <p:ph type="sldNum" sz="quarter" idx="5"/>
          </p:nvPr>
        </p:nvSpPr>
        <p:spPr/>
        <p:txBody>
          <a:bodyPr/>
          <a:lstStyle/>
          <a:p>
            <a:fld id="{8CEA0B88-4324-45D0-A748-39C939AEBC9D}" type="slidenum">
              <a:rPr lang="en-GB" smtClean="0"/>
              <a:t>10</a:t>
            </a:fld>
            <a:endParaRPr lang="en-GB"/>
          </a:p>
        </p:txBody>
      </p:sp>
    </p:spTree>
    <p:extLst>
      <p:ext uri="{BB962C8B-B14F-4D97-AF65-F5344CB8AC3E}">
        <p14:creationId xmlns:p14="http://schemas.microsoft.com/office/powerpoint/2010/main" val="378241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some of the resources that are available. Have they seen them? Explain that they can be viewed on </a:t>
            </a:r>
            <a:r>
              <a:rPr lang="en-GB" dirty="0" err="1"/>
              <a:t>Safequarry</a:t>
            </a:r>
            <a:r>
              <a:rPr lang="en-GB" dirty="0"/>
              <a:t> or </a:t>
            </a:r>
            <a:r>
              <a:rPr lang="en-GB" dirty="0" err="1"/>
              <a:t>Safeprecast</a:t>
            </a:r>
            <a:r>
              <a:rPr lang="en-GB" dirty="0"/>
              <a:t>.</a:t>
            </a:r>
          </a:p>
        </p:txBody>
      </p:sp>
      <p:sp>
        <p:nvSpPr>
          <p:cNvPr id="4" name="Slide Number Placeholder 3"/>
          <p:cNvSpPr>
            <a:spLocks noGrp="1"/>
          </p:cNvSpPr>
          <p:nvPr>
            <p:ph type="sldNum" sz="quarter" idx="5"/>
          </p:nvPr>
        </p:nvSpPr>
        <p:spPr/>
        <p:txBody>
          <a:bodyPr/>
          <a:lstStyle/>
          <a:p>
            <a:fld id="{8CEA0B88-4324-45D0-A748-39C939AEBC9D}" type="slidenum">
              <a:rPr lang="en-GB" smtClean="0"/>
              <a:t>11</a:t>
            </a:fld>
            <a:endParaRPr lang="en-GB"/>
          </a:p>
        </p:txBody>
      </p:sp>
    </p:spTree>
    <p:extLst>
      <p:ext uri="{BB962C8B-B14F-4D97-AF65-F5344CB8AC3E}">
        <p14:creationId xmlns:p14="http://schemas.microsoft.com/office/powerpoint/2010/main" val="120208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point of this slide is to ensure that the audience understand that it is not just drivers that need to be aware of these risks. Most individual will be walking on-site on a regular basis. This is relevant to drivers of cars, vans, mobile plant, HGV’s – anyone in control of a vehicle.</a:t>
            </a:r>
          </a:p>
        </p:txBody>
      </p:sp>
      <p:sp>
        <p:nvSpPr>
          <p:cNvPr id="4" name="Slide Number Placeholder 3"/>
          <p:cNvSpPr>
            <a:spLocks noGrp="1"/>
          </p:cNvSpPr>
          <p:nvPr>
            <p:ph type="sldNum" sz="quarter" idx="5"/>
          </p:nvPr>
        </p:nvSpPr>
        <p:spPr/>
        <p:txBody>
          <a:bodyPr/>
          <a:lstStyle/>
          <a:p>
            <a:fld id="{8CEA0B88-4324-45D0-A748-39C939AEBC9D}" type="slidenum">
              <a:rPr lang="en-GB" smtClean="0"/>
              <a:t>12</a:t>
            </a:fld>
            <a:endParaRPr lang="en-GB"/>
          </a:p>
        </p:txBody>
      </p:sp>
    </p:spTree>
    <p:extLst>
      <p:ext uri="{BB962C8B-B14F-4D97-AF65-F5344CB8AC3E}">
        <p14:creationId xmlns:p14="http://schemas.microsoft.com/office/powerpoint/2010/main" val="233086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resources can be downloaded from </a:t>
            </a:r>
            <a:r>
              <a:rPr lang="en-GB" dirty="0" err="1"/>
              <a:t>Safequarry</a:t>
            </a:r>
            <a:r>
              <a:rPr lang="en-GB" dirty="0"/>
              <a:t> these include an </a:t>
            </a:r>
            <a:r>
              <a:rPr lang="en-GB" b="1" dirty="0"/>
              <a:t>Employees Guide </a:t>
            </a:r>
            <a:r>
              <a:rPr lang="en-GB" dirty="0"/>
              <a:t>and a </a:t>
            </a:r>
            <a:r>
              <a:rPr lang="en-GB" dirty="0" err="1"/>
              <a:t>a</a:t>
            </a:r>
            <a:r>
              <a:rPr lang="en-GB" dirty="0"/>
              <a:t> more detailed </a:t>
            </a:r>
            <a:r>
              <a:rPr lang="en-GB" b="1" dirty="0"/>
              <a:t>handbook</a:t>
            </a:r>
            <a:r>
              <a:rPr lang="en-GB" dirty="0"/>
              <a:t>, a number of posters are also available. </a:t>
            </a:r>
          </a:p>
        </p:txBody>
      </p:sp>
      <p:sp>
        <p:nvSpPr>
          <p:cNvPr id="4" name="Slide Number Placeholder 3"/>
          <p:cNvSpPr>
            <a:spLocks noGrp="1"/>
          </p:cNvSpPr>
          <p:nvPr>
            <p:ph type="sldNum" sz="quarter" idx="5"/>
          </p:nvPr>
        </p:nvSpPr>
        <p:spPr/>
        <p:txBody>
          <a:bodyPr/>
          <a:lstStyle/>
          <a:p>
            <a:fld id="{8CEA0B88-4324-45D0-A748-39C939AEBC9D}" type="slidenum">
              <a:rPr lang="en-GB" smtClean="0"/>
              <a:t>13</a:t>
            </a:fld>
            <a:endParaRPr lang="en-GB"/>
          </a:p>
        </p:txBody>
      </p:sp>
    </p:spTree>
    <p:extLst>
      <p:ext uri="{BB962C8B-B14F-4D97-AF65-F5344CB8AC3E}">
        <p14:creationId xmlns:p14="http://schemas.microsoft.com/office/powerpoint/2010/main" val="66681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to consider those operations on your site where you or your colleagues will be required to work at height. </a:t>
            </a:r>
            <a:r>
              <a:rPr lang="en-GB" b="1" dirty="0"/>
              <a:t>Could the risks associated with this operation be mitigated and if so how? </a:t>
            </a:r>
          </a:p>
          <a:p>
            <a:endParaRPr lang="en-GB" b="1" dirty="0"/>
          </a:p>
          <a:p>
            <a:r>
              <a:rPr lang="en-GB" b="1" dirty="0"/>
              <a:t>It would be worth telling the audience that </a:t>
            </a:r>
            <a:r>
              <a:rPr lang="en-GB" b="1" i="0" dirty="0">
                <a:solidFill>
                  <a:srgbClr val="1B2733"/>
                </a:solidFill>
                <a:effectLst/>
                <a:latin typeface="AtlasGrotesk"/>
              </a:rPr>
              <a:t>most serious injuries involve falls from less than 2 metres </a:t>
            </a:r>
            <a:endParaRPr lang="en-GB" b="1" dirty="0"/>
          </a:p>
        </p:txBody>
      </p:sp>
      <p:sp>
        <p:nvSpPr>
          <p:cNvPr id="4" name="Slide Number Placeholder 3"/>
          <p:cNvSpPr>
            <a:spLocks noGrp="1"/>
          </p:cNvSpPr>
          <p:nvPr>
            <p:ph type="sldNum" sz="quarter" idx="5"/>
          </p:nvPr>
        </p:nvSpPr>
        <p:spPr/>
        <p:txBody>
          <a:bodyPr/>
          <a:lstStyle/>
          <a:p>
            <a:fld id="{8CEA0B88-4324-45D0-A748-39C939AEBC9D}" type="slidenum">
              <a:rPr lang="en-GB" smtClean="0"/>
              <a:t>14</a:t>
            </a:fld>
            <a:endParaRPr lang="en-GB"/>
          </a:p>
        </p:txBody>
      </p:sp>
    </p:spTree>
    <p:extLst>
      <p:ext uri="{BB962C8B-B14F-4D97-AF65-F5344CB8AC3E}">
        <p14:creationId xmlns:p14="http://schemas.microsoft.com/office/powerpoint/2010/main" val="284761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main point of this slide is to raise awareness of the type of operations where operators might be exposed to raised RCS levels if proper precautions are not in place</a:t>
            </a:r>
            <a:r>
              <a:rPr lang="en-GB" dirty="0"/>
              <a:t>. The slide does not show fatalities because the impact of RCS is over many years where as with the others the injury is usually sustained as a result of a single incident.</a:t>
            </a:r>
          </a:p>
        </p:txBody>
      </p:sp>
      <p:sp>
        <p:nvSpPr>
          <p:cNvPr id="4" name="Slide Number Placeholder 3"/>
          <p:cNvSpPr>
            <a:spLocks noGrp="1"/>
          </p:cNvSpPr>
          <p:nvPr>
            <p:ph type="sldNum" sz="quarter" idx="5"/>
          </p:nvPr>
        </p:nvSpPr>
        <p:spPr/>
        <p:txBody>
          <a:bodyPr/>
          <a:lstStyle/>
          <a:p>
            <a:fld id="{8CEA0B88-4324-45D0-A748-39C939AEBC9D}" type="slidenum">
              <a:rPr lang="en-GB" smtClean="0"/>
              <a:t>15</a:t>
            </a:fld>
            <a:endParaRPr lang="en-GB"/>
          </a:p>
        </p:txBody>
      </p:sp>
    </p:spTree>
    <p:extLst>
      <p:ext uri="{BB962C8B-B14F-4D97-AF65-F5344CB8AC3E}">
        <p14:creationId xmlns:p14="http://schemas.microsoft.com/office/powerpoint/2010/main" val="3794773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slide is to raise awareness of the potential impact of long term exposure high levels of RCS over time. You could ask the audience to list the potential impact on health due to RCS </a:t>
            </a:r>
            <a:r>
              <a:rPr lang="en-GB" b="1" dirty="0"/>
              <a:t>before showing them the slide</a:t>
            </a:r>
            <a:r>
              <a:rPr lang="en-GB" dirty="0"/>
              <a:t>.</a:t>
            </a:r>
          </a:p>
        </p:txBody>
      </p:sp>
      <p:sp>
        <p:nvSpPr>
          <p:cNvPr id="4" name="Slide Number Placeholder 3"/>
          <p:cNvSpPr>
            <a:spLocks noGrp="1"/>
          </p:cNvSpPr>
          <p:nvPr>
            <p:ph type="sldNum" sz="quarter" idx="5"/>
          </p:nvPr>
        </p:nvSpPr>
        <p:spPr/>
        <p:txBody>
          <a:bodyPr/>
          <a:lstStyle/>
          <a:p>
            <a:fld id="{8CEA0B88-4324-45D0-A748-39C939AEBC9D}" type="slidenum">
              <a:rPr lang="en-GB" smtClean="0"/>
              <a:t>16</a:t>
            </a:fld>
            <a:endParaRPr lang="en-GB"/>
          </a:p>
        </p:txBody>
      </p:sp>
    </p:spTree>
    <p:extLst>
      <p:ext uri="{BB962C8B-B14F-4D97-AF65-F5344CB8AC3E}">
        <p14:creationId xmlns:p14="http://schemas.microsoft.com/office/powerpoint/2010/main" val="200029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ask the audience to talk about their own experience – near misses they or a colleague has been involved in. On reflection how could this incident have been avoided. </a:t>
            </a:r>
            <a:r>
              <a:rPr lang="en-GB" b="1" dirty="0"/>
              <a:t>Can they think of locations on your site where there is the potential for this type of incident? How can this risk be mitigated?</a:t>
            </a:r>
          </a:p>
        </p:txBody>
      </p:sp>
      <p:sp>
        <p:nvSpPr>
          <p:cNvPr id="4" name="Slide Number Placeholder 3"/>
          <p:cNvSpPr>
            <a:spLocks noGrp="1"/>
          </p:cNvSpPr>
          <p:nvPr>
            <p:ph type="sldNum" sz="quarter" idx="5"/>
          </p:nvPr>
        </p:nvSpPr>
        <p:spPr/>
        <p:txBody>
          <a:bodyPr/>
          <a:lstStyle/>
          <a:p>
            <a:fld id="{8CEA0B88-4324-45D0-A748-39C939AEBC9D}" type="slidenum">
              <a:rPr lang="en-GB" smtClean="0"/>
              <a:t>17</a:t>
            </a:fld>
            <a:endParaRPr lang="en-GB"/>
          </a:p>
        </p:txBody>
      </p:sp>
    </p:spTree>
    <p:extLst>
      <p:ext uri="{BB962C8B-B14F-4D97-AF65-F5344CB8AC3E}">
        <p14:creationId xmlns:p14="http://schemas.microsoft.com/office/powerpoint/2010/main" val="266395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point is that these statistics excludes the fatalities of third parties</a:t>
            </a:r>
            <a:r>
              <a:rPr lang="en-GB" dirty="0"/>
              <a:t>, otherwise the figure would be a lot higher.</a:t>
            </a:r>
          </a:p>
        </p:txBody>
      </p:sp>
      <p:sp>
        <p:nvSpPr>
          <p:cNvPr id="4" name="Slide Number Placeholder 3"/>
          <p:cNvSpPr>
            <a:spLocks noGrp="1"/>
          </p:cNvSpPr>
          <p:nvPr>
            <p:ph type="sldNum" sz="quarter" idx="5"/>
          </p:nvPr>
        </p:nvSpPr>
        <p:spPr/>
        <p:txBody>
          <a:bodyPr/>
          <a:lstStyle/>
          <a:p>
            <a:fld id="{8CEA0B88-4324-45D0-A748-39C939AEBC9D}" type="slidenum">
              <a:rPr lang="en-GB" smtClean="0"/>
              <a:t>18</a:t>
            </a:fld>
            <a:endParaRPr lang="en-GB"/>
          </a:p>
        </p:txBody>
      </p:sp>
    </p:spTree>
    <p:extLst>
      <p:ext uri="{BB962C8B-B14F-4D97-AF65-F5344CB8AC3E}">
        <p14:creationId xmlns:p14="http://schemas.microsoft.com/office/powerpoint/2010/main" val="182255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3 slides provide an overview of the MPA and members strategy in terms of Vision Zero and the ways in which progress will be measured. After these 3 slides the PowerPoint shows resources produced by MPA that can help to remind people about Vision Zero. You could have copies of these resources to hand out when you come to these slides.</a:t>
            </a: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19</a:t>
            </a:fld>
            <a:endParaRPr lang="en-GB"/>
          </a:p>
        </p:txBody>
      </p:sp>
    </p:spTree>
    <p:extLst>
      <p:ext uri="{BB962C8B-B14F-4D97-AF65-F5344CB8AC3E}">
        <p14:creationId xmlns:p14="http://schemas.microsoft.com/office/powerpoint/2010/main" val="155046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provides a graphic visual summary of Vision Zero. If you do not have a WIFI / internet link suggest that you delete the slide but let people know they can view the videos about Vision Zero on </a:t>
            </a:r>
            <a:r>
              <a:rPr lang="en-GB" dirty="0" err="1"/>
              <a:t>Safequarry</a:t>
            </a:r>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96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6 strategies provide a general background to the key elements of the Vision Zero strategy and align with the core values. Leaders includes supervisors / foreman / individual responsible for specific task working with others.</a:t>
            </a:r>
            <a:r>
              <a:rPr lang="en-GB" b="1" dirty="0"/>
              <a:t> Main point of this slide is to emphasise that everyone is evolved </a:t>
            </a:r>
            <a:r>
              <a:rPr lang="en-GB" dirty="0"/>
              <a:t>– senior management should be facilitating their organisation delivering the strategy. You could </a:t>
            </a:r>
            <a:r>
              <a:rPr lang="en-GB" sz="1800" dirty="0">
                <a:effectLst/>
                <a:latin typeface="Calibri" panose="020F0502020204030204" pitchFamily="34" charset="0"/>
                <a:ea typeface="Times New Roman" panose="02020603050405020304" pitchFamily="18" charset="0"/>
              </a:rPr>
              <a:t>discuss what each of these means to the audience and how they can help to bring a strategy to life. It  For an audience which is mainly formed of operational or maintenance staff, drivers etc. the focus might be  more on number one (although they could also discuss “Recognition” amongst their own team and how they recognise each other’s good behaviour). For managers and supervisors discussion could be extended to items 2 – 6.</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20</a:t>
            </a:fld>
            <a:endParaRPr lang="en-GB"/>
          </a:p>
        </p:txBody>
      </p:sp>
    </p:spTree>
    <p:extLst>
      <p:ext uri="{BB962C8B-B14F-4D97-AF65-F5344CB8AC3E}">
        <p14:creationId xmlns:p14="http://schemas.microsoft.com/office/powerpoint/2010/main" val="312136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the key targets that will be used to measure progress. By following these strategies we will reduce ‘The Fatal 6’ reportable incidents to zero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358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a:t>
            </a:r>
            <a:r>
              <a:rPr lang="en-GB" b="1" dirty="0"/>
              <a:t>leading indicators </a:t>
            </a:r>
            <a:r>
              <a:rPr lang="en-GB" dirty="0"/>
              <a:t>that will help us achieve Vision Zero. They are the type of activities we need to increase, </a:t>
            </a:r>
            <a:r>
              <a:rPr lang="en-GB" b="1" dirty="0"/>
              <a:t>by doing more of these activities we can assume that we will see a reduction in those indicators that measure actual events – the hard targets on the previous slide</a:t>
            </a:r>
            <a:r>
              <a:rPr lang="en-GB" dirty="0"/>
              <a:t>. As the leading indicators go up the graph shows the predicted fall in ‘The Fatal 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21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be a good time to hand out the resources and possibly link to </a:t>
            </a:r>
            <a:r>
              <a:rPr lang="en-GB" dirty="0" err="1"/>
              <a:t>Safequarry</a:t>
            </a:r>
            <a:r>
              <a:rPr lang="en-GB" dirty="0"/>
              <a:t> to show them where they can view the on-line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6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If you have them, this would be a good point to hand out the card </a:t>
            </a:r>
            <a:r>
              <a:rPr lang="en-GB" dirty="0"/>
              <a:t>- Urge them to regularly review the items on the card. Ask them where they could put it so they see it on a daily basis.</a:t>
            </a:r>
          </a:p>
          <a:p>
            <a:r>
              <a:rPr lang="en-GB" dirty="0"/>
              <a:t>If you would like some hard copies of the pocket sized card please contact david.yelland@mineralproducts.org – your company may already have been sent copies.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29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time this would be a good opportunity to also show them ‘The Fatal 6’ section of </a:t>
            </a:r>
            <a:r>
              <a:rPr lang="en-GB" dirty="0" err="1"/>
              <a:t>Safequarry</a:t>
            </a:r>
            <a:r>
              <a:rPr lang="en-GB" dirty="0"/>
              <a:t> where they can see Guidance, best practice, incident alerts that relate to each of ‘The Fatal 6’. </a:t>
            </a:r>
            <a:r>
              <a:rPr lang="en-GB" b="1" dirty="0"/>
              <a:t>You could recommend that they register on </a:t>
            </a:r>
            <a:r>
              <a:rPr lang="en-GB" b="1" dirty="0" err="1"/>
              <a:t>Safequarry</a:t>
            </a:r>
            <a:r>
              <a:rPr lang="en-GB" b="1" dirty="0"/>
              <a:t> to receive incident alerts, toolbox etc.  </a:t>
            </a:r>
            <a:r>
              <a:rPr lang="en-GB" dirty="0"/>
              <a:t>Or have a look at the site when they have the time. It is the central hub for health and safety information for the mineral products industry.</a:t>
            </a:r>
          </a:p>
        </p:txBody>
      </p:sp>
      <p:sp>
        <p:nvSpPr>
          <p:cNvPr id="4" name="Slide Number Placeholder 3"/>
          <p:cNvSpPr>
            <a:spLocks noGrp="1"/>
          </p:cNvSpPr>
          <p:nvPr>
            <p:ph type="sldNum" sz="quarter" idx="5"/>
          </p:nvPr>
        </p:nvSpPr>
        <p:spPr/>
        <p:txBody>
          <a:bodyPr/>
          <a:lstStyle/>
          <a:p>
            <a:fld id="{05E00D92-0143-4EB9-9596-90BE12B18096}" type="slidenum">
              <a:rPr lang="en-GB" smtClean="0"/>
              <a:t>25</a:t>
            </a:fld>
            <a:endParaRPr lang="en-GB"/>
          </a:p>
        </p:txBody>
      </p:sp>
    </p:spTree>
    <p:extLst>
      <p:ext uri="{BB962C8B-B14F-4D97-AF65-F5344CB8AC3E}">
        <p14:creationId xmlns:p14="http://schemas.microsoft.com/office/powerpoint/2010/main" val="43406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Powerful short video that reflect on the importance of health and safety – a good way to close the Toolbox talk or to ask them what they think about the core values or ‘The Fatal 6’ – hopefully will facilitate an open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00D92-0143-4EB9-9596-90BE12B180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39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purpose of this slide is to highlight what the ultimate goal of Vision Zero is and to emphasise to the audience </a:t>
            </a:r>
            <a:r>
              <a:rPr lang="en-GB" b="1" dirty="0"/>
              <a:t>that everyone has a key role to play in achieving Vision Zero</a:t>
            </a:r>
          </a:p>
        </p:txBody>
      </p:sp>
      <p:sp>
        <p:nvSpPr>
          <p:cNvPr id="4" name="Slide Number Placeholder 3"/>
          <p:cNvSpPr>
            <a:spLocks noGrp="1"/>
          </p:cNvSpPr>
          <p:nvPr>
            <p:ph type="sldNum" sz="quarter" idx="5"/>
          </p:nvPr>
        </p:nvSpPr>
        <p:spPr/>
        <p:txBody>
          <a:bodyPr/>
          <a:lstStyle/>
          <a:p>
            <a:fld id="{05E00D92-0143-4EB9-9596-90BE12B18096}" type="slidenum">
              <a:rPr lang="en-GB" smtClean="0"/>
              <a:t>3</a:t>
            </a:fld>
            <a:endParaRPr lang="en-GB"/>
          </a:p>
        </p:txBody>
      </p:sp>
    </p:spTree>
    <p:extLst>
      <p:ext uri="{BB962C8B-B14F-4D97-AF65-F5344CB8AC3E}">
        <p14:creationId xmlns:p14="http://schemas.microsoft.com/office/powerpoint/2010/main" val="2608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provides an overview of the key sections seen in the video. At the end of the Toolbox talk the hope is that everyone will know what the 6 core values are, what constitutes ‘The Fatal 6’ and why it is important to eliminate them from the workforce, and how MPA is supporting members with resources and measuring industry performance against Vision Zero. </a:t>
            </a:r>
          </a:p>
          <a:p>
            <a:r>
              <a:rPr lang="en-GB" dirty="0"/>
              <a:t>For information – Leading indicators are those activities that can be used to predict improvements (or deterioration) in performance. E.g. by increasing training, safety audits, attendance at safety days we would anticipate improvements in the H&amp;S performance in the future. Lagging indicators reflect what has actually happened e.g. fatalities and LTI’s (these can be used as the ‘hard targets’ to measure actual H&amp;S performance).</a:t>
            </a:r>
          </a:p>
        </p:txBody>
      </p:sp>
      <p:sp>
        <p:nvSpPr>
          <p:cNvPr id="4" name="Slide Number Placeholder 3"/>
          <p:cNvSpPr>
            <a:spLocks noGrp="1"/>
          </p:cNvSpPr>
          <p:nvPr>
            <p:ph type="sldNum" sz="quarter" idx="5"/>
          </p:nvPr>
        </p:nvSpPr>
        <p:spPr/>
        <p:txBody>
          <a:bodyPr/>
          <a:lstStyle/>
          <a:p>
            <a:fld id="{05E00D92-0143-4EB9-9596-90BE12B18096}" type="slidenum">
              <a:rPr lang="en-GB" smtClean="0"/>
              <a:t>4</a:t>
            </a:fld>
            <a:endParaRPr lang="en-GB"/>
          </a:p>
        </p:txBody>
      </p:sp>
    </p:spTree>
    <p:extLst>
      <p:ext uri="{BB962C8B-B14F-4D97-AF65-F5344CB8AC3E}">
        <p14:creationId xmlns:p14="http://schemas.microsoft.com/office/powerpoint/2010/main" val="234131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a summary slide of the core H&amp;S values in VZ</a:t>
            </a:r>
            <a:r>
              <a:rPr lang="en-GB" dirty="0"/>
              <a:t>. There is a separate PowerPoint on the core values if you want to explore in greater detail. </a:t>
            </a:r>
            <a:r>
              <a:rPr lang="en-GB" b="1" dirty="0"/>
              <a:t>It is important to emphasise that Vision Zero is about everyone in the organisation from the MD downwards living and working with these values. </a:t>
            </a:r>
            <a:r>
              <a:rPr lang="en-GB" dirty="0"/>
              <a:t>Below are some suggestions of the questions you could ask but it may be more appropriate to move onto the section on ‘The Fatal 6’ </a:t>
            </a:r>
          </a:p>
          <a:p>
            <a:r>
              <a:rPr lang="en-GB" dirty="0"/>
              <a:t>You could ask the audience for examples of these values being demonstrated in their workplace – or examples of failing to follow them. How could things be changed in their work place to help them change their behaviour or ways or working to reflect these values?  You could ask them if they can think of 1 or maybe 3 things they could do that would show their commitment to these values. There is a separate PowerPoint on </a:t>
            </a:r>
            <a:r>
              <a:rPr lang="en-GB" dirty="0" err="1"/>
              <a:t>Safequarry</a:t>
            </a:r>
            <a:r>
              <a:rPr lang="en-GB" dirty="0"/>
              <a:t> that looks at the Core values in more detail.</a:t>
            </a:r>
          </a:p>
        </p:txBody>
      </p:sp>
      <p:sp>
        <p:nvSpPr>
          <p:cNvPr id="4" name="Slide Number Placeholder 3"/>
          <p:cNvSpPr>
            <a:spLocks noGrp="1"/>
          </p:cNvSpPr>
          <p:nvPr>
            <p:ph type="sldNum" sz="quarter" idx="5"/>
          </p:nvPr>
        </p:nvSpPr>
        <p:spPr/>
        <p:txBody>
          <a:bodyPr/>
          <a:lstStyle/>
          <a:p>
            <a:fld id="{05E00D92-0143-4EB9-9596-90BE12B18096}" type="slidenum">
              <a:rPr lang="en-GB" smtClean="0"/>
              <a:t>5</a:t>
            </a:fld>
            <a:endParaRPr lang="en-GB"/>
          </a:p>
        </p:txBody>
      </p:sp>
    </p:spTree>
    <p:extLst>
      <p:ext uri="{BB962C8B-B14F-4D97-AF65-F5344CB8AC3E}">
        <p14:creationId xmlns:p14="http://schemas.microsoft.com/office/powerpoint/2010/main" val="36844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start of the main section of the presentation. </a:t>
            </a:r>
            <a:r>
              <a:rPr lang="en-GB" b="1" dirty="0"/>
              <a:t>You could ask the audience what are the ‘The Fatal 6’? </a:t>
            </a:r>
            <a:r>
              <a:rPr lang="en-GB" dirty="0"/>
              <a:t>Should be easier to answer for audiences who have seen the video but would be very interesting to help access the level of knowledge before progressing if you have not shown the video  </a:t>
            </a:r>
          </a:p>
        </p:txBody>
      </p:sp>
      <p:sp>
        <p:nvSpPr>
          <p:cNvPr id="4" name="Slide Number Placeholder 3"/>
          <p:cNvSpPr>
            <a:spLocks noGrp="1"/>
          </p:cNvSpPr>
          <p:nvPr>
            <p:ph type="sldNum" sz="quarter" idx="5"/>
          </p:nvPr>
        </p:nvSpPr>
        <p:spPr/>
        <p:txBody>
          <a:bodyPr/>
          <a:lstStyle/>
          <a:p>
            <a:fld id="{8CEA0B88-4324-45D0-A748-39C939AEBC9D}" type="slidenum">
              <a:rPr lang="en-GB" smtClean="0"/>
              <a:t>6</a:t>
            </a:fld>
            <a:endParaRPr lang="en-GB"/>
          </a:p>
        </p:txBody>
      </p:sp>
    </p:spTree>
    <p:extLst>
      <p:ext uri="{BB962C8B-B14F-4D97-AF65-F5344CB8AC3E}">
        <p14:creationId xmlns:p14="http://schemas.microsoft.com/office/powerpoint/2010/main" val="223086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point of this slide is to ensure that the audience understands that the six high consequence hazards that form</a:t>
            </a:r>
            <a:r>
              <a:rPr lang="en-GB" b="1" dirty="0"/>
              <a:t> ‘The Fatal 6’ are responsible for the vast majority of fatalities and serious injuries within the Mineral Products industry. </a:t>
            </a:r>
            <a:endParaRPr lang="en-GB" dirty="0"/>
          </a:p>
        </p:txBody>
      </p:sp>
      <p:sp>
        <p:nvSpPr>
          <p:cNvPr id="4" name="Slide Number Placeholder 3"/>
          <p:cNvSpPr>
            <a:spLocks noGrp="1"/>
          </p:cNvSpPr>
          <p:nvPr>
            <p:ph type="sldNum" sz="quarter" idx="5"/>
          </p:nvPr>
        </p:nvSpPr>
        <p:spPr/>
        <p:txBody>
          <a:bodyPr/>
          <a:lstStyle/>
          <a:p>
            <a:fld id="{05E00D92-0143-4EB9-9596-90BE12B18096}" type="slidenum">
              <a:rPr lang="en-GB" smtClean="0"/>
              <a:t>7</a:t>
            </a:fld>
            <a:endParaRPr lang="en-GB"/>
          </a:p>
        </p:txBody>
      </p:sp>
    </p:spTree>
    <p:extLst>
      <p:ext uri="{BB962C8B-B14F-4D97-AF65-F5344CB8AC3E}">
        <p14:creationId xmlns:p14="http://schemas.microsoft.com/office/powerpoint/2010/main" val="317031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a summary slide of ‘The Fatal 6’ – With this slide or when going through the slides that follow, you could ask a number of open questions to help generate a discussion such as;</a:t>
            </a:r>
          </a:p>
          <a:p>
            <a:r>
              <a:rPr lang="en-GB" dirty="0"/>
              <a:t>Asking the audience if they can identify any of these high consequence hazards in their work place – How could they be eliminated?  Can they think of an incident or near miss that related to one of ‘The Fatal 6’? Ask how could we identify any of these high consequence hazards on our site? </a:t>
            </a:r>
            <a:r>
              <a:rPr lang="en-GB" b="1" dirty="0"/>
              <a:t>The main point is to use these slides to open up a discussion. </a:t>
            </a:r>
          </a:p>
        </p:txBody>
      </p:sp>
      <p:sp>
        <p:nvSpPr>
          <p:cNvPr id="4" name="Slide Number Placeholder 3"/>
          <p:cNvSpPr>
            <a:spLocks noGrp="1"/>
          </p:cNvSpPr>
          <p:nvPr>
            <p:ph type="sldNum" sz="quarter" idx="5"/>
          </p:nvPr>
        </p:nvSpPr>
        <p:spPr/>
        <p:txBody>
          <a:bodyPr/>
          <a:lstStyle/>
          <a:p>
            <a:fld id="{05E00D92-0143-4EB9-9596-90BE12B18096}" type="slidenum">
              <a:rPr lang="en-GB" smtClean="0"/>
              <a:t>8</a:t>
            </a:fld>
            <a:endParaRPr lang="en-GB"/>
          </a:p>
        </p:txBody>
      </p:sp>
    </p:spTree>
    <p:extLst>
      <p:ext uri="{BB962C8B-B14F-4D97-AF65-F5344CB8AC3E}">
        <p14:creationId xmlns:p14="http://schemas.microsoft.com/office/powerpoint/2010/main" val="239804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purpose of this slide is to get the audience to think about identifying and then eliminating the causes of ‘The Fatal 6</a:t>
            </a:r>
            <a:r>
              <a:rPr lang="en-GB" dirty="0"/>
              <a:t>’. It basically summarises the need to raise awareness about them. The key will be helping people to understand where they may exist in their own work environment and how these risks may be eliminated from the work place. This could involve an engineering/IT solution that removes the need for an operator to expose themselves to a risk e.g. remote monitoring, ground level filling, new access point etc. It could be by changing the way a task is performed.  </a:t>
            </a:r>
            <a:r>
              <a:rPr lang="en-GB" b="1" dirty="0"/>
              <a:t>These points might be helpful to have put in the audiences mind before going through each Fatal 6 theme in detail.</a:t>
            </a:r>
          </a:p>
        </p:txBody>
      </p:sp>
      <p:sp>
        <p:nvSpPr>
          <p:cNvPr id="4" name="Slide Number Placeholder 3"/>
          <p:cNvSpPr>
            <a:spLocks noGrp="1"/>
          </p:cNvSpPr>
          <p:nvPr>
            <p:ph type="sldNum" sz="quarter" idx="5"/>
          </p:nvPr>
        </p:nvSpPr>
        <p:spPr/>
        <p:txBody>
          <a:bodyPr/>
          <a:lstStyle/>
          <a:p>
            <a:fld id="{8CEA0B88-4324-45D0-A748-39C939AEBC9D}" type="slidenum">
              <a:rPr lang="en-GB" smtClean="0"/>
              <a:t>9</a:t>
            </a:fld>
            <a:endParaRPr lang="en-GB"/>
          </a:p>
        </p:txBody>
      </p:sp>
    </p:spTree>
    <p:extLst>
      <p:ext uri="{BB962C8B-B14F-4D97-AF65-F5344CB8AC3E}">
        <p14:creationId xmlns:p14="http://schemas.microsoft.com/office/powerpoint/2010/main" val="196444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DCD6-37F4-6C41-B12E-26BBC71601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FA69DB8-2B93-8D44-AE14-8BAA42475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A31976-4B20-5F45-A72B-F1C63332D362}"/>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03A66BBD-2EC1-114B-A5FD-A0E04F9C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2CE4-3273-894F-A125-417BD865A39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88540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0364-BDCF-164F-9669-AD207A5E671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EF4FD9-4CF2-3247-981C-3683979F2E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CD7058-B7CC-2844-9750-BAF297A1CA3D}"/>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D0D0A522-B285-A242-A74D-EC1CD1827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2DA4B-E65C-1E4A-8CFC-7B5CB16B7BB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2993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2E380-F677-CC41-9899-89850122D0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C5A53-D017-964B-8B79-675E286C1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5EC7C1-7251-7348-9F67-7845D4B71416}"/>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17E26559-4497-3E44-B847-1815148B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31FD6-7FEF-614A-8B56-E5BC5EEACED6}"/>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2324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8F2F-A59C-244B-B18C-C6D0D83FD6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735B23-6AA4-E743-98F8-9E82537A75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94BE1F-EB43-9041-B106-22E3A79C4C86}"/>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D11DB7FA-20B1-8544-AAC5-2B2A598B0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72172-259D-8745-B7C7-DF8BF2BE758A}"/>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71339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6C7E-F53C-E542-AE5C-5FD9A54BBC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8B374F-42D6-B749-8C96-D4D23101B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417C1-EEDF-1B4C-B3B1-D7809A9F12DF}"/>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80C159CC-F79A-3C4C-9525-193B8DA25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ABFAA-C2C0-054C-952B-56CB8D2C641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37200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A87F-481B-9246-8D88-B3E827503E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24EA4-9F1A-3741-86C7-2280C53258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C28B7D-3567-F94F-956F-E5DB01BA3E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6FD6AB-6044-4947-9D14-004428D06395}"/>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6" name="Footer Placeholder 5">
            <a:extLst>
              <a:ext uri="{FF2B5EF4-FFF2-40B4-BE49-F238E27FC236}">
                <a16:creationId xmlns:a16="http://schemas.microsoft.com/office/drawing/2014/main" id="{90CA5F01-3E58-C64E-8BBF-05C45487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AA3AF-D582-3848-8A1B-C636DDE9B4A0}"/>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05597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8E6D-3CBD-9D41-AE19-4A85A98103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8BC83B-769D-3349-91A4-2741BD33A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C876A7-B319-7849-BC46-C3D6807DE3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0565C3-059A-1D41-8966-DA0755A09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AFA41-4137-9542-9634-61671D592E6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EE6952-C819-B646-B7D7-9149E7C1F33D}"/>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8" name="Footer Placeholder 7">
            <a:extLst>
              <a:ext uri="{FF2B5EF4-FFF2-40B4-BE49-F238E27FC236}">
                <a16:creationId xmlns:a16="http://schemas.microsoft.com/office/drawing/2014/main" id="{7BD9AE3D-E7D8-5D4D-B469-6B16664EF5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E28E6-F3C6-9D45-BF0A-1742CBC39E0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23764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955-4464-364E-88D9-D3A2201E8C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8E3C5A-DF46-E246-AF94-4E472BF40E29}"/>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4" name="Footer Placeholder 3">
            <a:extLst>
              <a:ext uri="{FF2B5EF4-FFF2-40B4-BE49-F238E27FC236}">
                <a16:creationId xmlns:a16="http://schemas.microsoft.com/office/drawing/2014/main" id="{F9F1EB1E-D8D6-3B4F-8F55-535EFAEEBB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FC1D4-A6AB-9E41-8F0E-E15E8660F041}"/>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380595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206E8-7824-6441-AD37-E647F1BA9AE7}"/>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3" name="Footer Placeholder 2">
            <a:extLst>
              <a:ext uri="{FF2B5EF4-FFF2-40B4-BE49-F238E27FC236}">
                <a16:creationId xmlns:a16="http://schemas.microsoft.com/office/drawing/2014/main" id="{9C11F7C5-3C6D-9E4F-A621-790AD073E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72B067-9AAA-BA42-A08F-00A5F256A773}"/>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407286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74A-2ADC-2A45-A792-03C1935F59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255189-6ACE-BD48-B3C2-F9F8708B4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057B9F-91CD-4A4E-83D1-69C5283AB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041EC3-4347-EE4F-91E9-4D823D3BB301}"/>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6" name="Footer Placeholder 5">
            <a:extLst>
              <a:ext uri="{FF2B5EF4-FFF2-40B4-BE49-F238E27FC236}">
                <a16:creationId xmlns:a16="http://schemas.microsoft.com/office/drawing/2014/main" id="{4C71D1B6-61DE-D14B-83C4-F8629439E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28A478-8AC2-2141-B4A7-8506DD0EDB2F}"/>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291673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B80-AE99-4C44-8322-892A83F874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C618E4-73E3-DD46-8F8F-16B3F19EA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4A473-3BB8-5241-9000-BCA08507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A04989-1C52-254B-AB6C-017577400858}"/>
              </a:ext>
            </a:extLst>
          </p:cNvPr>
          <p:cNvSpPr>
            <a:spLocks noGrp="1"/>
          </p:cNvSpPr>
          <p:nvPr>
            <p:ph type="dt" sz="half" idx="10"/>
          </p:nvPr>
        </p:nvSpPr>
        <p:spPr/>
        <p:txBody>
          <a:bodyPr/>
          <a:lstStyle/>
          <a:p>
            <a:fld id="{0E3D56F2-ED36-1E44-B286-15C935315841}" type="datetimeFigureOut">
              <a:rPr lang="en-US" smtClean="0"/>
              <a:t>2/11/2021</a:t>
            </a:fld>
            <a:endParaRPr lang="en-US"/>
          </a:p>
        </p:txBody>
      </p:sp>
      <p:sp>
        <p:nvSpPr>
          <p:cNvPr id="6" name="Footer Placeholder 5">
            <a:extLst>
              <a:ext uri="{FF2B5EF4-FFF2-40B4-BE49-F238E27FC236}">
                <a16:creationId xmlns:a16="http://schemas.microsoft.com/office/drawing/2014/main" id="{AFF0B7B6-AE3B-464C-9B65-1F4267868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F32A2-31FE-7545-91E7-F193498F765B}"/>
              </a:ext>
            </a:extLst>
          </p:cNvPr>
          <p:cNvSpPr>
            <a:spLocks noGrp="1"/>
          </p:cNvSpPr>
          <p:nvPr>
            <p:ph type="sldNum" sz="quarter" idx="12"/>
          </p:nvPr>
        </p:nvSpPr>
        <p:spPr/>
        <p:txBody>
          <a:bodyPr/>
          <a:lstStyle/>
          <a:p>
            <a:fld id="{8F585A5F-6BA8-1A4E-A13C-F75376061C00}" type="slidenum">
              <a:rPr lang="en-US" smtClean="0"/>
              <a:t>‹#›</a:t>
            </a:fld>
            <a:endParaRPr lang="en-US"/>
          </a:p>
        </p:txBody>
      </p:sp>
    </p:spTree>
    <p:extLst>
      <p:ext uri="{BB962C8B-B14F-4D97-AF65-F5344CB8AC3E}">
        <p14:creationId xmlns:p14="http://schemas.microsoft.com/office/powerpoint/2010/main" val="116779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EC406-F67C-E747-B469-9DC7F3962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C887C5-DBA0-C948-8BC9-C129EC60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E2D3E5-10C1-D744-AB63-317A091DD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D56F2-ED36-1E44-B286-15C935315841}" type="datetimeFigureOut">
              <a:rPr lang="en-US" smtClean="0"/>
              <a:t>2/11/2021</a:t>
            </a:fld>
            <a:endParaRPr lang="en-US"/>
          </a:p>
        </p:txBody>
      </p:sp>
      <p:sp>
        <p:nvSpPr>
          <p:cNvPr id="5" name="Footer Placeholder 4">
            <a:extLst>
              <a:ext uri="{FF2B5EF4-FFF2-40B4-BE49-F238E27FC236}">
                <a16:creationId xmlns:a16="http://schemas.microsoft.com/office/drawing/2014/main" id="{D4793FF1-10A0-F045-8894-287FA52A0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8BEED6-04C3-4F4D-AEED-5B5CEA475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85A5F-6BA8-1A4E-A13C-F75376061C00}" type="slidenum">
              <a:rPr lang="en-US" smtClean="0"/>
              <a:t>‹#›</a:t>
            </a:fld>
            <a:endParaRPr lang="en-US"/>
          </a:p>
        </p:txBody>
      </p:sp>
    </p:spTree>
    <p:extLst>
      <p:ext uri="{BB962C8B-B14F-4D97-AF65-F5344CB8AC3E}">
        <p14:creationId xmlns:p14="http://schemas.microsoft.com/office/powerpoint/2010/main" val="3973583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U1stHrf-oo&amp;t=135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safequarry.com/home/about-the-hub/Vision-Zero.aspx" TargetMode="External"/><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www.safequarry.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iRjlvTEI6M&amp;t=108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afequarry.com/home/fatal-6.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86256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Contact with moving machinery and isolation</a:t>
            </a:r>
            <a:endParaRPr lang="en-US" sz="3200" b="1" dirty="0">
              <a:solidFill>
                <a:srgbClr val="134980"/>
              </a:solidFill>
              <a:latin typeface="Myriad Pro" panose="020B0503030403020204" pitchFamily="34" charset="0"/>
            </a:endParaRPr>
          </a:p>
        </p:txBody>
      </p:sp>
      <p:sp>
        <p:nvSpPr>
          <p:cNvPr id="6" name="TextBox 5">
            <a:extLst>
              <a:ext uri="{FF2B5EF4-FFF2-40B4-BE49-F238E27FC236}">
                <a16:creationId xmlns:a16="http://schemas.microsoft.com/office/drawing/2014/main" id="{6BB8FCD0-E4FA-E44E-A1FF-951A1765EC60}"/>
              </a:ext>
            </a:extLst>
          </p:cNvPr>
          <p:cNvSpPr txBox="1"/>
          <p:nvPr/>
        </p:nvSpPr>
        <p:spPr>
          <a:xfrm>
            <a:off x="1244600" y="3378092"/>
            <a:ext cx="5422900" cy="2492990"/>
          </a:xfrm>
          <a:prstGeom prst="rect">
            <a:avLst/>
          </a:prstGeom>
          <a:noFill/>
        </p:spPr>
        <p:txBody>
          <a:bodyPr wrap="square" rtlCol="0">
            <a:spAutoFit/>
          </a:bodyPr>
          <a:lstStyle/>
          <a:p>
            <a:pPr>
              <a:spcAft>
                <a:spcPts val="600"/>
              </a:spcAft>
            </a:pPr>
            <a:r>
              <a:rPr lang="en-GB" b="1" dirty="0">
                <a:solidFill>
                  <a:prstClr val="black"/>
                </a:solidFill>
                <a:latin typeface="Myriad Pro" panose="020B0503030403020204" pitchFamily="34" charset="0"/>
              </a:rPr>
              <a:t>Fatalities or serious injuries mainly due to</a:t>
            </a:r>
            <a:endParaRPr lang="en-GB" b="1"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F</a:t>
            </a:r>
            <a:r>
              <a:rPr lang="en-GB" b="0" i="0" u="none" strike="noStrike" baseline="0" dirty="0">
                <a:latin typeface="Myriad Pro" panose="020B0503030403020204" pitchFamily="34" charset="0"/>
              </a:rPr>
              <a:t>ailure to isolate machinery</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P</a:t>
            </a:r>
            <a:r>
              <a:rPr lang="en-GB" b="0" i="0" u="none" strike="noStrike" baseline="0" dirty="0">
                <a:latin typeface="Myriad Pro" panose="020B0503030403020204" pitchFamily="34" charset="0"/>
              </a:rPr>
              <a:t>oor guarding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I</a:t>
            </a:r>
            <a:r>
              <a:rPr lang="en-GB" b="0" i="0" u="none" strike="noStrike" baseline="0" dirty="0">
                <a:latin typeface="Myriad Pro" panose="020B0503030403020204" pitchFamily="34" charset="0"/>
              </a:rPr>
              <a:t>nadequate exclusion areas</a:t>
            </a: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r>
              <a:rPr lang="en-GB" b="0" i="0" u="none" strike="noStrike" baseline="0" dirty="0">
                <a:latin typeface="Myriad Pro" panose="020B0503030403020204" pitchFamily="34" charset="0"/>
              </a:rPr>
              <a:t>Poor procedures</a:t>
            </a:r>
          </a:p>
          <a:p>
            <a:pPr marL="285750" indent="-285750">
              <a:spcAft>
                <a:spcPts val="600"/>
              </a:spcAft>
              <a:buClr>
                <a:srgbClr val="008C9E"/>
              </a:buClr>
              <a:buFont typeface="Arial" panose="020B0604020202020204" pitchFamily="34" charset="0"/>
              <a:buChar char="•"/>
            </a:pPr>
            <a:r>
              <a:rPr lang="en-GB" b="0" i="0" u="none" strike="noStrike" baseline="0" dirty="0">
                <a:latin typeface="Myriad Pro" panose="020B0503030403020204" pitchFamily="34" charset="0"/>
              </a:rPr>
              <a:t>Failing to follow procedures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Using the wrong or poorly maintained equipment</a:t>
            </a:r>
          </a:p>
        </p:txBody>
      </p:sp>
      <p:pic>
        <p:nvPicPr>
          <p:cNvPr id="4" name="Picture 3" descr="Icon&#10;&#10;Description automatically generated">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4600" y="603537"/>
            <a:ext cx="952500" cy="952500"/>
          </a:xfrm>
          <a:prstGeom prst="rect">
            <a:avLst/>
          </a:prstGeom>
        </p:spPr>
      </p:pic>
      <p:sp>
        <p:nvSpPr>
          <p:cNvPr id="7" name="TextBox 6">
            <a:extLst>
              <a:ext uri="{FF2B5EF4-FFF2-40B4-BE49-F238E27FC236}">
                <a16:creationId xmlns:a16="http://schemas.microsoft.com/office/drawing/2014/main" id="{C778B780-6546-4240-8060-792C65862563}"/>
              </a:ext>
            </a:extLst>
          </p:cNvPr>
          <p:cNvSpPr txBox="1"/>
          <p:nvPr/>
        </p:nvSpPr>
        <p:spPr>
          <a:xfrm>
            <a:off x="1244600" y="1866900"/>
            <a:ext cx="9194800" cy="1200329"/>
          </a:xfrm>
          <a:prstGeom prst="rect">
            <a:avLst/>
          </a:prstGeom>
          <a:noFill/>
        </p:spPr>
        <p:txBody>
          <a:bodyPr wrap="square" rtlCol="0">
            <a:spAutoFit/>
          </a:bodyPr>
          <a:lstStyle/>
          <a:p>
            <a:r>
              <a:rPr lang="en-GB" sz="2400" b="1" dirty="0">
                <a:solidFill>
                  <a:prstClr val="black"/>
                </a:solidFill>
                <a:latin typeface="Myriad Pro" panose="020B0503030403020204" pitchFamily="34" charset="0"/>
              </a:rPr>
              <a:t>22% of fatalities </a:t>
            </a:r>
            <a:r>
              <a:rPr lang="en-GB" sz="2400" dirty="0">
                <a:solidFill>
                  <a:prstClr val="black"/>
                </a:solidFill>
                <a:latin typeface="Myriad Pro" panose="020B0503030403020204" pitchFamily="34" charset="0"/>
              </a:rPr>
              <a:t>in the industry have been as a result of contact with moving machinery often associated with reactive maintenance and a failure to correctly isolate all sources of energy.</a:t>
            </a:r>
            <a:endParaRPr lang="en-GB" sz="2400" dirty="0">
              <a:latin typeface="Myriad Pro" panose="020B0503030403020204" pitchFamily="34" charset="0"/>
            </a:endParaRPr>
          </a:p>
        </p:txBody>
      </p:sp>
      <p:sp>
        <p:nvSpPr>
          <p:cNvPr id="8" name="TextBox 7">
            <a:extLst>
              <a:ext uri="{FF2B5EF4-FFF2-40B4-BE49-F238E27FC236}">
                <a16:creationId xmlns:a16="http://schemas.microsoft.com/office/drawing/2014/main" id="{A1CEE52C-6537-8647-BF56-4C4C41BB0E94}"/>
              </a:ext>
            </a:extLst>
          </p:cNvPr>
          <p:cNvSpPr txBox="1"/>
          <p:nvPr/>
        </p:nvSpPr>
        <p:spPr>
          <a:xfrm>
            <a:off x="6743700" y="3378092"/>
            <a:ext cx="5422900"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Sources of stored energy can be in many forms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Tension in belts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Jammed machinery when released</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Static electricity</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Hydraulic pressure</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Steam under pressure</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Inertia on flywheels. </a:t>
            </a:r>
            <a:endParaRPr lang="en-GB" dirty="0">
              <a:latin typeface="Myriad Pro" panose="020B0503030403020204" pitchFamily="34" charset="0"/>
            </a:endParaRPr>
          </a:p>
        </p:txBody>
      </p:sp>
    </p:spTree>
    <p:extLst>
      <p:ext uri="{BB962C8B-B14F-4D97-AF65-F5344CB8AC3E}">
        <p14:creationId xmlns:p14="http://schemas.microsoft.com/office/powerpoint/2010/main" val="288321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Content Placeholder 4" descr="Logo, company name&#10;&#10;Description automatically generated">
            <a:extLst>
              <a:ext uri="{FF2B5EF4-FFF2-40B4-BE49-F238E27FC236}">
                <a16:creationId xmlns:a16="http://schemas.microsoft.com/office/drawing/2014/main" id="{5B84707A-B20A-BB48-9846-E3DC3F3297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940" t="22664" r="12010" b="34789"/>
          <a:stretch/>
        </p:blipFill>
        <p:spPr>
          <a:xfrm>
            <a:off x="7567568" y="4187476"/>
            <a:ext cx="4507510" cy="1799303"/>
          </a:xfrm>
          <a:prstGeom prst="rect">
            <a:avLst/>
          </a:prstGeom>
        </p:spPr>
      </p:pic>
      <p:pic>
        <p:nvPicPr>
          <p:cNvPr id="4" name="Picture 3" descr="Icon&#10;&#10;Description automatically generated">
            <a:extLst>
              <a:ext uri="{FF2B5EF4-FFF2-40B4-BE49-F238E27FC236}">
                <a16:creationId xmlns:a16="http://schemas.microsoft.com/office/drawing/2014/main" id="{EADF4D89-F78E-FF49-9946-5D6527DF29B2}"/>
              </a:ext>
            </a:extLst>
          </p:cNvPr>
          <p:cNvPicPr>
            <a:picLocks noChangeAspect="1"/>
          </p:cNvPicPr>
          <p:nvPr/>
        </p:nvPicPr>
        <p:blipFill>
          <a:blip r:embed="rId5"/>
          <a:stretch>
            <a:fillRect/>
          </a:stretch>
        </p:blipFill>
        <p:spPr>
          <a:xfrm>
            <a:off x="300703" y="456053"/>
            <a:ext cx="2621444" cy="26214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19E21AA-EA54-7A4B-B5FB-824E7766F5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4718" y="2577943"/>
            <a:ext cx="1918788" cy="2240619"/>
          </a:xfrm>
          <a:prstGeom prst="rect">
            <a:avLst/>
          </a:prstGeom>
        </p:spPr>
      </p:pic>
      <p:pic>
        <p:nvPicPr>
          <p:cNvPr id="7" name="Picture 6" descr="A picture containing text, tool, scissors&#10;&#10;Description automatically generated">
            <a:extLst>
              <a:ext uri="{FF2B5EF4-FFF2-40B4-BE49-F238E27FC236}">
                <a16:creationId xmlns:a16="http://schemas.microsoft.com/office/drawing/2014/main" id="{228BFE60-CA08-3B47-A61F-2374A48006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5353" y="3803621"/>
            <a:ext cx="1272992" cy="1799304"/>
          </a:xfrm>
          <a:prstGeom prst="rect">
            <a:avLst/>
          </a:prstGeom>
          <a:ln w="12700">
            <a:solidFill>
              <a:schemeClr val="tx1"/>
            </a:solidFill>
          </a:ln>
        </p:spPr>
      </p:pic>
      <p:pic>
        <p:nvPicPr>
          <p:cNvPr id="9" name="Picture 8" descr="Logo, company name&#10;&#10;Description automatically generated">
            <a:extLst>
              <a:ext uri="{FF2B5EF4-FFF2-40B4-BE49-F238E27FC236}">
                <a16:creationId xmlns:a16="http://schemas.microsoft.com/office/drawing/2014/main" id="{D57FA200-7D36-0743-A53A-EEC5CB3089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7458" y="3803622"/>
            <a:ext cx="1272992" cy="1799304"/>
          </a:xfrm>
          <a:prstGeom prst="rect">
            <a:avLst/>
          </a:prstGeom>
          <a:ln w="12700">
            <a:solidFill>
              <a:schemeClr val="tx1"/>
            </a:solidFill>
          </a:ln>
        </p:spPr>
      </p:pic>
      <p:pic>
        <p:nvPicPr>
          <p:cNvPr id="11" name="Picture 10" descr="A picture containing text&#10;&#10;Description automatically generated">
            <a:extLst>
              <a:ext uri="{FF2B5EF4-FFF2-40B4-BE49-F238E27FC236}">
                <a16:creationId xmlns:a16="http://schemas.microsoft.com/office/drawing/2014/main" id="{DCB97A89-F963-E04C-B214-67468A6CEB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09563" y="3803623"/>
            <a:ext cx="1272992" cy="1799304"/>
          </a:xfrm>
          <a:prstGeom prst="rect">
            <a:avLst/>
          </a:prstGeom>
          <a:ln w="12700">
            <a:solidFill>
              <a:schemeClr val="tx1"/>
            </a:solidFill>
          </a:ln>
        </p:spPr>
      </p:pic>
      <p:pic>
        <p:nvPicPr>
          <p:cNvPr id="13" name="Picture 12" descr="A picture containing diagram&#10;&#10;Description automatically generated">
            <a:extLst>
              <a:ext uri="{FF2B5EF4-FFF2-40B4-BE49-F238E27FC236}">
                <a16:creationId xmlns:a16="http://schemas.microsoft.com/office/drawing/2014/main" id="{8AF70856-9FE9-F747-8C80-EC2D3D9583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5624" y="3815619"/>
            <a:ext cx="1272992" cy="1799304"/>
          </a:xfrm>
          <a:prstGeom prst="rect">
            <a:avLst/>
          </a:prstGeom>
          <a:ln w="12700">
            <a:solidFill>
              <a:schemeClr val="tx1"/>
            </a:solidFill>
          </a:ln>
        </p:spPr>
      </p:pic>
      <p:pic>
        <p:nvPicPr>
          <p:cNvPr id="15" name="Picture 14" descr="A picture containing diagram&#10;&#10;Description automatically generated">
            <a:extLst>
              <a:ext uri="{FF2B5EF4-FFF2-40B4-BE49-F238E27FC236}">
                <a16:creationId xmlns:a16="http://schemas.microsoft.com/office/drawing/2014/main" id="{BD3DB2BF-58F1-C740-8225-81AAA93323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42774" y="3805211"/>
            <a:ext cx="1272992" cy="1807709"/>
          </a:xfrm>
          <a:prstGeom prst="rect">
            <a:avLst/>
          </a:prstGeom>
          <a:ln w="12700">
            <a:solidFill>
              <a:schemeClr val="tx1"/>
            </a:solidFill>
          </a:ln>
        </p:spPr>
      </p:pic>
      <p:sp>
        <p:nvSpPr>
          <p:cNvPr id="10" name="TextBox 9">
            <a:extLst>
              <a:ext uri="{FF2B5EF4-FFF2-40B4-BE49-F238E27FC236}">
                <a16:creationId xmlns:a16="http://schemas.microsoft.com/office/drawing/2014/main" id="{045D4855-ED02-FA4D-B68A-29633193F55C}"/>
              </a:ext>
            </a:extLst>
          </p:cNvPr>
          <p:cNvSpPr txBox="1"/>
          <p:nvPr/>
        </p:nvSpPr>
        <p:spPr>
          <a:xfrm>
            <a:off x="3280317" y="373801"/>
            <a:ext cx="10515600" cy="278594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dirty="0">
                <a:solidFill>
                  <a:srgbClr val="134980"/>
                </a:solidFill>
                <a:latin typeface="Myriad Pro" panose="020B0503030403020204" pitchFamily="34" charset="0"/>
                <a:ea typeface="+mj-ea"/>
                <a:cs typeface="+mj-cs"/>
              </a:rPr>
              <a:t>Contact with moving</a:t>
            </a:r>
            <a:br>
              <a:rPr lang="en-US" sz="5200" b="1" kern="1200" dirty="0">
                <a:solidFill>
                  <a:srgbClr val="134980"/>
                </a:solidFill>
                <a:latin typeface="Myriad Pro" panose="020B0503030403020204" pitchFamily="34" charset="0"/>
                <a:ea typeface="+mj-ea"/>
                <a:cs typeface="+mj-cs"/>
              </a:rPr>
            </a:br>
            <a:r>
              <a:rPr lang="en-US" sz="5200" b="1" kern="1200" dirty="0">
                <a:solidFill>
                  <a:srgbClr val="134980"/>
                </a:solidFill>
                <a:latin typeface="Myriad Pro" panose="020B0503030403020204" pitchFamily="34" charset="0"/>
                <a:ea typeface="+mj-ea"/>
                <a:cs typeface="+mj-cs"/>
              </a:rPr>
              <a:t>machinery and isolation</a:t>
            </a:r>
          </a:p>
        </p:txBody>
      </p:sp>
    </p:spTree>
    <p:extLst>
      <p:ext uri="{BB962C8B-B14F-4D97-AF65-F5344CB8AC3E}">
        <p14:creationId xmlns:p14="http://schemas.microsoft.com/office/powerpoint/2010/main" val="275645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Workplace transport and pedestrian interface</a:t>
            </a:r>
            <a:endParaRPr lang="en-US" sz="3200" b="1" dirty="0">
              <a:solidFill>
                <a:srgbClr val="134980"/>
              </a:solidFill>
              <a:latin typeface="Myriad Pro" panose="020B0503030403020204" pitchFamily="34" charset="0"/>
            </a:endParaRPr>
          </a:p>
        </p:txBody>
      </p:sp>
      <p:sp>
        <p:nvSpPr>
          <p:cNvPr id="6" name="TextBox 5">
            <a:extLst>
              <a:ext uri="{FF2B5EF4-FFF2-40B4-BE49-F238E27FC236}">
                <a16:creationId xmlns:a16="http://schemas.microsoft.com/office/drawing/2014/main" id="{6BB8FCD0-E4FA-E44E-A1FF-951A1765EC60}"/>
              </a:ext>
            </a:extLst>
          </p:cNvPr>
          <p:cNvSpPr txBox="1"/>
          <p:nvPr/>
        </p:nvSpPr>
        <p:spPr>
          <a:xfrm>
            <a:off x="1601787" y="4373707"/>
            <a:ext cx="6820877" cy="1446550"/>
          </a:xfrm>
          <a:prstGeom prst="rect">
            <a:avLst/>
          </a:prstGeom>
          <a:noFill/>
        </p:spPr>
        <p:txBody>
          <a:bodyPr wrap="square" rtlCol="0">
            <a:spAutoFit/>
          </a:bodyPr>
          <a:lstStyle/>
          <a:p>
            <a:pPr>
              <a:spcAft>
                <a:spcPts val="600"/>
              </a:spcAft>
            </a:pPr>
            <a:r>
              <a:rPr lang="en-GB" b="1" dirty="0">
                <a:latin typeface="Myriad Pro" panose="020B0503030403020204" pitchFamily="34" charset="0"/>
              </a:rPr>
              <a:t>Who does this apply to?</a:t>
            </a:r>
          </a:p>
          <a:p>
            <a:pPr marL="285750" indent="-285750">
              <a:spcAft>
                <a:spcPts val="600"/>
              </a:spcAft>
              <a:buClr>
                <a:srgbClr val="008C9E"/>
              </a:buClr>
              <a:buFont typeface="Arial" panose="020B0604020202020204" pitchFamily="34" charset="0"/>
              <a:buChar char="•"/>
            </a:pPr>
            <a:r>
              <a:rPr lang="en-GB" sz="2000" b="1" dirty="0">
                <a:latin typeface="Myriad Pro Light" panose="020B0403030403020204" pitchFamily="34" charset="0"/>
              </a:rPr>
              <a:t>Anyone travelling on foot across a site is a pedestrian.</a:t>
            </a:r>
            <a:endParaRPr lang="en-GB" b="1" dirty="0">
              <a:latin typeface="Myriad Pro Light" panose="020B0403030403020204" pitchFamily="34" charset="0"/>
            </a:endParaRPr>
          </a:p>
          <a:p>
            <a:pPr marL="285750" indent="-285750">
              <a:spcAft>
                <a:spcPts val="600"/>
              </a:spcAft>
              <a:buClr>
                <a:srgbClr val="008C9E"/>
              </a:buClr>
              <a:buFont typeface="Arial" panose="020B0604020202020204" pitchFamily="34" charset="0"/>
              <a:buChar char="•"/>
            </a:pPr>
            <a:r>
              <a:rPr lang="en-GB" sz="2000" b="1" dirty="0">
                <a:latin typeface="Myriad Pro Light" panose="020B0403030403020204" pitchFamily="34" charset="0"/>
              </a:rPr>
              <a:t>Anyone in control of a vehicle is a driver responsible for the safety all those working around them.</a:t>
            </a: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7" name="TextBox 6">
            <a:extLst>
              <a:ext uri="{FF2B5EF4-FFF2-40B4-BE49-F238E27FC236}">
                <a16:creationId xmlns:a16="http://schemas.microsoft.com/office/drawing/2014/main" id="{AE3C82C6-42F4-9E46-9514-A4A815ED130E}"/>
              </a:ext>
            </a:extLst>
          </p:cNvPr>
          <p:cNvSpPr txBox="1"/>
          <p:nvPr/>
        </p:nvSpPr>
        <p:spPr>
          <a:xfrm>
            <a:off x="1244600" y="1866900"/>
            <a:ext cx="9142046" cy="2185214"/>
          </a:xfrm>
          <a:prstGeom prst="rect">
            <a:avLst/>
          </a:prstGeom>
          <a:noFill/>
        </p:spPr>
        <p:txBody>
          <a:bodyPr wrap="square" rtlCol="0">
            <a:spAutoFit/>
          </a:bodyPr>
          <a:lstStyle/>
          <a:p>
            <a:r>
              <a:rPr lang="en-GB" sz="2400" dirty="0">
                <a:solidFill>
                  <a:prstClr val="black"/>
                </a:solidFill>
                <a:latin typeface="MyriadPro-Light"/>
              </a:rPr>
              <a:t>Workplace transport incidents have resulted in </a:t>
            </a:r>
            <a:r>
              <a:rPr lang="en-GB" sz="2400" b="1" dirty="0">
                <a:solidFill>
                  <a:prstClr val="black"/>
                </a:solidFill>
                <a:latin typeface="Myriad Pro" panose="020B0503030403020204" pitchFamily="34" charset="0"/>
              </a:rPr>
              <a:t>19% of fatalities </a:t>
            </a:r>
            <a:r>
              <a:rPr lang="en-GB" sz="2400" dirty="0">
                <a:solidFill>
                  <a:prstClr val="black"/>
                </a:solidFill>
                <a:latin typeface="MyriadPro-Light"/>
              </a:rPr>
              <a:t>within the industry often involving contact with pedestrians.</a:t>
            </a:r>
          </a:p>
          <a:p>
            <a:endParaRPr lang="en-GB" sz="2400" dirty="0">
              <a:solidFill>
                <a:prstClr val="black"/>
              </a:solidFill>
              <a:latin typeface="MyriadPro-Light"/>
            </a:endParaRPr>
          </a:p>
          <a:p>
            <a:r>
              <a:rPr lang="en-GB" sz="2000" dirty="0"/>
              <a:t>Vehicles and pedestrian interactions involve significant risks if movements are not properly managed and followed. This risk is often under-estimated by people as moving around a site is part of their everyday activity and they become complacent</a:t>
            </a:r>
            <a:r>
              <a:rPr lang="en-GB" sz="2400" dirty="0"/>
              <a:t>.</a:t>
            </a:r>
            <a:endParaRPr lang="en-GB" sz="2400" dirty="0">
              <a:latin typeface="Myriad Pro" panose="020B0503030403020204" pitchFamily="34" charset="0"/>
            </a:endParaRPr>
          </a:p>
        </p:txBody>
      </p:sp>
      <p:pic>
        <p:nvPicPr>
          <p:cNvPr id="8" name="Picture 7" descr="Diagram&#10;&#10;Description automatically generated">
            <a:extLst>
              <a:ext uri="{FF2B5EF4-FFF2-40B4-BE49-F238E27FC236}">
                <a16:creationId xmlns:a16="http://schemas.microsoft.com/office/drawing/2014/main" id="{53B3DDE6-C385-CD45-8AF6-E34213B63D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4407" y="3671312"/>
            <a:ext cx="1745986" cy="2470539"/>
          </a:xfrm>
          <a:prstGeom prst="rect">
            <a:avLst/>
          </a:prstGeom>
          <a:solidFill>
            <a:srgbClr val="008C9E"/>
          </a:solidFill>
          <a:ln w="0">
            <a:solidFill>
              <a:schemeClr val="tx1"/>
            </a:solidFill>
          </a:ln>
        </p:spPr>
      </p:pic>
    </p:spTree>
    <p:extLst>
      <p:ext uri="{BB962C8B-B14F-4D97-AF65-F5344CB8AC3E}">
        <p14:creationId xmlns:p14="http://schemas.microsoft.com/office/powerpoint/2010/main" val="389598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39238-F580-6E4C-9141-6D7356EBCDE8}"/>
              </a:ext>
            </a:extLst>
          </p:cNvPr>
          <p:cNvPicPr>
            <a:picLocks noChangeAspect="1"/>
          </p:cNvPicPr>
          <p:nvPr/>
        </p:nvPicPr>
        <p:blipFill>
          <a:blip r:embed="rId3"/>
          <a:srcRect/>
          <a:stretch/>
        </p:blipFill>
        <p:spPr>
          <a:xfrm>
            <a:off x="300703" y="456053"/>
            <a:ext cx="2621444" cy="2621444"/>
          </a:xfrm>
          <a:prstGeom prst="rect">
            <a:avLst/>
          </a:prstGeom>
        </p:spPr>
      </p:pic>
      <p:sp>
        <p:nvSpPr>
          <p:cNvPr id="25" name="TextBox 24">
            <a:extLst>
              <a:ext uri="{FF2B5EF4-FFF2-40B4-BE49-F238E27FC236}">
                <a16:creationId xmlns:a16="http://schemas.microsoft.com/office/drawing/2014/main" id="{6FFB0647-0EFE-1649-8340-2D863FD43DF5}"/>
              </a:ext>
            </a:extLst>
          </p:cNvPr>
          <p:cNvSpPr txBox="1"/>
          <p:nvPr/>
        </p:nvSpPr>
        <p:spPr>
          <a:xfrm>
            <a:off x="3280317" y="373801"/>
            <a:ext cx="10515600" cy="278594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dirty="0">
                <a:solidFill>
                  <a:srgbClr val="134980"/>
                </a:solidFill>
                <a:latin typeface="Myriad Pro" panose="020B0503030403020204" pitchFamily="34" charset="0"/>
                <a:ea typeface="+mj-ea"/>
                <a:cs typeface="+mj-cs"/>
              </a:rPr>
              <a:t>Workplace transport and pedestrian interface</a:t>
            </a:r>
          </a:p>
        </p:txBody>
      </p:sp>
      <p:pic>
        <p:nvPicPr>
          <p:cNvPr id="3" name="Picture 2" descr="Graphical user interface, application&#10;&#10;Description automatically generated">
            <a:extLst>
              <a:ext uri="{FF2B5EF4-FFF2-40B4-BE49-F238E27FC236}">
                <a16:creationId xmlns:a16="http://schemas.microsoft.com/office/drawing/2014/main" id="{DAF80715-B67F-4CEC-B7AA-2911EABC61AD}"/>
              </a:ext>
            </a:extLst>
          </p:cNvPr>
          <p:cNvPicPr>
            <a:picLocks noChangeAspect="1"/>
          </p:cNvPicPr>
          <p:nvPr/>
        </p:nvPicPr>
        <p:blipFill>
          <a:blip r:embed="rId4"/>
          <a:stretch>
            <a:fillRect/>
          </a:stretch>
        </p:blipFill>
        <p:spPr>
          <a:xfrm>
            <a:off x="2225692" y="3182271"/>
            <a:ext cx="4663029" cy="2621444"/>
          </a:xfrm>
          <a:prstGeom prst="rect">
            <a:avLst/>
          </a:prstGeom>
        </p:spPr>
      </p:pic>
      <p:pic>
        <p:nvPicPr>
          <p:cNvPr id="2" name="Picture 1">
            <a:extLst>
              <a:ext uri="{FF2B5EF4-FFF2-40B4-BE49-F238E27FC236}">
                <a16:creationId xmlns:a16="http://schemas.microsoft.com/office/drawing/2014/main" id="{3E2F4446-072A-4DD8-A981-AF8D957A1EF8}"/>
              </a:ext>
            </a:extLst>
          </p:cNvPr>
          <p:cNvPicPr>
            <a:picLocks noChangeAspect="1"/>
          </p:cNvPicPr>
          <p:nvPr/>
        </p:nvPicPr>
        <p:blipFill>
          <a:blip r:embed="rId5"/>
          <a:stretch>
            <a:fillRect/>
          </a:stretch>
        </p:blipFill>
        <p:spPr>
          <a:xfrm>
            <a:off x="1919268" y="3072502"/>
            <a:ext cx="2005758" cy="2840982"/>
          </a:xfrm>
          <a:prstGeom prst="rect">
            <a:avLst/>
          </a:prstGeom>
        </p:spPr>
      </p:pic>
      <p:pic>
        <p:nvPicPr>
          <p:cNvPr id="5" name="Picture 4">
            <a:extLst>
              <a:ext uri="{FF2B5EF4-FFF2-40B4-BE49-F238E27FC236}">
                <a16:creationId xmlns:a16="http://schemas.microsoft.com/office/drawing/2014/main" id="{2C02DDBD-D540-4948-A66B-9BCAD777BDAE}"/>
              </a:ext>
            </a:extLst>
          </p:cNvPr>
          <p:cNvPicPr>
            <a:picLocks noChangeAspect="1"/>
          </p:cNvPicPr>
          <p:nvPr/>
        </p:nvPicPr>
        <p:blipFill>
          <a:blip r:embed="rId6"/>
          <a:stretch>
            <a:fillRect/>
          </a:stretch>
        </p:blipFill>
        <p:spPr>
          <a:xfrm>
            <a:off x="5857931" y="2987119"/>
            <a:ext cx="1999661" cy="2816596"/>
          </a:xfrm>
          <a:prstGeom prst="rect">
            <a:avLst/>
          </a:prstGeom>
        </p:spPr>
      </p:pic>
      <p:pic>
        <p:nvPicPr>
          <p:cNvPr id="6" name="Picture 5">
            <a:extLst>
              <a:ext uri="{FF2B5EF4-FFF2-40B4-BE49-F238E27FC236}">
                <a16:creationId xmlns:a16="http://schemas.microsoft.com/office/drawing/2014/main" id="{455E692C-E36F-4E87-BC2E-E6B3B6E62F11}"/>
              </a:ext>
            </a:extLst>
          </p:cNvPr>
          <p:cNvPicPr>
            <a:picLocks noChangeAspect="1"/>
          </p:cNvPicPr>
          <p:nvPr/>
        </p:nvPicPr>
        <p:blipFill>
          <a:blip r:embed="rId7"/>
          <a:stretch>
            <a:fillRect/>
          </a:stretch>
        </p:blipFill>
        <p:spPr>
          <a:xfrm>
            <a:off x="7972743" y="2987119"/>
            <a:ext cx="1993565" cy="2816596"/>
          </a:xfrm>
          <a:prstGeom prst="rect">
            <a:avLst/>
          </a:prstGeom>
        </p:spPr>
      </p:pic>
    </p:spTree>
    <p:extLst>
      <p:ext uri="{BB962C8B-B14F-4D97-AF65-F5344CB8AC3E}">
        <p14:creationId xmlns:p14="http://schemas.microsoft.com/office/powerpoint/2010/main" val="362158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Work at height</a:t>
            </a:r>
            <a:endParaRPr lang="en-US" sz="3200" b="1" dirty="0">
              <a:solidFill>
                <a:srgbClr val="134980"/>
              </a:solidFill>
              <a:latin typeface="Myriad Pro" panose="020B0503030403020204" pitchFamily="34" charset="0"/>
            </a:endParaRPr>
          </a:p>
        </p:txBody>
      </p:sp>
      <p:sp>
        <p:nvSpPr>
          <p:cNvPr id="6" name="TextBox 5">
            <a:extLst>
              <a:ext uri="{FF2B5EF4-FFF2-40B4-BE49-F238E27FC236}">
                <a16:creationId xmlns:a16="http://schemas.microsoft.com/office/drawing/2014/main" id="{6BB8FCD0-E4FA-E44E-A1FF-951A1765EC60}"/>
              </a:ext>
            </a:extLst>
          </p:cNvPr>
          <p:cNvSpPr txBox="1"/>
          <p:nvPr/>
        </p:nvSpPr>
        <p:spPr>
          <a:xfrm>
            <a:off x="1244600" y="2778404"/>
            <a:ext cx="5094416" cy="2769989"/>
          </a:xfrm>
          <a:prstGeom prst="rect">
            <a:avLst/>
          </a:prstGeom>
          <a:noFill/>
        </p:spPr>
        <p:txBody>
          <a:bodyPr wrap="square" rtlCol="0">
            <a:spAutoFit/>
          </a:bodyPr>
          <a:lstStyle/>
          <a:p>
            <a:pPr>
              <a:spcAft>
                <a:spcPts val="600"/>
              </a:spcAft>
            </a:pPr>
            <a:r>
              <a:rPr lang="en-GB" b="1" dirty="0">
                <a:latin typeface="Myriad Pro" panose="020B0503030403020204" pitchFamily="34" charset="0"/>
              </a:rPr>
              <a:t>Who does this apply to?</a:t>
            </a:r>
          </a:p>
          <a:p>
            <a:pPr>
              <a:spcAft>
                <a:spcPts val="600"/>
              </a:spcAft>
            </a:pPr>
            <a:r>
              <a:rPr lang="en-GB" dirty="0">
                <a:solidFill>
                  <a:srgbClr val="000000"/>
                </a:solidFill>
                <a:latin typeface="Myriad Pro" panose="020B0503030403020204" pitchFamily="34" charset="0"/>
              </a:rPr>
              <a:t>Operatives are often exposed to risks associated with working at height whilst;</a:t>
            </a: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r>
              <a:rPr lang="en-GB" dirty="0">
                <a:solidFill>
                  <a:srgbClr val="000000"/>
                </a:solidFill>
                <a:latin typeface="Myriad Pro" panose="020B0503030403020204" pitchFamily="34" charset="0"/>
              </a:rPr>
              <a:t>Loading or unloading</a:t>
            </a:r>
          </a:p>
          <a:p>
            <a:pPr marL="285750" indent="-285750">
              <a:spcAft>
                <a:spcPts val="600"/>
              </a:spcAft>
              <a:buClr>
                <a:srgbClr val="008C9E"/>
              </a:buClr>
              <a:buFont typeface="Arial" panose="020B0604020202020204" pitchFamily="34" charset="0"/>
              <a:buChar char="•"/>
            </a:pPr>
            <a:r>
              <a:rPr lang="en-GB" dirty="0">
                <a:solidFill>
                  <a:srgbClr val="000000"/>
                </a:solidFill>
                <a:latin typeface="Myriad Pro" panose="020B0503030403020204" pitchFamily="34" charset="0"/>
              </a:rPr>
              <a:t>Inspecting silos and other processing plant</a:t>
            </a:r>
          </a:p>
          <a:p>
            <a:pPr marL="285750" indent="-285750">
              <a:spcAft>
                <a:spcPts val="600"/>
              </a:spcAft>
              <a:buClr>
                <a:srgbClr val="008C9E"/>
              </a:buClr>
              <a:buFont typeface="Arial" panose="020B0604020202020204" pitchFamily="34" charset="0"/>
              <a:buChar char="•"/>
            </a:pPr>
            <a:r>
              <a:rPr lang="en-GB" dirty="0">
                <a:solidFill>
                  <a:srgbClr val="000000"/>
                </a:solidFill>
                <a:latin typeface="Myriad Pro" panose="020B0503030403020204" pitchFamily="34" charset="0"/>
              </a:rPr>
              <a:t>Undertaking sampling</a:t>
            </a:r>
          </a:p>
          <a:p>
            <a:pPr marL="285750" indent="-285750">
              <a:spcAft>
                <a:spcPts val="600"/>
              </a:spcAft>
              <a:buClr>
                <a:srgbClr val="008C9E"/>
              </a:buClr>
              <a:buFont typeface="Arial" panose="020B0604020202020204" pitchFamily="34" charset="0"/>
              <a:buChar char="•"/>
            </a:pPr>
            <a:r>
              <a:rPr lang="en-GB" dirty="0">
                <a:solidFill>
                  <a:srgbClr val="000000"/>
                </a:solidFill>
                <a:latin typeface="Myriad Pro" panose="020B0503030403020204" pitchFamily="34" charset="0"/>
              </a:rPr>
              <a:t>Accessing or egressing from mobile plant</a:t>
            </a:r>
          </a:p>
          <a:p>
            <a:pPr marL="285750" indent="-285750">
              <a:spcAft>
                <a:spcPts val="600"/>
              </a:spcAft>
              <a:buClr>
                <a:srgbClr val="008C9E"/>
              </a:buClr>
              <a:buFont typeface="Arial" panose="020B0604020202020204" pitchFamily="34" charset="0"/>
              <a:buChar char="•"/>
            </a:pPr>
            <a:r>
              <a:rPr lang="en-GB" dirty="0">
                <a:solidFill>
                  <a:srgbClr val="000000"/>
                </a:solidFill>
                <a:latin typeface="Myriad Pro" panose="020B0503030403020204" pitchFamily="34" charset="0"/>
              </a:rPr>
              <a:t>Undertaking a wide range of maintenance tasks</a:t>
            </a: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7" name="TextBox 6">
            <a:extLst>
              <a:ext uri="{FF2B5EF4-FFF2-40B4-BE49-F238E27FC236}">
                <a16:creationId xmlns:a16="http://schemas.microsoft.com/office/drawing/2014/main" id="{AE3C82C6-42F4-9E46-9514-A4A815ED130E}"/>
              </a:ext>
            </a:extLst>
          </p:cNvPr>
          <p:cNvSpPr txBox="1"/>
          <p:nvPr/>
        </p:nvSpPr>
        <p:spPr>
          <a:xfrm>
            <a:off x="1244600" y="1866900"/>
            <a:ext cx="8257746" cy="461665"/>
          </a:xfrm>
          <a:prstGeom prst="rect">
            <a:avLst/>
          </a:prstGeom>
          <a:noFill/>
        </p:spPr>
        <p:txBody>
          <a:bodyPr wrap="square" rtlCol="0">
            <a:spAutoFit/>
          </a:bodyPr>
          <a:lstStyle/>
          <a:p>
            <a:r>
              <a:rPr lang="en-GB" sz="2400" b="1" u="none" strike="noStrike" baseline="0" dirty="0">
                <a:solidFill>
                  <a:srgbClr val="000000"/>
                </a:solidFill>
                <a:latin typeface="Myriad Pro" panose="020B0503030403020204" pitchFamily="34" charset="0"/>
              </a:rPr>
              <a:t>17% of fatalities </a:t>
            </a:r>
            <a:r>
              <a:rPr lang="en-GB" sz="2400" b="0" i="0" u="none" strike="noStrike" baseline="0" dirty="0">
                <a:solidFill>
                  <a:srgbClr val="000000"/>
                </a:solidFill>
                <a:latin typeface="MyriadPro-Light"/>
              </a:rPr>
              <a:t>in the industry involved a fall from height.</a:t>
            </a:r>
            <a:endParaRPr lang="en-GB" sz="2400" dirty="0">
              <a:latin typeface="Myriad Pro" panose="020B0503030403020204" pitchFamily="34" charset="0"/>
            </a:endParaRPr>
          </a:p>
        </p:txBody>
      </p:sp>
      <p:pic>
        <p:nvPicPr>
          <p:cNvPr id="5" name="Picture 4" descr="A person working on a construction site&#10;&#10;Description automatically generated with low confidence">
            <a:extLst>
              <a:ext uri="{FF2B5EF4-FFF2-40B4-BE49-F238E27FC236}">
                <a16:creationId xmlns:a16="http://schemas.microsoft.com/office/drawing/2014/main" id="{42040043-4001-3449-B101-719FD0939792}"/>
              </a:ext>
            </a:extLst>
          </p:cNvPr>
          <p:cNvPicPr>
            <a:picLocks noChangeAspect="1"/>
          </p:cNvPicPr>
          <p:nvPr/>
        </p:nvPicPr>
        <p:blipFill>
          <a:blip r:embed="rId5"/>
          <a:stretch>
            <a:fillRect/>
          </a:stretch>
        </p:blipFill>
        <p:spPr>
          <a:xfrm>
            <a:off x="6586151" y="2823290"/>
            <a:ext cx="4769066" cy="2680215"/>
          </a:xfrm>
          <a:prstGeom prst="rect">
            <a:avLst/>
          </a:prstGeom>
        </p:spPr>
      </p:pic>
    </p:spTree>
    <p:extLst>
      <p:ext uri="{BB962C8B-B14F-4D97-AF65-F5344CB8AC3E}">
        <p14:creationId xmlns:p14="http://schemas.microsoft.com/office/powerpoint/2010/main" val="27801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Workplace Respirable Crystalline Silica</a:t>
            </a:r>
            <a:endParaRPr lang="en-US" sz="3200" b="1" dirty="0">
              <a:solidFill>
                <a:srgbClr val="134980"/>
              </a:solidFill>
              <a:latin typeface="Myriad Pro" panose="020B0503030403020204" pitchFamily="34" charset="0"/>
            </a:endParaRP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8" name="TextBox 7">
            <a:extLst>
              <a:ext uri="{FF2B5EF4-FFF2-40B4-BE49-F238E27FC236}">
                <a16:creationId xmlns:a16="http://schemas.microsoft.com/office/drawing/2014/main" id="{89516FC9-C10F-5E43-95CC-8E12C9D43062}"/>
              </a:ext>
            </a:extLst>
          </p:cNvPr>
          <p:cNvSpPr txBox="1"/>
          <p:nvPr/>
        </p:nvSpPr>
        <p:spPr>
          <a:xfrm>
            <a:off x="1244600" y="1899425"/>
            <a:ext cx="9448800" cy="2262158"/>
          </a:xfrm>
          <a:prstGeom prst="rect">
            <a:avLst/>
          </a:prstGeom>
          <a:noFill/>
        </p:spPr>
        <p:txBody>
          <a:bodyPr wrap="square" rtlCol="0">
            <a:spAutoFit/>
          </a:bodyPr>
          <a:lstStyle/>
          <a:p>
            <a:pPr>
              <a:spcAft>
                <a:spcPts val="600"/>
              </a:spcAft>
            </a:pPr>
            <a:r>
              <a:rPr lang="en-GB" dirty="0">
                <a:latin typeface="Myriad Pro" panose="020B0503030403020204" pitchFamily="34" charset="0"/>
              </a:rPr>
              <a:t>The hazard from workplace respirable crystalline silica (RCS) arises from occupational exposure to elevated concentrations over many years. Due to the delay in the symptoms emerging, the perception of the serious and irreversible risks to health may be poor. </a:t>
            </a:r>
          </a:p>
          <a:p>
            <a:pPr>
              <a:spcAft>
                <a:spcPts val="600"/>
              </a:spcAft>
            </a:pPr>
            <a:r>
              <a:rPr lang="en-GB" dirty="0">
                <a:latin typeface="Myriad Pro" panose="020B0503030403020204" pitchFamily="34" charset="0"/>
              </a:rPr>
              <a:t>The risks primarily arise when working in enclosed spaces and in close proximity to the source.  </a:t>
            </a:r>
          </a:p>
          <a:p>
            <a:pPr>
              <a:spcAft>
                <a:spcPts val="600"/>
              </a:spcAft>
            </a:pPr>
            <a:r>
              <a:rPr lang="en-GB" b="1" dirty="0">
                <a:latin typeface="Myriad Pro" panose="020B0503030403020204" pitchFamily="34" charset="0"/>
              </a:rPr>
              <a:t>Who does this apply to?</a:t>
            </a:r>
          </a:p>
          <a:p>
            <a:pPr>
              <a:spcAft>
                <a:spcPts val="600"/>
              </a:spcAft>
            </a:pPr>
            <a:r>
              <a:rPr lang="en-GB" dirty="0">
                <a:latin typeface="Myriad Pro" panose="020B0503030403020204" pitchFamily="34" charset="0"/>
              </a:rPr>
              <a:t>The activities most likely to expose an operator to risk if not properly managed are;</a:t>
            </a:r>
          </a:p>
        </p:txBody>
      </p:sp>
      <p:sp>
        <p:nvSpPr>
          <p:cNvPr id="10" name="TextBox 9">
            <a:extLst>
              <a:ext uri="{FF2B5EF4-FFF2-40B4-BE49-F238E27FC236}">
                <a16:creationId xmlns:a16="http://schemas.microsoft.com/office/drawing/2014/main" id="{636D4F81-A92B-5740-921E-E4395FFFF2DE}"/>
              </a:ext>
            </a:extLst>
          </p:cNvPr>
          <p:cNvSpPr txBox="1"/>
          <p:nvPr/>
        </p:nvSpPr>
        <p:spPr>
          <a:xfrm>
            <a:off x="1244600" y="3955154"/>
            <a:ext cx="8075246" cy="2902846"/>
          </a:xfrm>
          <a:prstGeom prst="rect">
            <a:avLst/>
          </a:prstGeom>
          <a:noFill/>
        </p:spPr>
        <p:txBody>
          <a:bodyPr wrap="square" numCol="2" spcCol="72000" rtlCol="0">
            <a:spAutoFit/>
          </a:bodyPr>
          <a:lstStyle/>
          <a:p>
            <a:pPr marL="285750" indent="-285750">
              <a:spcAft>
                <a:spcPts val="600"/>
              </a:spcAft>
              <a:buClr>
                <a:srgbClr val="008C9E"/>
              </a:buClr>
              <a:buFont typeface="Arial" panose="020B0604020202020204" pitchFamily="34" charset="0"/>
              <a:buChar char="•"/>
            </a:pPr>
            <a:endParaRPr lang="en-GB" dirty="0">
              <a:latin typeface="Myriad Pro Light" panose="020B0403030403020204" pitchFamily="34" charset="0"/>
            </a:endParaRP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Crushing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Dry processing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Bagging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Milling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Mechanical sawing</a:t>
            </a:r>
          </a:p>
          <a:p>
            <a:pPr>
              <a:spcAft>
                <a:spcPts val="600"/>
              </a:spcAft>
              <a:buClr>
                <a:srgbClr val="008C9E"/>
              </a:buClr>
            </a:pP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Grinding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Polishing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Some operations involving mobile plant</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Some maintenance and cleaning tasks</a:t>
            </a:r>
          </a:p>
        </p:txBody>
      </p:sp>
    </p:spTree>
    <p:extLst>
      <p:ext uri="{BB962C8B-B14F-4D97-AF65-F5344CB8AC3E}">
        <p14:creationId xmlns:p14="http://schemas.microsoft.com/office/powerpoint/2010/main" val="261993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Workplace Respirable Crystalline Silica</a:t>
            </a:r>
            <a:endParaRPr lang="en-US" sz="3200" b="1" dirty="0">
              <a:solidFill>
                <a:srgbClr val="134980"/>
              </a:solidFill>
              <a:latin typeface="Myriad Pro" panose="020B0503030403020204" pitchFamily="34" charset="0"/>
            </a:endParaRP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8" name="TextBox 7">
            <a:extLst>
              <a:ext uri="{FF2B5EF4-FFF2-40B4-BE49-F238E27FC236}">
                <a16:creationId xmlns:a16="http://schemas.microsoft.com/office/drawing/2014/main" id="{89516FC9-C10F-5E43-95CC-8E12C9D43062}"/>
              </a:ext>
            </a:extLst>
          </p:cNvPr>
          <p:cNvSpPr txBox="1"/>
          <p:nvPr/>
        </p:nvSpPr>
        <p:spPr>
          <a:xfrm>
            <a:off x="1720850" y="1886610"/>
            <a:ext cx="9448800" cy="646331"/>
          </a:xfrm>
          <a:prstGeom prst="rect">
            <a:avLst/>
          </a:prstGeom>
          <a:noFill/>
        </p:spPr>
        <p:txBody>
          <a:bodyPr wrap="square" rtlCol="0">
            <a:spAutoFit/>
          </a:bodyPr>
          <a:lstStyle/>
          <a:p>
            <a:pPr>
              <a:spcAft>
                <a:spcPts val="600"/>
              </a:spcAft>
            </a:pPr>
            <a:r>
              <a:rPr lang="en-GB" b="1" dirty="0">
                <a:latin typeface="Myriad Pro" panose="020B0503030403020204" pitchFamily="34" charset="0"/>
              </a:rPr>
              <a:t>What are the potential long term consequences of high levels of exposure to RCS over time?</a:t>
            </a:r>
          </a:p>
        </p:txBody>
      </p:sp>
      <p:sp>
        <p:nvSpPr>
          <p:cNvPr id="11" name="TextBox 10">
            <a:extLst>
              <a:ext uri="{FF2B5EF4-FFF2-40B4-BE49-F238E27FC236}">
                <a16:creationId xmlns:a16="http://schemas.microsoft.com/office/drawing/2014/main" id="{20B407E1-DCCD-E748-9AAC-3D01733E757B}"/>
              </a:ext>
            </a:extLst>
          </p:cNvPr>
          <p:cNvSpPr txBox="1"/>
          <p:nvPr/>
        </p:nvSpPr>
        <p:spPr>
          <a:xfrm>
            <a:off x="1720850" y="2532941"/>
            <a:ext cx="9627088" cy="3046988"/>
          </a:xfrm>
          <a:prstGeom prst="rect">
            <a:avLst/>
          </a:prstGeom>
          <a:noFill/>
        </p:spPr>
        <p:txBody>
          <a:bodyPr wrap="square" numCol="2" spcCol="108000" rtlCol="0">
            <a:spAutoFit/>
          </a:bodyPr>
          <a:lstStyle/>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Chronic obstructive pulmonary disease (COPD)</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Silicosis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Lung cancer</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Possible development of auto-immune disorders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Kidney disease</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Cardiovascular impairment.</a:t>
            </a:r>
          </a:p>
          <a:p>
            <a:pPr marL="285750" indent="-285750">
              <a:spcAft>
                <a:spcPts val="600"/>
              </a:spcAft>
              <a:buClr>
                <a:srgbClr val="008C9E"/>
              </a:buClr>
              <a:buFont typeface="Arial" panose="020B0604020202020204" pitchFamily="34" charset="0"/>
              <a:buChar char="•"/>
            </a:pP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endParaRPr lang="en-GB" dirty="0">
              <a:latin typeface="Myriad Pro" panose="020B0503030403020204" pitchFamily="34" charset="0"/>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a:p>
            <a:pPr marL="285750" indent="-285750">
              <a:spcAft>
                <a:spcPts val="600"/>
              </a:spcAft>
              <a:buClr>
                <a:srgbClr val="008C9E"/>
              </a:buClr>
              <a:buFont typeface="Arial" panose="020B0604020202020204" pitchFamily="34" charset="0"/>
              <a:buChar char="•"/>
            </a:pPr>
            <a:endParaRPr lang="en-GB" dirty="0">
              <a:latin typeface="MyriadPro-Light"/>
            </a:endParaRPr>
          </a:p>
        </p:txBody>
      </p:sp>
      <p:pic>
        <p:nvPicPr>
          <p:cNvPr id="5" name="Picture 4" descr="A picture containing yellow&#10;&#10;Description automatically generated">
            <a:extLst>
              <a:ext uri="{FF2B5EF4-FFF2-40B4-BE49-F238E27FC236}">
                <a16:creationId xmlns:a16="http://schemas.microsoft.com/office/drawing/2014/main" id="{C616F2DA-C05B-6D40-8628-38743F06DBFD}"/>
              </a:ext>
            </a:extLst>
          </p:cNvPr>
          <p:cNvPicPr>
            <a:picLocks noChangeAspect="1"/>
          </p:cNvPicPr>
          <p:nvPr/>
        </p:nvPicPr>
        <p:blipFill>
          <a:blip r:embed="rId5"/>
          <a:stretch>
            <a:fillRect/>
          </a:stretch>
        </p:blipFill>
        <p:spPr>
          <a:xfrm>
            <a:off x="6243251" y="2679070"/>
            <a:ext cx="4708355" cy="2629236"/>
          </a:xfrm>
          <a:prstGeom prst="rect">
            <a:avLst/>
          </a:prstGeom>
        </p:spPr>
      </p:pic>
    </p:spTree>
    <p:extLst>
      <p:ext uri="{BB962C8B-B14F-4D97-AF65-F5344CB8AC3E}">
        <p14:creationId xmlns:p14="http://schemas.microsoft.com/office/powerpoint/2010/main" val="313035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822C9BFF-0FB7-D64E-88FA-00A13C93CA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1090" y="1696862"/>
            <a:ext cx="3777863" cy="4509572"/>
          </a:xfrm>
          <a:prstGeom prst="rect">
            <a:avLst/>
          </a:prstGeom>
        </p:spPr>
      </p:pic>
      <p:sp>
        <p:nvSpPr>
          <p:cNvPr id="2" name="TextBox 1">
            <a:extLst>
              <a:ext uri="{FF2B5EF4-FFF2-40B4-BE49-F238E27FC236}">
                <a16:creationId xmlns:a16="http://schemas.microsoft.com/office/drawing/2014/main" id="{996D4338-3B0C-AB4D-AA3A-315016689751}"/>
              </a:ext>
            </a:extLst>
          </p:cNvPr>
          <p:cNvSpPr txBox="1"/>
          <p:nvPr/>
        </p:nvSpPr>
        <p:spPr>
          <a:xfrm>
            <a:off x="2197100" y="788122"/>
            <a:ext cx="8915400" cy="584775"/>
          </a:xfrm>
          <a:prstGeom prst="rect">
            <a:avLst/>
          </a:prstGeom>
          <a:noFill/>
        </p:spPr>
        <p:txBody>
          <a:bodyPr wrap="square" rtlCol="0">
            <a:spAutoFit/>
          </a:bodyPr>
          <a:lstStyle/>
          <a:p>
            <a:pPr algn="l" fontAlgn="base"/>
            <a:r>
              <a:rPr lang="en-GB" sz="3200" b="1" dirty="0">
                <a:solidFill>
                  <a:srgbClr val="003D79"/>
                </a:solidFill>
                <a:effectLst/>
                <a:latin typeface="Myriad Pro" panose="020B0503030403020204" pitchFamily="34" charset="0"/>
              </a:rPr>
              <a:t>Struck by moving or falling object</a:t>
            </a: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6" name="TextBox 5">
            <a:extLst>
              <a:ext uri="{FF2B5EF4-FFF2-40B4-BE49-F238E27FC236}">
                <a16:creationId xmlns:a16="http://schemas.microsoft.com/office/drawing/2014/main" id="{B429CFF0-7EA0-5F44-AC03-95F10B631BF9}"/>
              </a:ext>
            </a:extLst>
          </p:cNvPr>
          <p:cNvSpPr txBox="1"/>
          <p:nvPr/>
        </p:nvSpPr>
        <p:spPr>
          <a:xfrm>
            <a:off x="1261311" y="2329508"/>
            <a:ext cx="6299200" cy="3954929"/>
          </a:xfrm>
          <a:prstGeom prst="rect">
            <a:avLst/>
          </a:prstGeom>
          <a:noFill/>
        </p:spPr>
        <p:txBody>
          <a:bodyPr wrap="square" rtlCol="0">
            <a:spAutoFit/>
          </a:bodyPr>
          <a:lstStyle/>
          <a:p>
            <a:pPr>
              <a:spcAft>
                <a:spcPts val="600"/>
              </a:spcAft>
              <a:buClr>
                <a:srgbClr val="008C9E"/>
              </a:buClr>
            </a:pPr>
            <a:r>
              <a:rPr lang="en-GB" b="1" dirty="0">
                <a:latin typeface="Myriad Pro Light" panose="020B0403030403020204" pitchFamily="34" charset="0"/>
              </a:rPr>
              <a:t>What type of incidents are commonly involved? </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being hit by dropped tools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struck by parts or dislodged materials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struck during loading or unloading</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struck by materials being ejected during a manufacturing process</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being struck by pre-stressed cables or wires when they break or are suddenly released</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being struck by materials falling from conveyors or other transportation system</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Operators being struck by objects following the failure of strapping/lifting devices during maintenance procedures.</a:t>
            </a:r>
          </a:p>
        </p:txBody>
      </p:sp>
      <p:sp>
        <p:nvSpPr>
          <p:cNvPr id="3" name="TextBox 2">
            <a:extLst>
              <a:ext uri="{FF2B5EF4-FFF2-40B4-BE49-F238E27FC236}">
                <a16:creationId xmlns:a16="http://schemas.microsoft.com/office/drawing/2014/main" id="{1DE2E6DB-632E-754D-A2F1-7FB901165DF4}"/>
              </a:ext>
            </a:extLst>
          </p:cNvPr>
          <p:cNvSpPr txBox="1"/>
          <p:nvPr/>
        </p:nvSpPr>
        <p:spPr>
          <a:xfrm>
            <a:off x="1244600" y="1651635"/>
            <a:ext cx="7523843" cy="923330"/>
          </a:xfrm>
          <a:prstGeom prst="rect">
            <a:avLst/>
          </a:prstGeom>
          <a:noFill/>
        </p:spPr>
        <p:txBody>
          <a:bodyPr wrap="square" rtlCol="0">
            <a:spAutoFit/>
          </a:bodyPr>
          <a:lstStyle/>
          <a:p>
            <a:r>
              <a:rPr lang="en-GB" b="1" dirty="0">
                <a:latin typeface="Myriad Pro" panose="020B0503030403020204" pitchFamily="34" charset="0"/>
              </a:rPr>
              <a:t>31% of the fatalities </a:t>
            </a:r>
            <a:r>
              <a:rPr lang="en-GB" dirty="0">
                <a:latin typeface="Myriad Pro" panose="020B0503030403020204" pitchFamily="34" charset="0"/>
              </a:rPr>
              <a:t>in the industry are associated with individuals being struck by moving or falling objects.</a:t>
            </a:r>
            <a:endParaRPr lang="en-GB" sz="3200" dirty="0">
              <a:latin typeface="Myriad Pro" panose="020B0503030403020204" pitchFamily="34" charset="0"/>
            </a:endParaRPr>
          </a:p>
          <a:p>
            <a:endParaRPr lang="en-US" dirty="0">
              <a:latin typeface="Myriad Pro" panose="020B0503030403020204" pitchFamily="34" charset="0"/>
            </a:endParaRPr>
          </a:p>
        </p:txBody>
      </p:sp>
    </p:spTree>
    <p:extLst>
      <p:ext uri="{BB962C8B-B14F-4D97-AF65-F5344CB8AC3E}">
        <p14:creationId xmlns:p14="http://schemas.microsoft.com/office/powerpoint/2010/main" val="112717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2311400" y="787400"/>
            <a:ext cx="8915400" cy="584775"/>
          </a:xfrm>
          <a:prstGeom prst="rect">
            <a:avLst/>
          </a:prstGeom>
          <a:noFill/>
        </p:spPr>
        <p:txBody>
          <a:bodyPr wrap="square" rtlCol="0">
            <a:spAutoFit/>
          </a:bodyPr>
          <a:lstStyle/>
          <a:p>
            <a:r>
              <a:rPr lang="en-GB" sz="3200" b="1" u="none" strike="noStrike" baseline="0" dirty="0">
                <a:solidFill>
                  <a:srgbClr val="134980"/>
                </a:solidFill>
                <a:latin typeface="Myriad Pro" panose="020B0503030403020204" pitchFamily="34" charset="0"/>
              </a:rPr>
              <a:t>Road traffic accidents</a:t>
            </a:r>
            <a:endParaRPr lang="en-US" sz="3200" b="1" dirty="0">
              <a:solidFill>
                <a:srgbClr val="134980"/>
              </a:solidFill>
              <a:latin typeface="Myriad Pro" panose="020B0503030403020204" pitchFamily="34" charset="0"/>
            </a:endParaRPr>
          </a:p>
        </p:txBody>
      </p:sp>
      <p:pic>
        <p:nvPicPr>
          <p:cNvPr id="4" name="Picture 3">
            <a:extLst>
              <a:ext uri="{FF2B5EF4-FFF2-40B4-BE49-F238E27FC236}">
                <a16:creationId xmlns:a16="http://schemas.microsoft.com/office/drawing/2014/main" id="{502EEE80-1A14-0E49-8D74-A2E12DF3B04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4600" y="603537"/>
            <a:ext cx="952500" cy="952500"/>
          </a:xfrm>
          <a:prstGeom prst="rect">
            <a:avLst/>
          </a:prstGeom>
        </p:spPr>
      </p:pic>
      <p:sp>
        <p:nvSpPr>
          <p:cNvPr id="7" name="TextBox 6">
            <a:extLst>
              <a:ext uri="{FF2B5EF4-FFF2-40B4-BE49-F238E27FC236}">
                <a16:creationId xmlns:a16="http://schemas.microsoft.com/office/drawing/2014/main" id="{32229DB0-8FC7-9247-ACCC-8840E9860AE1}"/>
              </a:ext>
            </a:extLst>
          </p:cNvPr>
          <p:cNvSpPr txBox="1"/>
          <p:nvPr/>
        </p:nvSpPr>
        <p:spPr>
          <a:xfrm>
            <a:off x="1244600" y="2054653"/>
            <a:ext cx="9537700" cy="2262158"/>
          </a:xfrm>
          <a:prstGeom prst="rect">
            <a:avLst/>
          </a:prstGeom>
          <a:noFill/>
        </p:spPr>
        <p:txBody>
          <a:bodyPr wrap="square" rtlCol="0">
            <a:spAutoFit/>
          </a:bodyPr>
          <a:lstStyle/>
          <a:p>
            <a:pPr>
              <a:spcAft>
                <a:spcPts val="600"/>
              </a:spcAft>
              <a:buClr>
                <a:srgbClr val="008C9E"/>
              </a:buClr>
            </a:pPr>
            <a:r>
              <a:rPr lang="en-GB" dirty="0">
                <a:effectLst/>
                <a:latin typeface="Myriad Pro" panose="020B0503030403020204" pitchFamily="34" charset="0"/>
              </a:rPr>
              <a:t>Circa </a:t>
            </a:r>
            <a:r>
              <a:rPr lang="en-GB" b="1" dirty="0">
                <a:effectLst/>
                <a:latin typeface="Myriad Pro" panose="020B0503030403020204" pitchFamily="34" charset="0"/>
              </a:rPr>
              <a:t>10% of fatalities </a:t>
            </a:r>
            <a:r>
              <a:rPr lang="en-GB" dirty="0">
                <a:effectLst/>
                <a:latin typeface="Myriad Pro" panose="020B0503030403020204" pitchFamily="34" charset="0"/>
              </a:rPr>
              <a:t>involving employees or contractors in the industry as a result of RTAs. This figure excludes the fatalities involving other road users or pedestrians.</a:t>
            </a:r>
          </a:p>
          <a:p>
            <a:pPr marL="0" marR="0" lvl="0" indent="0" algn="l" defTabSz="914400" rtl="0" eaLnBrk="1" fontAlgn="auto" latinLnBrk="0" hangingPunct="1">
              <a:lnSpc>
                <a:spcPct val="100000"/>
              </a:lnSpc>
              <a:spcBef>
                <a:spcPts val="0"/>
              </a:spcBef>
              <a:spcAft>
                <a:spcPts val="600"/>
              </a:spcAft>
              <a:buClr>
                <a:srgbClr val="008C9E"/>
              </a:buClr>
              <a:buSzTx/>
              <a:buFontTx/>
              <a:buNone/>
              <a:tabLst/>
              <a:defRPr/>
            </a:pPr>
            <a:r>
              <a:rPr kumimoji="0" lang="en-GB" sz="1800" u="none" strike="noStrike" kern="1200" cap="none" spc="0" normalizeH="0" baseline="0" noProof="0" dirty="0">
                <a:ln>
                  <a:noFill/>
                </a:ln>
                <a:solidFill>
                  <a:prstClr val="black"/>
                </a:solidFill>
                <a:effectLst/>
                <a:uLnTx/>
                <a:uFillTx/>
                <a:latin typeface="Myriad Pro" panose="020B0503030403020204" pitchFamily="34" charset="0"/>
              </a:rPr>
              <a:t>Millions of tonnes of product and many thousands of journeys made every day. These movements can be in congested city centres, rural locations, on motorways, main highways, secondary roads. Deliveries are made 24/7 in almost all types of weather conditions.</a:t>
            </a:r>
          </a:p>
          <a:p>
            <a:pPr>
              <a:spcAft>
                <a:spcPts val="600"/>
              </a:spcAft>
              <a:buClr>
                <a:srgbClr val="008C9E"/>
              </a:buClr>
            </a:pPr>
            <a:endParaRPr lang="en-GB" dirty="0">
              <a:latin typeface="Myriad Pro Light" panose="020B0403030403020204" pitchFamily="34" charset="0"/>
            </a:endParaRPr>
          </a:p>
          <a:p>
            <a:pPr>
              <a:spcAft>
                <a:spcPts val="600"/>
              </a:spcAft>
              <a:buClr>
                <a:srgbClr val="008C9E"/>
              </a:buClr>
            </a:pPr>
            <a:endParaRPr lang="en-GB" dirty="0">
              <a:effectLst/>
              <a:latin typeface="Myriad Pro Light" panose="020B0403030403020204" pitchFamily="34" charset="0"/>
            </a:endParaRPr>
          </a:p>
        </p:txBody>
      </p:sp>
      <p:sp>
        <p:nvSpPr>
          <p:cNvPr id="6" name="TextBox 5">
            <a:extLst>
              <a:ext uri="{FF2B5EF4-FFF2-40B4-BE49-F238E27FC236}">
                <a16:creationId xmlns:a16="http://schemas.microsoft.com/office/drawing/2014/main" id="{798E9830-60BD-FD4A-8959-E8DAD42B58BC}"/>
              </a:ext>
            </a:extLst>
          </p:cNvPr>
          <p:cNvSpPr txBox="1"/>
          <p:nvPr/>
        </p:nvSpPr>
        <p:spPr>
          <a:xfrm>
            <a:off x="1244600" y="3889673"/>
            <a:ext cx="8966200" cy="1631216"/>
          </a:xfrm>
          <a:prstGeom prst="rect">
            <a:avLst/>
          </a:prstGeom>
          <a:noFill/>
        </p:spPr>
        <p:txBody>
          <a:bodyPr wrap="square" rtlCol="0">
            <a:spAutoFit/>
          </a:bodyPr>
          <a:lstStyle/>
          <a:p>
            <a:pPr>
              <a:spcAft>
                <a:spcPts val="600"/>
              </a:spcAft>
            </a:pPr>
            <a:r>
              <a:rPr lang="en-GB" b="1" dirty="0">
                <a:latin typeface="Myriad Pro Light" panose="020B0403030403020204" pitchFamily="34" charset="0"/>
              </a:rPr>
              <a:t>Who does this apply to?</a:t>
            </a:r>
            <a:endParaRPr lang="en-GB" b="1" dirty="0">
              <a:effectLst/>
              <a:latin typeface="Myriad Pro Light" panose="020B0403030403020204" pitchFamily="34" charset="0"/>
            </a:endParaRP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Includes </a:t>
            </a:r>
            <a:r>
              <a:rPr lang="en-GB" dirty="0">
                <a:effectLst/>
                <a:latin typeface="Myriad Pro" panose="020B0503030403020204" pitchFamily="34" charset="0"/>
              </a:rPr>
              <a:t>vehicles driven by employees, hauliers, owner drivers and contractors, some of whom may not speak English.</a:t>
            </a:r>
          </a:p>
          <a:p>
            <a:pPr marL="285750" indent="-285750">
              <a:spcAft>
                <a:spcPts val="600"/>
              </a:spcAft>
              <a:buClr>
                <a:srgbClr val="008C9E"/>
              </a:buClr>
              <a:buFont typeface="Arial" panose="020B0604020202020204" pitchFamily="34" charset="0"/>
              <a:buChar char="•"/>
            </a:pPr>
            <a:r>
              <a:rPr lang="en-GB" dirty="0">
                <a:latin typeface="Myriad Pro" panose="020B0503030403020204" pitchFamily="34" charset="0"/>
              </a:rPr>
              <a:t>I</a:t>
            </a:r>
            <a:r>
              <a:rPr lang="en-GB" dirty="0">
                <a:effectLst/>
                <a:latin typeface="Myriad Pro" panose="020B0503030403020204" pitchFamily="34" charset="0"/>
              </a:rPr>
              <a:t>ncludes tippers, truck-mixers, flat beds, bulk tankers, on-highway contracting plant, vans and cars</a:t>
            </a:r>
          </a:p>
        </p:txBody>
      </p:sp>
    </p:spTree>
    <p:extLst>
      <p:ext uri="{BB962C8B-B14F-4D97-AF65-F5344CB8AC3E}">
        <p14:creationId xmlns:p14="http://schemas.microsoft.com/office/powerpoint/2010/main" val="93406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6132" y="965735"/>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7465" y="1253331"/>
            <a:ext cx="3171135" cy="4939239"/>
          </a:xfrm>
          <a:prstGeom prst="rect">
            <a:avLst/>
          </a:prstGeom>
        </p:spPr>
      </p:pic>
      <p:sp>
        <p:nvSpPr>
          <p:cNvPr id="2" name="Title 1">
            <a:extLst>
              <a:ext uri="{FF2B5EF4-FFF2-40B4-BE49-F238E27FC236}">
                <a16:creationId xmlns:a16="http://schemas.microsoft.com/office/drawing/2014/main" id="{20CC5081-C548-49A6-9F86-96758EDA04D5}"/>
              </a:ext>
            </a:extLst>
          </p:cNvPr>
          <p:cNvSpPr>
            <a:spLocks noGrp="1"/>
          </p:cNvSpPr>
          <p:nvPr>
            <p:ph type="title"/>
          </p:nvPr>
        </p:nvSpPr>
        <p:spPr>
          <a:xfrm>
            <a:off x="838200" y="90238"/>
            <a:ext cx="10515600" cy="1325563"/>
          </a:xfrm>
        </p:spPr>
        <p:txBody>
          <a:bodyPr>
            <a:normAutofit/>
          </a:bodyPr>
          <a:lstStyle/>
          <a:p>
            <a:pPr algn="ctr"/>
            <a:r>
              <a:rPr lang="en-GB" sz="3800" b="1" dirty="0">
                <a:solidFill>
                  <a:srgbClr val="134980"/>
                </a:solidFill>
                <a:latin typeface="Myriad Pro" panose="020B0503030403020204" pitchFamily="34" charset="0"/>
              </a:rPr>
              <a:t>MPA’s Strategy and Performance Indicators</a:t>
            </a:r>
          </a:p>
        </p:txBody>
      </p:sp>
      <p:pic>
        <p:nvPicPr>
          <p:cNvPr id="7" name="Picture 6">
            <a:extLst>
              <a:ext uri="{FF2B5EF4-FFF2-40B4-BE49-F238E27FC236}">
                <a16:creationId xmlns:a16="http://schemas.microsoft.com/office/drawing/2014/main" id="{014E899F-5412-444A-85E1-36B7AC5663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65896" y="5368895"/>
            <a:ext cx="1860207" cy="823674"/>
          </a:xfrm>
          <a:prstGeom prst="rect">
            <a:avLst/>
          </a:prstGeom>
        </p:spPr>
      </p:pic>
    </p:spTree>
    <p:extLst>
      <p:ext uri="{BB962C8B-B14F-4D97-AF65-F5344CB8AC3E}">
        <p14:creationId xmlns:p14="http://schemas.microsoft.com/office/powerpoint/2010/main" val="324756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A65184-C7E8-9643-9E0A-172C5E4773F8}"/>
              </a:ext>
            </a:extLst>
          </p:cNvPr>
          <p:cNvSpPr txBox="1"/>
          <p:nvPr/>
        </p:nvSpPr>
        <p:spPr>
          <a:xfrm>
            <a:off x="990600" y="338328"/>
            <a:ext cx="10210800" cy="1078992"/>
          </a:xfrm>
          <a:prstGeom prst="rect">
            <a:avLst/>
          </a:prstGeom>
        </p:spPr>
        <p:txBody>
          <a:bodyPr vert="horz" lIns="91440" tIns="45720" rIns="91440" bIns="45720" rtlCol="0" anchor="b">
            <a:normAutofit fontScale="850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View the video for a quick overview</a:t>
            </a:r>
          </a:p>
        </p:txBody>
      </p:sp>
      <p:pic>
        <p:nvPicPr>
          <p:cNvPr id="9" name="Picture 8" descr="A group of people sitting in chairs&#10;&#10;Description automatically generated with medium confidence">
            <a:extLst>
              <a:ext uri="{FF2B5EF4-FFF2-40B4-BE49-F238E27FC236}">
                <a16:creationId xmlns:a16="http://schemas.microsoft.com/office/drawing/2014/main" id="{70ABFE99-14B7-477E-96BA-E222D36C03BE}"/>
              </a:ext>
            </a:extLst>
          </p:cNvPr>
          <p:cNvPicPr>
            <a:picLocks noChangeAspect="1"/>
          </p:cNvPicPr>
          <p:nvPr/>
        </p:nvPicPr>
        <p:blipFill>
          <a:blip r:embed="rId3"/>
          <a:stretch>
            <a:fillRect/>
          </a:stretch>
        </p:blipFill>
        <p:spPr>
          <a:xfrm>
            <a:off x="4111751" y="2607013"/>
            <a:ext cx="6412277" cy="3569949"/>
          </a:xfrm>
          <a:prstGeom prst="rect">
            <a:avLst/>
          </a:prstGeom>
        </p:spPr>
      </p:pic>
      <p:sp>
        <p:nvSpPr>
          <p:cNvPr id="3" name="TextBox 2">
            <a:extLst>
              <a:ext uri="{FF2B5EF4-FFF2-40B4-BE49-F238E27FC236}">
                <a16:creationId xmlns:a16="http://schemas.microsoft.com/office/drawing/2014/main" id="{409E3D06-EEEA-874B-B3A3-78348ECF977F}"/>
              </a:ext>
            </a:extLst>
          </p:cNvPr>
          <p:cNvSpPr txBox="1"/>
          <p:nvPr/>
        </p:nvSpPr>
        <p:spPr>
          <a:xfrm>
            <a:off x="4847573" y="2970267"/>
            <a:ext cx="10985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Click here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70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2063194"/>
          </a:xfrm>
          <a:prstGeom prst="rect">
            <a:avLst/>
          </a:prstGeom>
          <a:noFill/>
        </p:spPr>
        <p:txBody>
          <a:bodyPr wrap="square" t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6 strategies for MPA and its members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600" y="1628507"/>
            <a:ext cx="795020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An unrelenting approach to eliminating the things that can kill or seriously harm people through adoption of industry safety principles and good practices focused on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‘The Fatal 6’.</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Developing competent and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committed leaders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all levels.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recognition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as a means to support a positive culture within the workforce.</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Creating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forward looking measurement systems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which balance the measurement of ‘the presence of safety’ with the ‘absence of incidents’.</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Helping members to create workplaces where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health and well-being is protected and promoted.</a:t>
            </a:r>
          </a:p>
          <a:p>
            <a:pPr marL="342900" marR="0" lvl="0" indent="-342900" algn="l" defTabSz="914400" rtl="0" eaLnBrk="1" fontAlgn="auto" latinLnBrk="0" hangingPunct="1">
              <a:lnSpc>
                <a:spcPct val="100000"/>
              </a:lnSpc>
              <a:spcBef>
                <a:spcPts val="0"/>
              </a:spcBef>
              <a:spcAft>
                <a:spcPts val="600"/>
              </a:spcAft>
              <a:buClr>
                <a:srgbClr val="008C9E"/>
              </a:buClr>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Actively </a:t>
            </a:r>
            <a:r>
              <a:rPr kumimoji="0" lang="en-GB" sz="1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promoting and facilitating engagement</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from all member organisations</a:t>
            </a:r>
          </a:p>
        </p:txBody>
      </p:sp>
    </p:spTree>
    <p:extLst>
      <p:ext uri="{BB962C8B-B14F-4D97-AF65-F5344CB8AC3E}">
        <p14:creationId xmlns:p14="http://schemas.microsoft.com/office/powerpoint/2010/main" val="223522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3 Hard targets to help measure our success</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3" name="Content Placeholder 2">
            <a:extLst>
              <a:ext uri="{FF2B5EF4-FFF2-40B4-BE49-F238E27FC236}">
                <a16:creationId xmlns:a16="http://schemas.microsoft.com/office/drawing/2014/main" id="{D2D18A4C-29B9-4714-99D9-6327A68E4AF2}"/>
              </a:ext>
            </a:extLst>
          </p:cNvPr>
          <p:cNvSpPr>
            <a:spLocks noGrp="1"/>
          </p:cNvSpPr>
          <p:nvPr>
            <p:ph sz="half" idx="1"/>
          </p:nvPr>
        </p:nvSpPr>
        <p:spPr/>
        <p:txBody>
          <a:bodyPr/>
          <a:lstStyle/>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1 </a:t>
            </a:r>
            <a:r>
              <a:rPr kumimoji="0" lang="en-GB" sz="180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Reportable Incidents (fatalities or serious injuries) relating to ‘The Fatal 6’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2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A 50% reduction in Lost Time Injury Frequency Rate (LTIFR) to 1.5 by 2025.</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lang="en-GB" sz="1800" b="1" dirty="0">
                <a:solidFill>
                  <a:srgbClr val="000000"/>
                </a:solidFill>
                <a:latin typeface="Myriad Pro" panose="020B0503030403020204" pitchFamily="34" charset="0"/>
              </a:rPr>
              <a:t>Hard Target 3 </a:t>
            </a: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 Zero incidences of uncontrolled personal exposures to RCS above the Workplace Exposure Limit (WEL) where the hierarchy of control has not been applied.</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endParaRPr lang="en-GB" dirty="0"/>
          </a:p>
        </p:txBody>
      </p:sp>
      <p:pic>
        <p:nvPicPr>
          <p:cNvPr id="10" name="Content Placeholder 9" descr="A picture containing headdress, clothing, helmet&#10;&#10;Description automatically generated">
            <a:extLst>
              <a:ext uri="{FF2B5EF4-FFF2-40B4-BE49-F238E27FC236}">
                <a16:creationId xmlns:a16="http://schemas.microsoft.com/office/drawing/2014/main" id="{4D798760-2AE6-4A8B-BFB3-FADBB649CDEF}"/>
              </a:ext>
            </a:extLst>
          </p:cNvPr>
          <p:cNvPicPr>
            <a:picLocks noGrp="1" noChangeAspect="1"/>
          </p:cNvPicPr>
          <p:nvPr>
            <p:ph sz="half" idx="2"/>
          </p:nvPr>
        </p:nvPicPr>
        <p:blipFill>
          <a:blip r:embed="rId4"/>
          <a:stretch>
            <a:fillRect/>
          </a:stretch>
        </p:blipFill>
        <p:spPr>
          <a:xfrm>
            <a:off x="7372731" y="1776698"/>
            <a:ext cx="4437888" cy="3785616"/>
          </a:xfrm>
        </p:spPr>
      </p:pic>
    </p:spTree>
    <p:extLst>
      <p:ext uri="{BB962C8B-B14F-4D97-AF65-F5344CB8AC3E}">
        <p14:creationId xmlns:p14="http://schemas.microsoft.com/office/powerpoint/2010/main" val="1705123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Leading Indicators – activities that help improve health and safety at work</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8" name="TextBox 7">
            <a:extLst>
              <a:ext uri="{FF2B5EF4-FFF2-40B4-BE49-F238E27FC236}">
                <a16:creationId xmlns:a16="http://schemas.microsoft.com/office/drawing/2014/main" id="{867EFE25-9CD4-4344-A0A9-359D351EF6A6}"/>
              </a:ext>
            </a:extLst>
          </p:cNvPr>
          <p:cNvSpPr txBox="1"/>
          <p:nvPr/>
        </p:nvSpPr>
        <p:spPr>
          <a:xfrm>
            <a:off x="1244599" y="1864618"/>
            <a:ext cx="7950200" cy="4262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8C9E"/>
              </a:buClr>
              <a:buSzTx/>
              <a:buFontTx/>
              <a:buNone/>
              <a:tabLst/>
              <a:defRPr/>
            </a:pPr>
            <a:r>
              <a:rPr kumimoji="0" lang="en-GB" sz="1800" b="1"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rPr>
              <a:t>Achieving more of the following: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Auditing of isolation</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Driver and contractor competency/skills cards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Participation in H&amp;S Leadership workshops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H&amp;S Good Practice awards submissions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Sharing of High Potential incidents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Occupational health screening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Routine monitoring of silica exposures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H&amp;S events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in MPA Safety Days</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‘Safer by Sharing’</a:t>
            </a:r>
          </a:p>
          <a:p>
            <a:pPr marL="285750" marR="0" lvl="0" indent="-285750" algn="l" defTabSz="914400" rtl="0" eaLnBrk="1" fontAlgn="auto" latinLnBrk="0" hangingPunct="1">
              <a:lnSpc>
                <a:spcPct val="100000"/>
              </a:lnSpc>
              <a:spcBef>
                <a:spcPts val="0"/>
              </a:spcBef>
              <a:spcAft>
                <a:spcPts val="600"/>
              </a:spcAft>
              <a:buClr>
                <a:srgbClr val="008C9E"/>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Engagement with MPA’s ‘Exchanging Places’</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5" name="Text Placeholder 4">
            <a:extLst>
              <a:ext uri="{FF2B5EF4-FFF2-40B4-BE49-F238E27FC236}">
                <a16:creationId xmlns:a16="http://schemas.microsoft.com/office/drawing/2014/main" id="{E2C0D66C-3AEC-4D6E-AE20-B27AC95C2715}"/>
              </a:ext>
            </a:extLst>
          </p:cNvPr>
          <p:cNvSpPr>
            <a:spLocks noGrp="1"/>
          </p:cNvSpPr>
          <p:nvPr>
            <p:ph type="body" sz="quarter" idx="3"/>
          </p:nvPr>
        </p:nvSpPr>
        <p:spPr/>
        <p:txBody>
          <a:bodyPr>
            <a:normAutofit fontScale="70000" lnSpcReduction="20000"/>
          </a:bodyPr>
          <a:lstStyle/>
          <a:p>
            <a:endParaRPr lang="en-GB" dirty="0"/>
          </a:p>
          <a:p>
            <a:r>
              <a:rPr lang="en-GB" dirty="0"/>
              <a:t>‘The Fatal 6’ incidents will fall as we increase the activities on the left</a:t>
            </a:r>
          </a:p>
        </p:txBody>
      </p:sp>
      <p:pic>
        <p:nvPicPr>
          <p:cNvPr id="10" name="Content Placeholder 9" descr="Chart&#10;&#10;Description automatically generated with medium confidence">
            <a:extLst>
              <a:ext uri="{FF2B5EF4-FFF2-40B4-BE49-F238E27FC236}">
                <a16:creationId xmlns:a16="http://schemas.microsoft.com/office/drawing/2014/main" id="{1E2F6BC8-4960-4741-83BF-9A7ACBB32412}"/>
              </a:ext>
            </a:extLst>
          </p:cNvPr>
          <p:cNvPicPr>
            <a:picLocks noGrp="1" noChangeAspect="1"/>
          </p:cNvPicPr>
          <p:nvPr>
            <p:ph sz="quarter" idx="4"/>
          </p:nvPr>
        </p:nvPicPr>
        <p:blipFill>
          <a:blip r:embed="rId4"/>
          <a:stretch>
            <a:fillRect/>
          </a:stretch>
        </p:blipFill>
        <p:spPr>
          <a:xfrm>
            <a:off x="6593228" y="3006725"/>
            <a:ext cx="4761365" cy="2940843"/>
          </a:xfrm>
        </p:spPr>
      </p:pic>
    </p:spTree>
    <p:extLst>
      <p:ext uri="{BB962C8B-B14F-4D97-AF65-F5344CB8AC3E}">
        <p14:creationId xmlns:p14="http://schemas.microsoft.com/office/powerpoint/2010/main" val="241291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businesscard&#10;&#10;Description automatically generated">
            <a:extLst>
              <a:ext uri="{FF2B5EF4-FFF2-40B4-BE49-F238E27FC236}">
                <a16:creationId xmlns:a16="http://schemas.microsoft.com/office/drawing/2014/main" id="{3585EDD5-807D-9E4A-B69D-B7255D8F61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000" y="698500"/>
            <a:ext cx="3970538" cy="3970538"/>
          </a:xfrm>
          <a:prstGeom prst="rect">
            <a:avLst/>
          </a:prstGeom>
        </p:spPr>
      </p:pic>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What resources are available on Vision Zero? </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The Employee guide provides a quick reminder and summary of Vision Zero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p:txBody>
      </p:sp>
      <p:pic>
        <p:nvPicPr>
          <p:cNvPr id="9" name="Content Placeholder 9">
            <a:extLst>
              <a:ext uri="{FF2B5EF4-FFF2-40B4-BE49-F238E27FC236}">
                <a16:creationId xmlns:a16="http://schemas.microsoft.com/office/drawing/2014/main" id="{372891E7-DAD3-2749-9E7A-66A961780FF2}"/>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6691746" y="1524097"/>
            <a:ext cx="3468254" cy="2152709"/>
          </a:xfrm>
        </p:spPr>
      </p:pic>
      <p:sp>
        <p:nvSpPr>
          <p:cNvPr id="10" name="TextBox 9">
            <a:extLst>
              <a:ext uri="{FF2B5EF4-FFF2-40B4-BE49-F238E27FC236}">
                <a16:creationId xmlns:a16="http://schemas.microsoft.com/office/drawing/2014/main" id="{B3FBF2D8-934C-7548-94E5-FE948CC76B79}"/>
              </a:ext>
            </a:extLst>
          </p:cNvPr>
          <p:cNvSpPr txBox="1"/>
          <p:nvPr/>
        </p:nvSpPr>
        <p:spPr>
          <a:xfrm>
            <a:off x="6565900" y="3686445"/>
            <a:ext cx="35941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Videos and other resources on </a:t>
            </a: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hlinkClick r:id="rId6"/>
              </a:rPr>
              <a:t>www.Safequarry.com </a:t>
            </a:r>
            <a:r>
              <a:rPr kumimoji="0" lang="en-GB" sz="2800" b="1"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provide an overview of key elements of Vision Zero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endParaRPr>
          </a:p>
        </p:txBody>
      </p:sp>
    </p:spTree>
    <p:extLst>
      <p:ext uri="{BB962C8B-B14F-4D97-AF65-F5344CB8AC3E}">
        <p14:creationId xmlns:p14="http://schemas.microsoft.com/office/powerpoint/2010/main" val="407365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244600" y="787400"/>
            <a:ext cx="8915400" cy="1078309"/>
          </a:xfrm>
          <a:prstGeom prst="rect">
            <a:avLst/>
          </a:prstGeom>
          <a:noFill/>
        </p:spPr>
        <p:txBody>
          <a:bodyPr wrap="square" t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Keep the Vision Zero card on your desk, in your vehicle or in your pocket as a reminder</a:t>
            </a: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pic>
        <p:nvPicPr>
          <p:cNvPr id="4" name="Picture 3" descr="Graphical user interface, diagram&#10;&#10;Description automatically generated">
            <a:extLst>
              <a:ext uri="{FF2B5EF4-FFF2-40B4-BE49-F238E27FC236}">
                <a16:creationId xmlns:a16="http://schemas.microsoft.com/office/drawing/2014/main" id="{72E82F2E-FF33-C340-A8A3-F0933CB750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031" r="2" b="8863"/>
          <a:stretch/>
        </p:blipFill>
        <p:spPr>
          <a:xfrm>
            <a:off x="5867782" y="2146037"/>
            <a:ext cx="4186255" cy="4546371"/>
          </a:xfrm>
          <a:prstGeom prst="rect">
            <a:avLst/>
          </a:prstGeom>
        </p:spPr>
      </p:pic>
      <p:pic>
        <p:nvPicPr>
          <p:cNvPr id="5" name="Content Placeholder 11" descr="Graphical user interface, application&#10;&#10;Description automatically generated">
            <a:extLst>
              <a:ext uri="{FF2B5EF4-FFF2-40B4-BE49-F238E27FC236}">
                <a16:creationId xmlns:a16="http://schemas.microsoft.com/office/drawing/2014/main" id="{3BE8DF56-98BB-C94A-94C1-195D85E2ABE3}"/>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t="14388" r="2" b="8506"/>
          <a:stretch/>
        </p:blipFill>
        <p:spPr>
          <a:xfrm>
            <a:off x="1244600" y="2157327"/>
            <a:ext cx="4186255" cy="4546371"/>
          </a:xfrm>
          <a:prstGeom prst="rect">
            <a:avLst/>
          </a:prstGeom>
        </p:spPr>
      </p:pic>
    </p:spTree>
    <p:extLst>
      <p:ext uri="{BB962C8B-B14F-4D97-AF65-F5344CB8AC3E}">
        <p14:creationId xmlns:p14="http://schemas.microsoft.com/office/powerpoint/2010/main" val="420780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DACCE1-6C2B-8F40-8822-E50D08824B6C}"/>
              </a:ext>
            </a:extLst>
          </p:cNvPr>
          <p:cNvSpPr txBox="1"/>
          <p:nvPr/>
        </p:nvSpPr>
        <p:spPr>
          <a:xfrm>
            <a:off x="1041401" y="543937"/>
            <a:ext cx="89154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www.Safequarry.com &amp; Safeprecast.com</a:t>
            </a:r>
            <a:endParaRPr lang="en-US" sz="3200" b="1" dirty="0">
              <a:solidFill>
                <a:srgbClr val="134980"/>
              </a:solidFill>
              <a:latin typeface="Myriad Pro" panose="020B0503030403020204" pitchFamily="34" charset="0"/>
            </a:endParaRPr>
          </a:p>
        </p:txBody>
      </p:sp>
      <p:sp>
        <p:nvSpPr>
          <p:cNvPr id="7" name="TextBox 6">
            <a:extLst>
              <a:ext uri="{FF2B5EF4-FFF2-40B4-BE49-F238E27FC236}">
                <a16:creationId xmlns:a16="http://schemas.microsoft.com/office/drawing/2014/main" id="{9A4790B7-4780-E749-B58B-FD5CAB447D3C}"/>
              </a:ext>
            </a:extLst>
          </p:cNvPr>
          <p:cNvSpPr txBox="1"/>
          <p:nvPr/>
        </p:nvSpPr>
        <p:spPr>
          <a:xfrm>
            <a:off x="1244600" y="4180344"/>
            <a:ext cx="4330700" cy="2677656"/>
          </a:xfrm>
          <a:prstGeom prst="rect">
            <a:avLst/>
          </a:prstGeom>
          <a:noFill/>
        </p:spPr>
        <p:txBody>
          <a:bodyPr wrap="square" rtlCol="0">
            <a:spAutoFit/>
          </a:bodyPr>
          <a:lstStyle/>
          <a:p>
            <a:r>
              <a:rPr lang="en-GB" sz="2800" b="1" dirty="0" err="1">
                <a:latin typeface="Myriad Pro Light" panose="020B0403030403020204" pitchFamily="34" charset="0"/>
                <a:hlinkClick r:id="rId3"/>
              </a:rPr>
              <a:t>Safequarry</a:t>
            </a:r>
            <a:r>
              <a:rPr lang="en-GB" sz="2800" b="1" dirty="0">
                <a:latin typeface="Myriad Pro Light" panose="020B0403030403020204" pitchFamily="34" charset="0"/>
              </a:rPr>
              <a:t> also provides lots more information on  ‘The Fatal 6’ and much, much more..</a:t>
            </a:r>
          </a:p>
          <a:p>
            <a:pPr algn="ctr"/>
            <a:endParaRPr lang="en-GB" sz="2800" dirty="0">
              <a:latin typeface="Myriad Pro Light" panose="020B0403030403020204" pitchFamily="34" charset="0"/>
            </a:endParaRPr>
          </a:p>
          <a:p>
            <a:pPr algn="ctr"/>
            <a:endParaRPr lang="en-GB" sz="2800" dirty="0">
              <a:latin typeface="Myriad Pro Light" panose="020B0403030403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6E6E36C5-7366-469D-9A62-A001296E2D1E}"/>
              </a:ext>
            </a:extLst>
          </p:cNvPr>
          <p:cNvPicPr>
            <a:picLocks noChangeAspect="1"/>
          </p:cNvPicPr>
          <p:nvPr/>
        </p:nvPicPr>
        <p:blipFill rotWithShape="1">
          <a:blip r:embed="rId4"/>
          <a:srcRect l="9938" t="3445" r="14536" b="5622"/>
          <a:stretch/>
        </p:blipFill>
        <p:spPr>
          <a:xfrm>
            <a:off x="1041401" y="1714640"/>
            <a:ext cx="3388541" cy="2290666"/>
          </a:xfrm>
          <a:prstGeom prst="rect">
            <a:avLst/>
          </a:prstGeom>
        </p:spPr>
      </p:pic>
      <p:pic>
        <p:nvPicPr>
          <p:cNvPr id="16" name="Content Placeholder 15" descr="Graphical user interface, text&#10;&#10;Description automatically generated">
            <a:extLst>
              <a:ext uri="{FF2B5EF4-FFF2-40B4-BE49-F238E27FC236}">
                <a16:creationId xmlns:a16="http://schemas.microsoft.com/office/drawing/2014/main" id="{F360823C-01CB-4DB1-8E4D-70F136621790}"/>
              </a:ext>
            </a:extLst>
          </p:cNvPr>
          <p:cNvPicPr>
            <a:picLocks noGrp="1" noChangeAspect="1"/>
          </p:cNvPicPr>
          <p:nvPr>
            <p:ph idx="1"/>
          </p:nvPr>
        </p:nvPicPr>
        <p:blipFill>
          <a:blip r:embed="rId5"/>
          <a:stretch>
            <a:fillRect/>
          </a:stretch>
        </p:blipFill>
        <p:spPr>
          <a:xfrm>
            <a:off x="6316661" y="1806802"/>
            <a:ext cx="5599947" cy="3922486"/>
          </a:xfrm>
        </p:spPr>
      </p:pic>
    </p:spTree>
    <p:extLst>
      <p:ext uri="{BB962C8B-B14F-4D97-AF65-F5344CB8AC3E}">
        <p14:creationId xmlns:p14="http://schemas.microsoft.com/office/powerpoint/2010/main" val="283902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A95-65DB-46E8-BFAF-A20580ABBF0D}"/>
              </a:ext>
            </a:extLst>
          </p:cNvPr>
          <p:cNvSpPr>
            <a:spLocks noGrp="1"/>
          </p:cNvSpPr>
          <p:nvPr>
            <p:ph type="title"/>
          </p:nvPr>
        </p:nvSpPr>
        <p:spPr>
          <a:xfrm>
            <a:off x="838200" y="432593"/>
            <a:ext cx="10515600" cy="1325563"/>
          </a:xfrm>
        </p:spPr>
        <p:txBody>
          <a:bodyPr>
            <a:normAutofit fontScale="90000"/>
          </a:bodyPr>
          <a:lstStyle/>
          <a:p>
            <a:r>
              <a:rPr lang="en-GB" sz="4400" b="1" u="none" strike="noStrike" baseline="0" dirty="0">
                <a:solidFill>
                  <a:srgbClr val="134980"/>
                </a:solidFill>
                <a:latin typeface="Myriad Pro" panose="020B0503030403020204" pitchFamily="34" charset="0"/>
              </a:rPr>
              <a:t>Vision Zero - views from </a:t>
            </a:r>
            <a:r>
              <a:rPr lang="en-GB" b="1" dirty="0">
                <a:solidFill>
                  <a:srgbClr val="134980"/>
                </a:solidFill>
                <a:latin typeface="Myriad Pro" panose="020B0503030403020204" pitchFamily="34" charset="0"/>
              </a:rPr>
              <a:t>your colleagues</a:t>
            </a:r>
            <a:br>
              <a:rPr lang="en-US" sz="4400" b="1" dirty="0">
                <a:solidFill>
                  <a:srgbClr val="134980"/>
                </a:solidFill>
                <a:latin typeface="Myriad Pro" panose="020B0503030403020204" pitchFamily="34" charset="0"/>
              </a:rPr>
            </a:br>
            <a:r>
              <a:rPr lang="en-US" sz="4400" b="1" dirty="0">
                <a:solidFill>
                  <a:srgbClr val="134980"/>
                </a:solidFill>
                <a:latin typeface="Myriad Pro" panose="020B0503030403020204" pitchFamily="34" charset="0"/>
              </a:rPr>
              <a:t> from across the industry about H&amp;S</a:t>
            </a:r>
            <a:endParaRPr lang="en-GB" dirty="0"/>
          </a:p>
        </p:txBody>
      </p:sp>
      <p:sp>
        <p:nvSpPr>
          <p:cNvPr id="3" name="Content Placeholder 2">
            <a:extLst>
              <a:ext uri="{FF2B5EF4-FFF2-40B4-BE49-F238E27FC236}">
                <a16:creationId xmlns:a16="http://schemas.microsoft.com/office/drawing/2014/main" id="{D0C3A532-98EF-4630-A023-47F774CF1A1A}"/>
              </a:ext>
            </a:extLst>
          </p:cNvPr>
          <p:cNvSpPr>
            <a:spLocks noGrp="1"/>
          </p:cNvSpPr>
          <p:nvPr>
            <p:ph idx="1"/>
          </p:nvPr>
        </p:nvSpPr>
        <p:spPr/>
        <p:txBody>
          <a:bodyPr/>
          <a:lstStyle/>
          <a:p>
            <a:r>
              <a:rPr lang="en-GB" dirty="0">
                <a:hlinkClick r:id="rId3"/>
              </a:rPr>
              <a:t>Click here</a:t>
            </a:r>
            <a:r>
              <a:rPr lang="en-GB" dirty="0"/>
              <a:t> </a:t>
            </a:r>
          </a:p>
          <a:p>
            <a:endParaRPr lang="en-GB" dirty="0"/>
          </a:p>
          <a:p>
            <a:pPr marL="0" indent="0">
              <a:buNone/>
            </a:pPr>
            <a:endParaRPr lang="en-GB" dirty="0"/>
          </a:p>
        </p:txBody>
      </p:sp>
      <p:pic>
        <p:nvPicPr>
          <p:cNvPr id="5" name="Picture 4" descr="A picture containing text, person, posing&#10;&#10;Description automatically generated">
            <a:extLst>
              <a:ext uri="{FF2B5EF4-FFF2-40B4-BE49-F238E27FC236}">
                <a16:creationId xmlns:a16="http://schemas.microsoft.com/office/drawing/2014/main" id="{499B45C1-43BE-463D-AB19-9B47E5C0B467}"/>
              </a:ext>
            </a:extLst>
          </p:cNvPr>
          <p:cNvPicPr>
            <a:picLocks noChangeAspect="1"/>
          </p:cNvPicPr>
          <p:nvPr/>
        </p:nvPicPr>
        <p:blipFill>
          <a:blip r:embed="rId4"/>
          <a:stretch>
            <a:fillRect/>
          </a:stretch>
        </p:blipFill>
        <p:spPr>
          <a:xfrm>
            <a:off x="2392396" y="2488357"/>
            <a:ext cx="6946157" cy="4055770"/>
          </a:xfrm>
          <a:prstGeom prst="rect">
            <a:avLst/>
          </a:prstGeom>
        </p:spPr>
      </p:pic>
    </p:spTree>
    <p:extLst>
      <p:ext uri="{BB962C8B-B14F-4D97-AF65-F5344CB8AC3E}">
        <p14:creationId xmlns:p14="http://schemas.microsoft.com/office/powerpoint/2010/main" val="63846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6132" y="1253331"/>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7465" y="1253331"/>
            <a:ext cx="3171135" cy="4939239"/>
          </a:xfrm>
          <a:prstGeom prst="rect">
            <a:avLst/>
          </a:prstGeom>
        </p:spPr>
      </p:pic>
      <p:pic>
        <p:nvPicPr>
          <p:cNvPr id="3" name="Picture 2">
            <a:extLst>
              <a:ext uri="{FF2B5EF4-FFF2-40B4-BE49-F238E27FC236}">
                <a16:creationId xmlns:a16="http://schemas.microsoft.com/office/drawing/2014/main" id="{663DAB2A-5895-604B-B730-D26F73D15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5896" y="1372225"/>
            <a:ext cx="1860207" cy="823674"/>
          </a:xfrm>
          <a:prstGeom prst="rect">
            <a:avLst/>
          </a:prstGeom>
        </p:spPr>
      </p:pic>
    </p:spTree>
    <p:extLst>
      <p:ext uri="{BB962C8B-B14F-4D97-AF65-F5344CB8AC3E}">
        <p14:creationId xmlns:p14="http://schemas.microsoft.com/office/powerpoint/2010/main" val="424241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93284-7253-694F-A93F-076151981CA7}"/>
              </a:ext>
            </a:extLst>
          </p:cNvPr>
          <p:cNvSpPr txBox="1"/>
          <p:nvPr/>
        </p:nvSpPr>
        <p:spPr>
          <a:xfrm>
            <a:off x="1244600" y="787400"/>
            <a:ext cx="8305800" cy="584775"/>
          </a:xfrm>
          <a:prstGeom prst="rect">
            <a:avLst/>
          </a:prstGeom>
          <a:noFill/>
        </p:spPr>
        <p:txBody>
          <a:bodyPr wrap="square" rtlCol="0">
            <a:spAutoFit/>
          </a:bodyPr>
          <a:lstStyle/>
          <a:p>
            <a:r>
              <a:rPr lang="en-US" sz="3200" b="1" dirty="0">
                <a:solidFill>
                  <a:srgbClr val="134980"/>
                </a:solidFill>
                <a:latin typeface="Myriad Pro" panose="020B0503030403020204" pitchFamily="34" charset="0"/>
              </a:rPr>
              <a:t>Vision Zero explained</a:t>
            </a:r>
          </a:p>
        </p:txBody>
      </p:sp>
      <p:sp>
        <p:nvSpPr>
          <p:cNvPr id="6" name="TextBox 5">
            <a:extLst>
              <a:ext uri="{FF2B5EF4-FFF2-40B4-BE49-F238E27FC236}">
                <a16:creationId xmlns:a16="http://schemas.microsoft.com/office/drawing/2014/main" id="{CCFA81F2-9041-664C-9C7C-3131F596D789}"/>
              </a:ext>
            </a:extLst>
          </p:cNvPr>
          <p:cNvSpPr txBox="1"/>
          <p:nvPr/>
        </p:nvSpPr>
        <p:spPr>
          <a:xfrm>
            <a:off x="1244600" y="1389833"/>
            <a:ext cx="8305800" cy="492443"/>
          </a:xfrm>
          <a:prstGeom prst="rect">
            <a:avLst/>
          </a:prstGeom>
          <a:noFill/>
        </p:spPr>
        <p:txBody>
          <a:bodyPr wrap="square" rtlCol="0">
            <a:spAutoFit/>
          </a:bodyPr>
          <a:lstStyle/>
          <a:p>
            <a:r>
              <a:rPr lang="en-GB" sz="2600" b="1" dirty="0"/>
              <a:t>What is the main objective of Vision Zero?</a:t>
            </a:r>
          </a:p>
        </p:txBody>
      </p:sp>
      <p:sp>
        <p:nvSpPr>
          <p:cNvPr id="7" name="TextBox 6">
            <a:extLst>
              <a:ext uri="{FF2B5EF4-FFF2-40B4-BE49-F238E27FC236}">
                <a16:creationId xmlns:a16="http://schemas.microsoft.com/office/drawing/2014/main" id="{054D741E-514C-EC4D-B23C-DB416E2CE6A5}"/>
              </a:ext>
            </a:extLst>
          </p:cNvPr>
          <p:cNvSpPr txBox="1"/>
          <p:nvPr/>
        </p:nvSpPr>
        <p:spPr>
          <a:xfrm>
            <a:off x="1244600" y="2074583"/>
            <a:ext cx="6400800" cy="3677930"/>
          </a:xfrm>
          <a:prstGeom prst="rect">
            <a:avLst/>
          </a:prstGeom>
          <a:noFill/>
        </p:spPr>
        <p:txBody>
          <a:bodyPr wrap="square" rtlCol="0">
            <a:spAutoFit/>
          </a:bodyPr>
          <a:lstStyle/>
          <a:p>
            <a:pPr lvl="0" algn="ctr">
              <a:spcAft>
                <a:spcPts val="600"/>
              </a:spcAft>
              <a:defRPr/>
            </a:pPr>
            <a:r>
              <a:rPr lang="en-GB" sz="3200" b="1" dirty="0">
                <a:solidFill>
                  <a:srgbClr val="134980"/>
                </a:solidFill>
                <a:latin typeface="Myriad Pro" panose="020B0503030403020204" pitchFamily="34" charset="0"/>
              </a:rPr>
              <a:t>Everyone </a:t>
            </a:r>
          </a:p>
          <a:p>
            <a:pPr lvl="0" algn="ctr">
              <a:spcAft>
                <a:spcPts val="600"/>
              </a:spcAft>
              <a:defRPr/>
            </a:pPr>
            <a:r>
              <a:rPr lang="en-GB" sz="3200" b="1" dirty="0">
                <a:solidFill>
                  <a:srgbClr val="134980"/>
                </a:solidFill>
                <a:latin typeface="Myriad Pro" panose="020B0503030403020204" pitchFamily="34" charset="0"/>
              </a:rPr>
              <a:t>     Safe &amp; Well Every Day</a:t>
            </a:r>
          </a:p>
          <a:p>
            <a:pPr lvl="0">
              <a:spcAft>
                <a:spcPts val="600"/>
              </a:spcAft>
              <a:defRPr/>
            </a:pPr>
            <a:endParaRPr lang="en-GB" sz="2400" b="1" dirty="0">
              <a:solidFill>
                <a:prstClr val="black"/>
              </a:solidFill>
              <a:latin typeface="Myriad Pro" panose="020B0503030403020204" pitchFamily="34" charset="0"/>
            </a:endParaRPr>
          </a:p>
          <a:p>
            <a:pPr lvl="0">
              <a:spcAft>
                <a:spcPts val="600"/>
              </a:spcAft>
              <a:defRPr/>
            </a:pPr>
            <a:r>
              <a:rPr lang="en-GB" sz="2400" b="1" dirty="0">
                <a:solidFill>
                  <a:prstClr val="black"/>
                </a:solidFill>
                <a:latin typeface="Myriad Pro" panose="020B0503030403020204" pitchFamily="34" charset="0"/>
              </a:rPr>
              <a:t>Who is involved?</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Everyone has a part to play - managers, supervisors, operatives, contractors</a:t>
            </a:r>
          </a:p>
          <a:p>
            <a:pPr marL="342900" lvl="0" indent="-342900">
              <a:spcAft>
                <a:spcPts val="600"/>
              </a:spcAft>
              <a:buClr>
                <a:srgbClr val="008D93"/>
              </a:buClr>
              <a:buFont typeface="Arial" panose="020B0604020202020204" pitchFamily="34" charset="0"/>
              <a:buChar char="•"/>
              <a:defRPr/>
            </a:pPr>
            <a:r>
              <a:rPr lang="en-GB" sz="2400" dirty="0">
                <a:solidFill>
                  <a:prstClr val="black"/>
                </a:solidFill>
                <a:latin typeface="Myriad Pro" panose="020B0503030403020204" pitchFamily="34" charset="0"/>
              </a:rPr>
              <a:t>We are all responsible for our own and our colleagues health and safety</a:t>
            </a:r>
          </a:p>
        </p:txBody>
      </p:sp>
    </p:spTree>
    <p:extLst>
      <p:ext uri="{BB962C8B-B14F-4D97-AF65-F5344CB8AC3E}">
        <p14:creationId xmlns:p14="http://schemas.microsoft.com/office/powerpoint/2010/main" val="195488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3058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How will Vision Zero be realised?</a:t>
            </a:r>
            <a:endParaRPr lang="en-US" sz="3200" b="1" dirty="0">
              <a:solidFill>
                <a:srgbClr val="134980"/>
              </a:solidFill>
              <a:latin typeface="Myriad Pro" panose="020B0503030403020204" pitchFamily="34" charset="0"/>
            </a:endParaRPr>
          </a:p>
        </p:txBody>
      </p:sp>
      <p:sp>
        <p:nvSpPr>
          <p:cNvPr id="3" name="TextBox 2">
            <a:extLst>
              <a:ext uri="{FF2B5EF4-FFF2-40B4-BE49-F238E27FC236}">
                <a16:creationId xmlns:a16="http://schemas.microsoft.com/office/drawing/2014/main" id="{2DD756E4-8D87-0243-B1C5-1CA408871E4E}"/>
              </a:ext>
            </a:extLst>
          </p:cNvPr>
          <p:cNvSpPr txBox="1"/>
          <p:nvPr/>
        </p:nvSpPr>
        <p:spPr>
          <a:xfrm>
            <a:off x="1244600" y="1651000"/>
            <a:ext cx="6731000" cy="2169825"/>
          </a:xfrm>
          <a:prstGeom prst="rect">
            <a:avLst/>
          </a:prstGeom>
          <a:noFill/>
        </p:spPr>
        <p:txBody>
          <a:bodyPr wrap="square" rtlCol="0">
            <a:spAutoFit/>
          </a:bodyPr>
          <a:lstStyle/>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Embracing </a:t>
            </a:r>
            <a:r>
              <a:rPr lang="en-GB" sz="2400" b="1" dirty="0">
                <a:latin typeface="Myriad Pro" panose="020B0503030403020204" pitchFamily="34" charset="0"/>
              </a:rPr>
              <a:t>6 Core H&amp;S Values</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Focusing on the </a:t>
            </a:r>
            <a:r>
              <a:rPr lang="en-GB" sz="2400" b="1" dirty="0">
                <a:latin typeface="Myriad Pro" panose="020B0503030403020204" pitchFamily="34" charset="0"/>
              </a:rPr>
              <a:t>‘The Fatal 6’</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Following 6 complimentary </a:t>
            </a:r>
            <a:r>
              <a:rPr lang="en-GB" sz="2400" b="1" dirty="0">
                <a:latin typeface="Myriad Pro" panose="020B0503030403020204" pitchFamily="34" charset="0"/>
              </a:rPr>
              <a:t>MPA Strategies </a:t>
            </a:r>
          </a:p>
          <a:p>
            <a:pPr marL="342900" indent="-342900">
              <a:spcAft>
                <a:spcPts val="600"/>
              </a:spcAft>
              <a:buClr>
                <a:srgbClr val="008D93"/>
              </a:buClr>
              <a:buFont typeface="Arial" panose="020B0604020202020204" pitchFamily="34" charset="0"/>
              <a:buChar char="•"/>
            </a:pPr>
            <a:r>
              <a:rPr lang="en-GB" sz="2400" dirty="0">
                <a:latin typeface="Myriad Pro" panose="020B0503030403020204" pitchFamily="34" charset="0"/>
              </a:rPr>
              <a:t>Monitoring </a:t>
            </a:r>
            <a:r>
              <a:rPr lang="en-GB" sz="2400" b="1" dirty="0">
                <a:latin typeface="Myriad Pro" panose="020B0503030403020204" pitchFamily="34" charset="0"/>
              </a:rPr>
              <a:t>Leading and Lagging indicators </a:t>
            </a:r>
            <a:r>
              <a:rPr lang="en-GB" sz="2400" dirty="0">
                <a:latin typeface="Myriad Pro" panose="020B0503030403020204" pitchFamily="34" charset="0"/>
              </a:rPr>
              <a:t>to track our progress</a:t>
            </a:r>
          </a:p>
        </p:txBody>
      </p:sp>
      <p:pic>
        <p:nvPicPr>
          <p:cNvPr id="5" name="Picture 4" descr="A picture containing text&#10;&#10;Description automatically generated">
            <a:extLst>
              <a:ext uri="{FF2B5EF4-FFF2-40B4-BE49-F238E27FC236}">
                <a16:creationId xmlns:a16="http://schemas.microsoft.com/office/drawing/2014/main" id="{9DCC603C-D26E-D644-9777-9DC75B8EED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6203" y="658316"/>
            <a:ext cx="2298797" cy="5541367"/>
          </a:xfrm>
          <a:prstGeom prst="rect">
            <a:avLst/>
          </a:prstGeom>
        </p:spPr>
      </p:pic>
    </p:spTree>
    <p:extLst>
      <p:ext uri="{BB962C8B-B14F-4D97-AF65-F5344CB8AC3E}">
        <p14:creationId xmlns:p14="http://schemas.microsoft.com/office/powerpoint/2010/main" val="187731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630279"/>
            <a:ext cx="10109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What are the 6 core MPA Health and Safety values?</a:t>
            </a:r>
            <a:endParaRPr lang="en-US" sz="3200" b="1" dirty="0">
              <a:solidFill>
                <a:srgbClr val="134980"/>
              </a:solidFill>
              <a:latin typeface="Myriad Pro" panose="020B0503030403020204" pitchFamily="34" charset="0"/>
            </a:endParaRPr>
          </a:p>
        </p:txBody>
      </p:sp>
      <p:pic>
        <p:nvPicPr>
          <p:cNvPr id="4" name="Picture 3" descr="Logo, company name&#10;&#10;Description automatically generated">
            <a:extLst>
              <a:ext uri="{FF2B5EF4-FFF2-40B4-BE49-F238E27FC236}">
                <a16:creationId xmlns:a16="http://schemas.microsoft.com/office/drawing/2014/main" id="{2AF4AF5E-1FFE-4141-8003-90B1459477A5}"/>
              </a:ext>
            </a:extLst>
          </p:cNvPr>
          <p:cNvPicPr>
            <a:picLocks noChangeAspect="1"/>
          </p:cNvPicPr>
          <p:nvPr/>
        </p:nvPicPr>
        <p:blipFill>
          <a:blip r:embed="rId3"/>
          <a:stretch>
            <a:fillRect/>
          </a:stretch>
        </p:blipFill>
        <p:spPr>
          <a:xfrm>
            <a:off x="665205" y="1785057"/>
            <a:ext cx="10861589" cy="3831314"/>
          </a:xfrm>
          <a:prstGeom prst="rect">
            <a:avLst/>
          </a:prstGeom>
        </p:spPr>
      </p:pic>
    </p:spTree>
    <p:extLst>
      <p:ext uri="{BB962C8B-B14F-4D97-AF65-F5344CB8AC3E}">
        <p14:creationId xmlns:p14="http://schemas.microsoft.com/office/powerpoint/2010/main" val="330914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company name&#10;&#10;Description automatically generated">
            <a:extLst>
              <a:ext uri="{FF2B5EF4-FFF2-40B4-BE49-F238E27FC236}">
                <a16:creationId xmlns:a16="http://schemas.microsoft.com/office/drawing/2014/main" id="{BCE9624A-4A33-F046-93D3-31C51B073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6132" y="965735"/>
            <a:ext cx="6179736" cy="43513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A4F343A-2588-D14C-99E4-D614337BC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3242" y="1253330"/>
            <a:ext cx="1212890" cy="49392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611B179-0310-1641-9EF1-6922B213B3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7465" y="1253331"/>
            <a:ext cx="3171135" cy="4939239"/>
          </a:xfrm>
          <a:prstGeom prst="rect">
            <a:avLst/>
          </a:prstGeom>
        </p:spPr>
      </p:pic>
      <p:sp>
        <p:nvSpPr>
          <p:cNvPr id="2" name="Title 1">
            <a:extLst>
              <a:ext uri="{FF2B5EF4-FFF2-40B4-BE49-F238E27FC236}">
                <a16:creationId xmlns:a16="http://schemas.microsoft.com/office/drawing/2014/main" id="{20CC5081-C548-49A6-9F86-96758EDA04D5}"/>
              </a:ext>
            </a:extLst>
          </p:cNvPr>
          <p:cNvSpPr>
            <a:spLocks noGrp="1"/>
          </p:cNvSpPr>
          <p:nvPr>
            <p:ph type="title"/>
          </p:nvPr>
        </p:nvSpPr>
        <p:spPr/>
        <p:txBody>
          <a:bodyPr/>
          <a:lstStyle/>
          <a:p>
            <a:pPr algn="ctr"/>
            <a:r>
              <a:rPr lang="en-GB" b="1" dirty="0">
                <a:solidFill>
                  <a:srgbClr val="134980"/>
                </a:solidFill>
                <a:latin typeface="Myriad Pro" panose="020B0503030403020204" pitchFamily="34" charset="0"/>
              </a:rPr>
              <a:t>‘The Fatal 6’</a:t>
            </a:r>
          </a:p>
        </p:txBody>
      </p:sp>
      <p:pic>
        <p:nvPicPr>
          <p:cNvPr id="3" name="Picture 2">
            <a:extLst>
              <a:ext uri="{FF2B5EF4-FFF2-40B4-BE49-F238E27FC236}">
                <a16:creationId xmlns:a16="http://schemas.microsoft.com/office/drawing/2014/main" id="{DFB86C16-8004-47C3-8048-FA8C43385B00}"/>
              </a:ext>
            </a:extLst>
          </p:cNvPr>
          <p:cNvPicPr>
            <a:picLocks noChangeAspect="1"/>
          </p:cNvPicPr>
          <p:nvPr/>
        </p:nvPicPr>
        <p:blipFill>
          <a:blip r:embed="rId6"/>
          <a:stretch>
            <a:fillRect/>
          </a:stretch>
        </p:blipFill>
        <p:spPr>
          <a:xfrm>
            <a:off x="5243994" y="4754844"/>
            <a:ext cx="1865538" cy="823031"/>
          </a:xfrm>
          <a:prstGeom prst="rect">
            <a:avLst/>
          </a:prstGeom>
        </p:spPr>
      </p:pic>
    </p:spTree>
    <p:extLst>
      <p:ext uri="{BB962C8B-B14F-4D97-AF65-F5344CB8AC3E}">
        <p14:creationId xmlns:p14="http://schemas.microsoft.com/office/powerpoint/2010/main" val="116409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89154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At the heart of Vision Zero</a:t>
            </a:r>
            <a:r>
              <a:rPr lang="en-GB" sz="3200" b="1" dirty="0">
                <a:solidFill>
                  <a:srgbClr val="134980"/>
                </a:solidFill>
                <a:latin typeface="Myriad Pro" panose="020B0503030403020204" pitchFamily="34" charset="0"/>
              </a:rPr>
              <a:t> </a:t>
            </a: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is the industry’s determination to eliminate the causes of fatalities, serious injuries and ill health related to ‘The Fatal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134980"/>
              </a:solidFill>
              <a:latin typeface="Myriad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br>
              <a:rPr kumimoji="0" lang="en-GB"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rPr>
            </a:br>
            <a:endParaRPr kumimoji="0" lang="en-US" sz="3200" b="1" i="0" u="none" strike="noStrike" kern="1200" cap="none" spc="0" normalizeH="0" baseline="0" noProof="0" dirty="0">
              <a:ln>
                <a:noFill/>
              </a:ln>
              <a:solidFill>
                <a:srgbClr val="134980"/>
              </a:solidFill>
              <a:effectLst/>
              <a:uLnTx/>
              <a:uFillTx/>
              <a:latin typeface="Myriad Pro" panose="020B0503030403020204" pitchFamily="34" charset="0"/>
              <a:ea typeface="+mn-ea"/>
              <a:cs typeface="+mn-cs"/>
            </a:endParaRPr>
          </a:p>
        </p:txBody>
      </p:sp>
      <p:sp>
        <p:nvSpPr>
          <p:cNvPr id="5" name="TextBox 4">
            <a:extLst>
              <a:ext uri="{FF2B5EF4-FFF2-40B4-BE49-F238E27FC236}">
                <a16:creationId xmlns:a16="http://schemas.microsoft.com/office/drawing/2014/main" id="{08B921AE-7BB5-D84A-A063-81FE70648048}"/>
              </a:ext>
            </a:extLst>
          </p:cNvPr>
          <p:cNvSpPr txBox="1"/>
          <p:nvPr/>
        </p:nvSpPr>
        <p:spPr>
          <a:xfrm>
            <a:off x="1244600" y="3542000"/>
            <a:ext cx="9194800" cy="12772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342900" marR="0" lvl="0" indent="-342900" algn="l" defTabSz="914400" rtl="0" eaLnBrk="1" fontAlgn="auto" latinLnBrk="0" hangingPunct="1">
              <a:lnSpc>
                <a:spcPct val="100000"/>
              </a:lnSpc>
              <a:spcBef>
                <a:spcPts val="0"/>
              </a:spcBef>
              <a:spcAft>
                <a:spcPts val="600"/>
              </a:spcAft>
              <a:buClr>
                <a:srgbClr val="008D93"/>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The 6 high consequence hazards in the Mineral Products industry responsible for </a:t>
            </a: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94 % of all fatalities</a:t>
            </a:r>
            <a:r>
              <a:rPr kumimoji="0" lang="en-GB" sz="24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r>
          </a:p>
        </p:txBody>
      </p:sp>
      <p:sp>
        <p:nvSpPr>
          <p:cNvPr id="6" name="TextBox 5">
            <a:extLst>
              <a:ext uri="{FF2B5EF4-FFF2-40B4-BE49-F238E27FC236}">
                <a16:creationId xmlns:a16="http://schemas.microsoft.com/office/drawing/2014/main" id="{E7A4973C-442A-FE44-8B29-96ED1579B787}"/>
              </a:ext>
            </a:extLst>
          </p:cNvPr>
          <p:cNvSpPr txBox="1"/>
          <p:nvPr/>
        </p:nvSpPr>
        <p:spPr>
          <a:xfrm>
            <a:off x="1244600" y="2799527"/>
            <a:ext cx="830580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What are ‘The Fatal 6’?</a:t>
            </a:r>
          </a:p>
        </p:txBody>
      </p:sp>
    </p:spTree>
    <p:extLst>
      <p:ext uri="{BB962C8B-B14F-4D97-AF65-F5344CB8AC3E}">
        <p14:creationId xmlns:p14="http://schemas.microsoft.com/office/powerpoint/2010/main" val="50327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87A40-3E19-4C31-9C19-1E65D4887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258" y="2032000"/>
            <a:ext cx="8207234" cy="4030133"/>
          </a:xfrm>
          <a:prstGeom prst="rect">
            <a:avLst/>
          </a:prstGeom>
        </p:spPr>
      </p:pic>
      <p:sp>
        <p:nvSpPr>
          <p:cNvPr id="5" name="TextBox 4">
            <a:extLst>
              <a:ext uri="{FF2B5EF4-FFF2-40B4-BE49-F238E27FC236}">
                <a16:creationId xmlns:a16="http://schemas.microsoft.com/office/drawing/2014/main" id="{39861BCD-4D73-4B18-AD8F-C17C88633AC5}"/>
              </a:ext>
            </a:extLst>
          </p:cNvPr>
          <p:cNvSpPr txBox="1"/>
          <p:nvPr/>
        </p:nvSpPr>
        <p:spPr>
          <a:xfrm>
            <a:off x="1397000" y="1093051"/>
            <a:ext cx="10109200" cy="707886"/>
          </a:xfrm>
          <a:prstGeom prst="rect">
            <a:avLst/>
          </a:prstGeom>
          <a:noFill/>
        </p:spPr>
        <p:txBody>
          <a:bodyPr wrap="square" rtlCol="0">
            <a:spAutoFit/>
          </a:bodyPr>
          <a:lstStyle/>
          <a:p>
            <a:r>
              <a:rPr lang="en-GB" sz="2000" b="1" dirty="0">
                <a:solidFill>
                  <a:srgbClr val="134980"/>
                </a:solidFill>
                <a:latin typeface="Myriad Pro" panose="020B0503030403020204" pitchFamily="34" charset="0"/>
              </a:rPr>
              <a:t>Learning to recognise and eliminate high consequence hazards associated with ‘The Fatal 6’ will make you and your colleagues safer.</a:t>
            </a:r>
          </a:p>
        </p:txBody>
      </p:sp>
    </p:spTree>
    <p:extLst>
      <p:ext uri="{BB962C8B-B14F-4D97-AF65-F5344CB8AC3E}">
        <p14:creationId xmlns:p14="http://schemas.microsoft.com/office/powerpoint/2010/main" val="240298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D4338-3B0C-AB4D-AA3A-315016689751}"/>
              </a:ext>
            </a:extLst>
          </p:cNvPr>
          <p:cNvSpPr txBox="1"/>
          <p:nvPr/>
        </p:nvSpPr>
        <p:spPr>
          <a:xfrm>
            <a:off x="1244600" y="787400"/>
            <a:ext cx="9728200" cy="584775"/>
          </a:xfrm>
          <a:prstGeom prst="rect">
            <a:avLst/>
          </a:prstGeom>
          <a:noFill/>
        </p:spPr>
        <p:txBody>
          <a:bodyPr wrap="square" rtlCol="0">
            <a:spAutoFit/>
          </a:bodyPr>
          <a:lstStyle/>
          <a:p>
            <a:r>
              <a:rPr lang="en-GB" sz="3200" b="1" dirty="0">
                <a:solidFill>
                  <a:srgbClr val="134980"/>
                </a:solidFill>
                <a:latin typeface="Myriad Pro" panose="020B0503030403020204" pitchFamily="34" charset="0"/>
              </a:rPr>
              <a:t>How can we eliminate the causes of ‘The Fatal 6’?</a:t>
            </a:r>
            <a:endParaRPr lang="en-US" sz="3200" b="1" dirty="0">
              <a:solidFill>
                <a:srgbClr val="134980"/>
              </a:solidFill>
              <a:latin typeface="Myriad Pro" panose="020B0503030403020204" pitchFamily="34" charset="0"/>
            </a:endParaRPr>
          </a:p>
        </p:txBody>
      </p:sp>
      <p:sp>
        <p:nvSpPr>
          <p:cNvPr id="6" name="TextBox 5">
            <a:extLst>
              <a:ext uri="{FF2B5EF4-FFF2-40B4-BE49-F238E27FC236}">
                <a16:creationId xmlns:a16="http://schemas.microsoft.com/office/drawing/2014/main" id="{6BB8FCD0-E4FA-E44E-A1FF-951A1765EC60}"/>
              </a:ext>
            </a:extLst>
          </p:cNvPr>
          <p:cNvSpPr txBox="1"/>
          <p:nvPr/>
        </p:nvSpPr>
        <p:spPr>
          <a:xfrm>
            <a:off x="1285631" y="1981200"/>
            <a:ext cx="9569938" cy="2693045"/>
          </a:xfrm>
          <a:prstGeom prst="rect">
            <a:avLst/>
          </a:prstGeom>
          <a:noFill/>
        </p:spPr>
        <p:txBody>
          <a:bodyPr wrap="square" rtlCol="0">
            <a:spAutoFit/>
          </a:bodyPr>
          <a:lstStyle/>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Ensure that everyone understands what ‘The Fatal 6’ are</a:t>
            </a:r>
          </a:p>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Ensure that everyone understands why they are important</a:t>
            </a:r>
          </a:p>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Help people to identify high risk hazards related to ‘The Fatal 6’ </a:t>
            </a:r>
          </a:p>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Find ways of eliminating ‘The Fatal 6’ from the workplace</a:t>
            </a:r>
          </a:p>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Use the resources and guidance from MPA to manage ‘The Fatal 6’</a:t>
            </a:r>
          </a:p>
          <a:p>
            <a:pPr marL="342900" indent="-342900">
              <a:spcAft>
                <a:spcPts val="600"/>
              </a:spcAft>
              <a:buClr>
                <a:srgbClr val="038B9E"/>
              </a:buClr>
              <a:buFont typeface="Arial" panose="020B0604020202020204" pitchFamily="34" charset="0"/>
              <a:buChar char="•"/>
            </a:pPr>
            <a:r>
              <a:rPr lang="en-GB" sz="2400" dirty="0">
                <a:latin typeface="Myriad Pro" panose="020B0503030403020204" pitchFamily="34" charset="0"/>
              </a:rPr>
              <a:t>Use </a:t>
            </a:r>
            <a:r>
              <a:rPr lang="en-GB" sz="2400" dirty="0">
                <a:latin typeface="Myriad Pro" panose="020B0503030403020204" pitchFamily="34" charset="0"/>
                <a:hlinkClick r:id="rId4"/>
              </a:rPr>
              <a:t>www.safequarry.com </a:t>
            </a:r>
            <a:r>
              <a:rPr lang="en-GB" sz="2400" dirty="0">
                <a:latin typeface="Myriad Pro" panose="020B0503030403020204" pitchFamily="34" charset="0"/>
              </a:rPr>
              <a:t>to find out more about ‘The Fatal 6’ </a:t>
            </a:r>
          </a:p>
        </p:txBody>
      </p:sp>
    </p:spTree>
    <p:extLst>
      <p:ext uri="{BB962C8B-B14F-4D97-AF65-F5344CB8AC3E}">
        <p14:creationId xmlns:p14="http://schemas.microsoft.com/office/powerpoint/2010/main" val="3279138814"/>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{0A1704B5-8A3D-744B-B118-B24A6400BAD2}tf16401369</Template>
  <TotalTime>1693</TotalTime>
  <Words>3228</Words>
  <Application>Microsoft Office PowerPoint</Application>
  <PresentationFormat>Widescreen</PresentationFormat>
  <Paragraphs>216</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AtlasGrotesk</vt:lpstr>
      <vt:lpstr>Calibri</vt:lpstr>
      <vt:lpstr>Calibri Light</vt:lpstr>
      <vt:lpstr>Myriad Pro</vt:lpstr>
      <vt:lpstr>Myriad Pro Light</vt:lpstr>
      <vt:lpstr>MyriadPro-Light</vt:lpstr>
      <vt:lpstr>Office Theme</vt:lpstr>
      <vt:lpstr>PowerPoint Presentation</vt:lpstr>
      <vt:lpstr>PowerPoint Presentation</vt:lpstr>
      <vt:lpstr>PowerPoint Presentation</vt:lpstr>
      <vt:lpstr>PowerPoint Presentation</vt:lpstr>
      <vt:lpstr>PowerPoint Presentation</vt:lpstr>
      <vt:lpstr>‘The Fatal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MPA’s Strategy and Performance Indicators</vt:lpstr>
      <vt:lpstr>PowerPoint Presentation</vt:lpstr>
      <vt:lpstr>PowerPoint Presentation</vt:lpstr>
      <vt:lpstr>PowerPoint Presentation</vt:lpstr>
      <vt:lpstr>PowerPoint Presentation</vt:lpstr>
      <vt:lpstr>PowerPoint Presentation</vt:lpstr>
      <vt:lpstr>PowerPoint Presentation</vt:lpstr>
      <vt:lpstr>Vision Zero - views from your colleagues  from across the industry about H&amp;S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Pounsford</dc:creator>
  <cp:lastModifiedBy>Paul Pounsford</cp:lastModifiedBy>
  <cp:revision>61</cp:revision>
  <dcterms:created xsi:type="dcterms:W3CDTF">2020-12-17T07:49:45Z</dcterms:created>
  <dcterms:modified xsi:type="dcterms:W3CDTF">2021-02-11T14:58:18Z</dcterms:modified>
</cp:coreProperties>
</file>