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62" r:id="rId5"/>
    <p:sldId id="263" r:id="rId6"/>
    <p:sldId id="265" r:id="rId7"/>
    <p:sldId id="267" r:id="rId8"/>
    <p:sldId id="268" r:id="rId9"/>
    <p:sldId id="269" r:id="rId10"/>
    <p:sldId id="270" r:id="rId11"/>
    <p:sldId id="266" r:id="rId12"/>
    <p:sldId id="264"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Farnfield" initials="RF" lastIdx="1" clrIdx="0">
    <p:extLst>
      <p:ext uri="{19B8F6BF-5375-455C-9EA6-DF929625EA0E}">
        <p15:presenceInfo xmlns:p15="http://schemas.microsoft.com/office/powerpoint/2012/main" userId="S::robert.farnfield@epc-groupe.co.uk::26052eb9-da65-4ab3-9b67-1dbbc3f68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14259-AF20-4C02-B2FF-50B7FB4B9E6A}" v="2" dt="2020-02-17T11:04:13.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91" autoAdjust="0"/>
    <p:restoredTop sz="94660"/>
  </p:normalViewPr>
  <p:slideViewPr>
    <p:cSldViewPr snapToGrid="0" snapToObjects="1">
      <p:cViewPr varScale="1">
        <p:scale>
          <a:sx n="85" d="100"/>
          <a:sy n="85"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17T03:04:13.877" idx="1">
    <p:pos x="10" y="10"/>
    <p:text>Add footpath and open access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792108-240F-4E7D-A5D1-A7FC021F8609}" type="datetimeFigureOut">
              <a:rPr lang="en-GB"/>
              <a:pPr>
                <a:defRPr/>
              </a:pPr>
              <a:t>04/03/2021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36058A-AAC8-4150-A0BD-5A81009F4A43}" type="slidenum">
              <a:rPr lang="en-GB"/>
              <a:pPr>
                <a:defRPr/>
              </a:pPr>
              <a:t>‹#›</a:t>
            </a:fld>
            <a:endParaRPr lang="en-GB"/>
          </a:p>
        </p:txBody>
      </p:sp>
    </p:spTree>
    <p:extLst>
      <p:ext uri="{BB962C8B-B14F-4D97-AF65-F5344CB8AC3E}">
        <p14:creationId xmlns:p14="http://schemas.microsoft.com/office/powerpoint/2010/main" val="2307273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3199"/>
            <a:ext cx="7772400" cy="1470025"/>
          </a:xfrm>
        </p:spPr>
        <p:txBody>
          <a:bodyPr/>
          <a:lstStyle>
            <a:lvl1pPr algn="ctr">
              <a:defRPr sz="3200" b="1">
                <a:solidFill>
                  <a:schemeClr val="tx1">
                    <a:lumMod val="50000"/>
                    <a:lumOff val="50000"/>
                  </a:schemeClr>
                </a:solidFill>
              </a:defRPr>
            </a:lvl1pPr>
          </a:lstStyle>
          <a:p>
            <a:r>
              <a:rPr lang="en-GB"/>
              <a:t>Click to edit Master title style</a:t>
            </a:r>
            <a:endParaRPr lang="en-US"/>
          </a:p>
        </p:txBody>
      </p:sp>
      <p:sp>
        <p:nvSpPr>
          <p:cNvPr id="3" name="Subtitle 2"/>
          <p:cNvSpPr>
            <a:spLocks noGrp="1"/>
          </p:cNvSpPr>
          <p:nvPr>
            <p:ph type="subTitle" idx="1"/>
          </p:nvPr>
        </p:nvSpPr>
        <p:spPr>
          <a:xfrm>
            <a:off x="1371600" y="3159164"/>
            <a:ext cx="6400800" cy="1166093"/>
          </a:xfrm>
        </p:spPr>
        <p:txBody>
          <a:bodyPr/>
          <a:lstStyle>
            <a:lvl1pPr marL="0" indent="0" algn="l">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4660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350963"/>
            <a:ext cx="8229600" cy="4322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7049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2749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871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19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457200" y="1412875"/>
            <a:ext cx="8313313" cy="4968875"/>
          </a:xfrm>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179388" y="6524625"/>
            <a:ext cx="3678237" cy="333375"/>
          </a:xfrm>
          <a:prstGeom prst="rect">
            <a:avLst/>
          </a:prstGeom>
        </p:spPr>
        <p:txBody>
          <a:bodyPr/>
          <a:lstStyle>
            <a:lvl1pPr>
              <a:defRPr/>
            </a:lvl1pPr>
          </a:lstStyle>
          <a:p>
            <a:pPr>
              <a:defRPr/>
            </a:pPr>
            <a:r>
              <a:rPr lang="en-US"/>
              <a:t>© Quarries National Joint Advisory Committee</a:t>
            </a:r>
          </a:p>
        </p:txBody>
      </p:sp>
      <p:sp>
        <p:nvSpPr>
          <p:cNvPr id="5" name="Slide Number Placeholder 4"/>
          <p:cNvSpPr>
            <a:spLocks noGrp="1"/>
          </p:cNvSpPr>
          <p:nvPr>
            <p:ph type="sldNum" sz="quarter" idx="11"/>
          </p:nvPr>
        </p:nvSpPr>
        <p:spPr>
          <a:xfrm>
            <a:off x="7010400" y="6524625"/>
            <a:ext cx="1954213" cy="333375"/>
          </a:xfrm>
          <a:prstGeom prst="rect">
            <a:avLst/>
          </a:prstGeom>
        </p:spPr>
        <p:txBody>
          <a:bodyPr/>
          <a:lstStyle>
            <a:lvl1pPr>
              <a:defRPr/>
            </a:lvl1pPr>
          </a:lstStyle>
          <a:p>
            <a:pPr>
              <a:defRPr/>
            </a:pPr>
            <a:r>
              <a:rPr lang="en-US"/>
              <a:t>Slide </a:t>
            </a:r>
            <a:fld id="{9A65407A-E893-4056-8FA1-16539118A29E}" type="slidenum">
              <a:rPr lang="en-US"/>
              <a:pPr>
                <a:defRPr/>
              </a:pPr>
              <a:t>‹#›</a:t>
            </a:fld>
            <a:endParaRPr lang="en-US"/>
          </a:p>
        </p:txBody>
      </p:sp>
    </p:spTree>
    <p:extLst>
      <p:ext uri="{BB962C8B-B14F-4D97-AF65-F5344CB8AC3E}">
        <p14:creationId xmlns:p14="http://schemas.microsoft.com/office/powerpoint/2010/main" val="344577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25400"/>
            <a:ext cx="9180513"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301625"/>
            <a:ext cx="822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Text Placeholder 2"/>
          <p:cNvSpPr>
            <a:spLocks noGrp="1"/>
          </p:cNvSpPr>
          <p:nvPr>
            <p:ph type="body" idx="1"/>
          </p:nvPr>
        </p:nvSpPr>
        <p:spPr bwMode="auto">
          <a:xfrm>
            <a:off x="457200" y="1257300"/>
            <a:ext cx="82296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pic>
        <p:nvPicPr>
          <p:cNvPr id="1029" name="Picture 5"/>
          <p:cNvPicPr>
            <a:picLocks noChangeAspect="1" noChangeArrowheads="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338" y="5559425"/>
            <a:ext cx="1335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Box 7"/>
          <p:cNvSpPr txBox="1">
            <a:spLocks noChangeArrowheads="1"/>
          </p:cNvSpPr>
          <p:nvPr userDrawn="1"/>
        </p:nvSpPr>
        <p:spPr bwMode="auto">
          <a:xfrm>
            <a:off x="398463" y="6386513"/>
            <a:ext cx="11400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GB" altLang="en-US" sz="1200" dirty="0">
                <a:solidFill>
                  <a:srgbClr val="F2F2F2"/>
                </a:solidFill>
              </a:rPr>
              <a:t>Slide </a:t>
            </a:r>
            <a:fld id="{25F76BE8-A5A4-4F93-A8BA-225CA3CFA104}" type="slidenum">
              <a:rPr lang="en-GB" altLang="en-US" sz="1200" smtClean="0">
                <a:solidFill>
                  <a:srgbClr val="F2F2F2"/>
                </a:solidFill>
              </a:rPr>
              <a:pPr eaLnBrk="1" hangingPunct="1">
                <a:defRPr/>
              </a:pPr>
              <a:t>‹#›</a:t>
            </a:fld>
            <a:r>
              <a:rPr lang="en-GB" altLang="en-US" sz="1200" dirty="0">
                <a:solidFill>
                  <a:srgbClr val="F2F2F2"/>
                </a:solidFill>
              </a:rPr>
              <a:t> of 10</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lvl1pPr algn="l" defTabSz="457200" rtl="0" eaLnBrk="0" fontAlgn="base" hangingPunct="0">
        <a:spcBef>
          <a:spcPct val="0"/>
        </a:spcBef>
        <a:spcAft>
          <a:spcPct val="0"/>
        </a:spcAft>
        <a:defRPr sz="2500" b="1"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b="1">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1600" b="1"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710" y="1841139"/>
            <a:ext cx="7772400" cy="1470025"/>
          </a:xfrm>
        </p:spPr>
        <p:txBody>
          <a:bodyPr/>
          <a:lstStyle/>
          <a:p>
            <a:pPr algn="l"/>
            <a:r>
              <a:rPr lang="en-GB" dirty="0"/>
              <a:t>Defining the Danger Zone for Blasting.</a:t>
            </a:r>
            <a:br>
              <a:rPr lang="en-GB" dirty="0"/>
            </a:br>
            <a:r>
              <a:rPr lang="en-US" sz="2000" dirty="0"/>
              <a:t>Guidance on what to consider when determining the danger zone for quarry blasting</a:t>
            </a:r>
            <a:br>
              <a:rPr lang="en-US" sz="2000" dirty="0"/>
            </a:br>
            <a:r>
              <a:rPr lang="en-GB" sz="2000" dirty="0"/>
              <a:t>.</a:t>
            </a:r>
            <a:br>
              <a:rPr lang="en-GB" sz="2000" dirty="0"/>
            </a:br>
            <a:endParaRPr lang="en-GB" dirty="0"/>
          </a:p>
        </p:txBody>
      </p:sp>
      <p:sp>
        <p:nvSpPr>
          <p:cNvPr id="4" name="Text Box 5"/>
          <p:cNvSpPr txBox="1">
            <a:spLocks noChangeArrowheads="1"/>
          </p:cNvSpPr>
          <p:nvPr/>
        </p:nvSpPr>
        <p:spPr bwMode="auto">
          <a:xfrm>
            <a:off x="684213" y="404813"/>
            <a:ext cx="2203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1600" b="1">
                <a:solidFill>
                  <a:srgbClr val="7F7F7F"/>
                </a:solidFill>
                <a:latin typeface="Calibri" pitchFamily="34" charset="0"/>
                <a:ea typeface="ＭＳ Ｐゴシック" pitchFamily="34" charset="-128"/>
              </a:defRPr>
            </a:lvl1pPr>
            <a:lvl2pPr marL="742950" indent="-285750" eaLnBrk="0" hangingPunct="0">
              <a:spcBef>
                <a:spcPct val="20000"/>
              </a:spcBef>
              <a:buFont typeface="Arial" charset="0"/>
              <a:buChar char="–"/>
              <a:defRPr sz="1600">
                <a:solidFill>
                  <a:srgbClr val="7F7F7F"/>
                </a:solidFill>
                <a:latin typeface="Calibri" pitchFamily="34" charset="0"/>
                <a:ea typeface="ＭＳ Ｐゴシック" pitchFamily="34" charset="-128"/>
              </a:defRPr>
            </a:lvl2pPr>
            <a:lvl3pPr marL="1143000" indent="-228600" eaLnBrk="0" hangingPunct="0">
              <a:spcBef>
                <a:spcPct val="20000"/>
              </a:spcBef>
              <a:buFont typeface="Arial" charset="0"/>
              <a:buChar char="•"/>
              <a:defRPr sz="1600">
                <a:solidFill>
                  <a:srgbClr val="7F7F7F"/>
                </a:solidFill>
                <a:latin typeface="Calibri" pitchFamily="34" charset="0"/>
                <a:ea typeface="ＭＳ Ｐゴシック" pitchFamily="34" charset="-128"/>
              </a:defRPr>
            </a:lvl3pPr>
            <a:lvl4pPr marL="1600200" indent="-228600" eaLnBrk="0" hangingPunct="0">
              <a:spcBef>
                <a:spcPct val="20000"/>
              </a:spcBef>
              <a:buFont typeface="Arial" charset="0"/>
              <a:buChar char="–"/>
              <a:defRPr sz="1600">
                <a:solidFill>
                  <a:srgbClr val="7F7F7F"/>
                </a:solidFill>
                <a:latin typeface="Calibri" pitchFamily="34" charset="0"/>
                <a:ea typeface="ＭＳ Ｐゴシック" pitchFamily="34" charset="-128"/>
              </a:defRPr>
            </a:lvl4pPr>
            <a:lvl5pPr marL="2057400" indent="-228600" eaLnBrk="0" hangingPunct="0">
              <a:spcBef>
                <a:spcPct val="20000"/>
              </a:spcBef>
              <a:buFont typeface="Arial" charset="0"/>
              <a:buChar char="»"/>
              <a:defRPr sz="1600">
                <a:solidFill>
                  <a:srgbClr val="7F7F7F"/>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alibri" pitchFamily="34" charset="0"/>
                <a:ea typeface="ＭＳ Ｐゴシック" pitchFamily="34" charset="-128"/>
              </a:defRPr>
            </a:lvl9pPr>
          </a:lstStyle>
          <a:p>
            <a:pPr eaLnBrk="1" hangingPunct="1">
              <a:spcBef>
                <a:spcPct val="0"/>
              </a:spcBef>
              <a:buFontTx/>
              <a:buNone/>
            </a:pPr>
            <a:r>
              <a:rPr lang="en-GB" altLang="en-US" sz="1800" b="0" dirty="0">
                <a:solidFill>
                  <a:schemeClr val="tx1"/>
                </a:solidFill>
                <a:latin typeface="Arial" charset="0"/>
              </a:rPr>
              <a:t>Drilling and Blasting</a:t>
            </a:r>
          </a:p>
          <a:p>
            <a:pPr eaLnBrk="1" hangingPunct="1">
              <a:spcBef>
                <a:spcPct val="0"/>
              </a:spcBef>
              <a:buFontTx/>
              <a:buNone/>
            </a:pPr>
            <a:r>
              <a:rPr lang="en-GB" altLang="en-US" sz="1800" b="0" dirty="0">
                <a:solidFill>
                  <a:schemeClr val="tx1"/>
                </a:solidFill>
                <a:latin typeface="Arial" charset="0"/>
              </a:rPr>
              <a:t>Toolbox Talk : 06</a:t>
            </a:r>
            <a:endParaRPr lang="en-US" altLang="en-US" sz="1800" b="0" dirty="0">
              <a:solidFill>
                <a:schemeClr val="tx1"/>
              </a:solidFill>
              <a:latin typeface="Arial" charset="0"/>
            </a:endParaRPr>
          </a:p>
        </p:txBody>
      </p:sp>
      <p:sp>
        <p:nvSpPr>
          <p:cNvPr id="5" name="Slide Number Placeholder 3"/>
          <p:cNvSpPr txBox="1">
            <a:spLocks/>
          </p:cNvSpPr>
          <p:nvPr/>
        </p:nvSpPr>
        <p:spPr>
          <a:xfrm>
            <a:off x="6646863" y="404813"/>
            <a:ext cx="1576387" cy="365125"/>
          </a:xfrm>
          <a:prstGeom prst="rect">
            <a:avLst/>
          </a:prstGeom>
        </p:spPr>
        <p:txBody>
          <a:bodyPr/>
          <a:lstStyle/>
          <a:p>
            <a:pPr algn="r">
              <a:defRPr/>
            </a:pPr>
            <a:r>
              <a:rPr lang="en-US" sz="1200" dirty="0">
                <a:solidFill>
                  <a:schemeClr val="bg1">
                    <a:lumMod val="50000"/>
                  </a:schemeClr>
                </a:solidFill>
              </a:rPr>
              <a:t>Updated Feb 2020</a:t>
            </a:r>
          </a:p>
        </p:txBody>
      </p:sp>
      <p:sp>
        <p:nvSpPr>
          <p:cNvPr id="6" name="Subtitle 9"/>
          <p:cNvSpPr txBox="1">
            <a:spLocks/>
          </p:cNvSpPr>
          <p:nvPr/>
        </p:nvSpPr>
        <p:spPr bwMode="auto">
          <a:xfrm>
            <a:off x="1266410" y="3548112"/>
            <a:ext cx="6400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charset="0"/>
              <a:buNone/>
              <a:defRPr sz="1600" b="1" kern="1200">
                <a:solidFill>
                  <a:schemeClr val="bg1">
                    <a:lumMod val="50000"/>
                  </a:schemeClr>
                </a:solidFill>
                <a:latin typeface="+mn-lt"/>
                <a:ea typeface="ＭＳ Ｐゴシック" pitchFamily="-1" charset="-128"/>
                <a:cs typeface="+mn-cs"/>
              </a:defRPr>
            </a:lvl1pPr>
            <a:lvl2pPr marL="457200" indent="0" algn="ctr"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pitchFamily="-1" charset="-128"/>
                <a:cs typeface="+mn-cs"/>
              </a:defRPr>
            </a:lvl2pPr>
            <a:lvl3pPr marL="914400" indent="0" algn="ctr"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pitchFamily="-1" charset="-128"/>
                <a:cs typeface="+mn-cs"/>
              </a:defRPr>
            </a:lvl3pPr>
            <a:lvl4pPr marL="1371600" indent="0" algn="ctr"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pitchFamily="-1" charset="-128"/>
                <a:cs typeface="+mn-cs"/>
              </a:defRPr>
            </a:lvl4pPr>
            <a:lvl5pPr marL="1828800" indent="0" algn="ctr" defTabSz="457200" rtl="0" eaLnBrk="0" fontAlgn="base" hangingPunct="0">
              <a:spcBef>
                <a:spcPct val="20000"/>
              </a:spcBef>
              <a:spcAft>
                <a:spcPct val="0"/>
              </a:spcAft>
              <a:buFont typeface="Arial" charset="0"/>
              <a:buNone/>
              <a:defRPr sz="1600" kern="1200">
                <a:solidFill>
                  <a:schemeClr val="tx1">
                    <a:tint val="75000"/>
                  </a:schemeClr>
                </a:solidFill>
                <a:latin typeface="+mn-lt"/>
                <a:ea typeface="ＭＳ Ｐゴシック" pitchFamily="-1"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GB" kern="0" dirty="0">
                <a:solidFill>
                  <a:schemeClr val="accent5">
                    <a:lumMod val="25000"/>
                  </a:schemeClr>
                </a:solidFill>
              </a:rPr>
              <a:t>Target Audience</a:t>
            </a:r>
          </a:p>
          <a:p>
            <a:pPr lvl="1" algn="l">
              <a:defRPr/>
            </a:pPr>
            <a:r>
              <a:rPr lang="en-GB" i="1" kern="0" dirty="0">
                <a:solidFill>
                  <a:schemeClr val="accent5">
                    <a:lumMod val="25000"/>
                  </a:schemeClr>
                </a:solidFill>
              </a:rPr>
              <a:t> Shotfirers, Explosives Supervisors and </a:t>
            </a:r>
            <a:r>
              <a:rPr lang="en-GB" i="1" kern="0" dirty="0">
                <a:solidFill>
                  <a:srgbClr val="FF0000"/>
                </a:solidFill>
              </a:rPr>
              <a:t>Quarry Operators</a:t>
            </a:r>
            <a:r>
              <a:rPr lang="en-GB" i="1" kern="0" dirty="0">
                <a:solidFill>
                  <a:schemeClr val="accent5">
                    <a:lumMod val="25000"/>
                  </a:schemeClr>
                </a:solidFill>
              </a:rPr>
              <a:t>.</a:t>
            </a:r>
            <a:endParaRPr lang="en-GB" dirty="0"/>
          </a:p>
        </p:txBody>
      </p:sp>
      <p:sp>
        <p:nvSpPr>
          <p:cNvPr id="7" name="TextBox 6"/>
          <p:cNvSpPr txBox="1"/>
          <p:nvPr/>
        </p:nvSpPr>
        <p:spPr>
          <a:xfrm>
            <a:off x="1755775" y="4981575"/>
            <a:ext cx="5632450" cy="954088"/>
          </a:xfrm>
          <a:prstGeom prst="rect">
            <a:avLst/>
          </a:prstGeom>
          <a:solidFill>
            <a:schemeClr val="accent6">
              <a:lumMod val="40000"/>
              <a:lumOff val="60000"/>
            </a:schemeClr>
          </a:solidFill>
          <a:ln>
            <a:solidFill>
              <a:schemeClr val="bg1">
                <a:lumMod val="50000"/>
              </a:schemeClr>
            </a:solidFill>
          </a:ln>
        </p:spPr>
        <p:txBody>
          <a:bodyPr anchor="ctr">
            <a:spAutoFit/>
          </a:bodyPr>
          <a:lstStyle/>
          <a:p>
            <a:pPr>
              <a:defRPr/>
            </a:pPr>
            <a:r>
              <a:rPr lang="en-GB" sz="800" i="1" dirty="0"/>
              <a:t>This toolbox talk may be freely reproduced except for advertising, endorsement or commercial purposes. It has been developed by the Quarries National Joint Advisory Committee (QNJAC) to help quarry operators, contractors, managers and others make health and safety improvements in the quarry industry. </a:t>
            </a:r>
          </a:p>
          <a:p>
            <a:pPr>
              <a:defRPr/>
            </a:pPr>
            <a:endParaRPr lang="en-GB" sz="800" i="1" dirty="0"/>
          </a:p>
          <a:p>
            <a:pPr>
              <a:defRPr/>
            </a:pPr>
            <a:r>
              <a:rPr lang="en-GB" sz="800" i="1" dirty="0"/>
              <a:t>This guidance represents good practice which may go further than the minimum you need to do to comply with the law.</a:t>
            </a:r>
          </a:p>
          <a:p>
            <a:pPr>
              <a:defRPr/>
            </a:pPr>
            <a:endParaRPr lang="en-GB" sz="800" i="1" dirty="0"/>
          </a:p>
          <a:p>
            <a:pPr>
              <a:defRPr/>
            </a:pPr>
            <a:r>
              <a:rPr lang="en-GB" sz="800" i="1" dirty="0"/>
              <a:t>If you use the information provided in this document please acknowledge ‘QNJAC’ as the source .</a:t>
            </a:r>
          </a:p>
        </p:txBody>
      </p:sp>
    </p:spTree>
    <p:extLst>
      <p:ext uri="{BB962C8B-B14F-4D97-AF65-F5344CB8AC3E}">
        <p14:creationId xmlns:p14="http://schemas.microsoft.com/office/powerpoint/2010/main" val="287057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8A44494-FB42-4E68-9AA4-06CC5D138190}"/>
              </a:ext>
            </a:extLst>
          </p:cNvPr>
          <p:cNvSpPr>
            <a:spLocks noGrp="1" noChangeArrowheads="1"/>
          </p:cNvSpPr>
          <p:nvPr>
            <p:ph type="title"/>
          </p:nvPr>
        </p:nvSpPr>
        <p:spPr/>
        <p:txBody>
          <a:bodyPr/>
          <a:lstStyle/>
          <a:p>
            <a:r>
              <a:rPr lang="en-GB" altLang="en-US"/>
              <a:t>Defining the danger zone for blasting</a:t>
            </a:r>
            <a:br>
              <a:rPr lang="en-GB" altLang="en-US"/>
            </a:br>
            <a:r>
              <a:rPr lang="en-GB" altLang="en-US"/>
              <a:t>1. Introduction</a:t>
            </a:r>
          </a:p>
        </p:txBody>
      </p:sp>
      <p:sp>
        <p:nvSpPr>
          <p:cNvPr id="14339" name="Rectangle 3">
            <a:extLst>
              <a:ext uri="{FF2B5EF4-FFF2-40B4-BE49-F238E27FC236}">
                <a16:creationId xmlns:a16="http://schemas.microsoft.com/office/drawing/2014/main" id="{7491D173-8D70-4542-9A7A-306EB45F3F90}"/>
              </a:ext>
            </a:extLst>
          </p:cNvPr>
          <p:cNvSpPr>
            <a:spLocks noGrp="1" noChangeArrowheads="1"/>
          </p:cNvSpPr>
          <p:nvPr>
            <p:ph type="body" idx="1"/>
          </p:nvPr>
        </p:nvSpPr>
        <p:spPr/>
        <p:txBody>
          <a:bodyPr/>
          <a:lstStyle/>
          <a:p>
            <a:r>
              <a:rPr lang="en-GB" altLang="en-US" dirty="0"/>
              <a:t>All blasting operations must have a declared danger zone.</a:t>
            </a:r>
          </a:p>
          <a:p>
            <a:endParaRPr lang="en-GB" altLang="en-US" dirty="0"/>
          </a:p>
          <a:p>
            <a:r>
              <a:rPr lang="en-GB" altLang="en-US" dirty="0"/>
              <a:t>The rules for </a:t>
            </a:r>
            <a:r>
              <a:rPr lang="en-GB" altLang="en-US" dirty="0" err="1">
                <a:solidFill>
                  <a:srgbClr val="FF0000"/>
                </a:solidFill>
              </a:rPr>
              <a:t>shotfiring</a:t>
            </a:r>
            <a:r>
              <a:rPr lang="en-GB" altLang="en-US" dirty="0">
                <a:solidFill>
                  <a:srgbClr val="FF0000"/>
                </a:solidFill>
              </a:rPr>
              <a:t> operations </a:t>
            </a:r>
            <a:r>
              <a:rPr lang="en-GB" altLang="en-US" dirty="0"/>
              <a:t>should include a procedure for the  </a:t>
            </a:r>
            <a:r>
              <a:rPr lang="en-GB" altLang="en-US" dirty="0">
                <a:solidFill>
                  <a:srgbClr val="FF0000"/>
                </a:solidFill>
              </a:rPr>
              <a:t>determination</a:t>
            </a:r>
            <a:r>
              <a:rPr lang="en-GB" altLang="en-US" dirty="0"/>
              <a:t> of the danger zone</a:t>
            </a:r>
          </a:p>
          <a:p>
            <a:endParaRPr lang="en-GB" altLang="en-US" dirty="0"/>
          </a:p>
          <a:p>
            <a:r>
              <a:rPr lang="en-GB" altLang="en-US" dirty="0"/>
              <a:t>The </a:t>
            </a:r>
            <a:r>
              <a:rPr lang="en-GB" altLang="en-US" dirty="0">
                <a:solidFill>
                  <a:srgbClr val="FF0000"/>
                </a:solidFill>
              </a:rPr>
              <a:t>extent of the</a:t>
            </a:r>
            <a:r>
              <a:rPr lang="en-GB" altLang="en-US" dirty="0"/>
              <a:t> danger zone </a:t>
            </a:r>
            <a:r>
              <a:rPr lang="en-GB" altLang="en-US" dirty="0">
                <a:solidFill>
                  <a:srgbClr val="FF0000"/>
                </a:solidFill>
              </a:rPr>
              <a:t>may</a:t>
            </a:r>
            <a:r>
              <a:rPr lang="en-GB" altLang="en-US" dirty="0"/>
              <a:t> be shown on a suitable plan </a:t>
            </a:r>
            <a:r>
              <a:rPr lang="en-GB" altLang="en-US" dirty="0">
                <a:solidFill>
                  <a:srgbClr val="FF0000"/>
                </a:solidFill>
              </a:rPr>
              <a:t>and is the recommended means</a:t>
            </a:r>
            <a:r>
              <a:rPr lang="en-GB" altLang="en-US" dirty="0"/>
              <a:t>, but must be included in the Blast Specification.</a:t>
            </a:r>
          </a:p>
          <a:p>
            <a:endParaRPr lang="en-GB" altLang="en-US" dirty="0"/>
          </a:p>
          <a:p>
            <a:r>
              <a:rPr lang="en-GB" altLang="en-US" dirty="0">
                <a:solidFill>
                  <a:srgbClr val="FF0000"/>
                </a:solidFill>
              </a:rPr>
              <a:t>Areas outside the quarry boundary may need to be included in the danger zone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5C52162-3035-49EF-8E9F-68B7D7ACCC9C}"/>
              </a:ext>
            </a:extLst>
          </p:cNvPr>
          <p:cNvSpPr>
            <a:spLocks noGrp="1" noChangeArrowheads="1"/>
          </p:cNvSpPr>
          <p:nvPr>
            <p:ph type="title"/>
          </p:nvPr>
        </p:nvSpPr>
        <p:spPr/>
        <p:txBody>
          <a:bodyPr/>
          <a:lstStyle/>
          <a:p>
            <a:r>
              <a:rPr lang="en-GB" altLang="en-US"/>
              <a:t>Defining the danger zone for blasting </a:t>
            </a:r>
            <a:br>
              <a:rPr lang="en-GB" altLang="en-US"/>
            </a:br>
            <a:r>
              <a:rPr lang="en-GB" altLang="en-US"/>
              <a:t>1. Introduction</a:t>
            </a:r>
          </a:p>
        </p:txBody>
      </p:sp>
      <p:sp>
        <p:nvSpPr>
          <p:cNvPr id="15363" name="Rectangle 3">
            <a:extLst>
              <a:ext uri="{FF2B5EF4-FFF2-40B4-BE49-F238E27FC236}">
                <a16:creationId xmlns:a16="http://schemas.microsoft.com/office/drawing/2014/main" id="{07B46496-8C45-4CB0-8351-F7E6BC298E28}"/>
              </a:ext>
            </a:extLst>
          </p:cNvPr>
          <p:cNvSpPr>
            <a:spLocks noGrp="1" noChangeArrowheads="1"/>
          </p:cNvSpPr>
          <p:nvPr>
            <p:ph type="body" idx="1"/>
          </p:nvPr>
        </p:nvSpPr>
        <p:spPr/>
        <p:txBody>
          <a:bodyPr/>
          <a:lstStyle/>
          <a:p>
            <a:r>
              <a:rPr lang="en-GB" altLang="en-US" dirty="0"/>
              <a:t>The danger zone is an area </a:t>
            </a:r>
            <a:br>
              <a:rPr lang="en-GB" altLang="en-US" dirty="0"/>
            </a:br>
            <a:r>
              <a:rPr lang="en-GB" altLang="en-US" dirty="0"/>
              <a:t>in which there must be no </a:t>
            </a:r>
            <a:br>
              <a:rPr lang="en-GB" altLang="en-US" dirty="0"/>
            </a:br>
            <a:r>
              <a:rPr lang="en-GB" altLang="en-US" dirty="0"/>
              <a:t>personnel during the blast.</a:t>
            </a:r>
          </a:p>
          <a:p>
            <a:endParaRPr lang="en-GB" altLang="en-US" dirty="0"/>
          </a:p>
          <a:p>
            <a:r>
              <a:rPr lang="en-GB" altLang="en-US" dirty="0"/>
              <a:t>The inside of a </a:t>
            </a:r>
            <a:r>
              <a:rPr lang="en-GB" altLang="en-US" dirty="0" err="1"/>
              <a:t>Shotfiring</a:t>
            </a:r>
            <a:br>
              <a:rPr lang="en-GB" altLang="en-US" dirty="0"/>
            </a:br>
            <a:r>
              <a:rPr lang="en-GB" altLang="en-US" dirty="0"/>
              <a:t>Shelter or a Safety Refuge are</a:t>
            </a:r>
            <a:br>
              <a:rPr lang="en-GB" altLang="en-US" dirty="0"/>
            </a:br>
            <a:r>
              <a:rPr lang="en-GB" altLang="en-US" dirty="0"/>
              <a:t>not considered to be part of the </a:t>
            </a:r>
            <a:br>
              <a:rPr lang="en-GB" altLang="en-US" dirty="0"/>
            </a:br>
            <a:r>
              <a:rPr lang="en-GB" altLang="en-US" dirty="0"/>
              <a:t>danger zone.</a:t>
            </a:r>
          </a:p>
        </p:txBody>
      </p:sp>
      <p:grpSp>
        <p:nvGrpSpPr>
          <p:cNvPr id="15364" name="Group 7">
            <a:extLst>
              <a:ext uri="{FF2B5EF4-FFF2-40B4-BE49-F238E27FC236}">
                <a16:creationId xmlns:a16="http://schemas.microsoft.com/office/drawing/2014/main" id="{44363B75-F749-485E-BB48-59FC74343744}"/>
              </a:ext>
            </a:extLst>
          </p:cNvPr>
          <p:cNvGrpSpPr>
            <a:grpSpLocks/>
          </p:cNvGrpSpPr>
          <p:nvPr/>
        </p:nvGrpSpPr>
        <p:grpSpPr bwMode="auto">
          <a:xfrm>
            <a:off x="4905375" y="1221365"/>
            <a:ext cx="2384425" cy="4249737"/>
            <a:chOff x="1921" y="1344"/>
            <a:chExt cx="1502" cy="2677"/>
          </a:xfrm>
        </p:grpSpPr>
        <p:pic>
          <p:nvPicPr>
            <p:cNvPr id="15365" name="Picture 5" descr="Shelter General View">
              <a:extLst>
                <a:ext uri="{FF2B5EF4-FFF2-40B4-BE49-F238E27FC236}">
                  <a16:creationId xmlns:a16="http://schemas.microsoft.com/office/drawing/2014/main" id="{4FA0D6C1-B24F-460E-9416-A280E435A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1" y="1344"/>
              <a:ext cx="1502" cy="249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 Box 6">
              <a:extLst>
                <a:ext uri="{FF2B5EF4-FFF2-40B4-BE49-F238E27FC236}">
                  <a16:creationId xmlns:a16="http://schemas.microsoft.com/office/drawing/2014/main" id="{0A1301BE-0C18-4316-87D6-81BA09189866}"/>
                </a:ext>
              </a:extLst>
            </p:cNvPr>
            <p:cNvSpPr txBox="1">
              <a:spLocks noChangeArrowheads="1"/>
            </p:cNvSpPr>
            <p:nvPr/>
          </p:nvSpPr>
          <p:spPr bwMode="auto">
            <a:xfrm>
              <a:off x="1927" y="3867"/>
              <a:ext cx="148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000"/>
                <a:t>Photo courtesy of Aggregate Industries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A2056A0-4843-4672-9F66-D7D9166EAA36}"/>
              </a:ext>
            </a:extLst>
          </p:cNvPr>
          <p:cNvSpPr>
            <a:spLocks noGrp="1" noChangeArrowheads="1"/>
          </p:cNvSpPr>
          <p:nvPr>
            <p:ph type="title"/>
          </p:nvPr>
        </p:nvSpPr>
        <p:spPr/>
        <p:txBody>
          <a:bodyPr/>
          <a:lstStyle/>
          <a:p>
            <a:r>
              <a:rPr lang="en-GB" altLang="en-US"/>
              <a:t>Defining the danger zone for blasting </a:t>
            </a:r>
            <a:br>
              <a:rPr lang="en-GB" altLang="en-US"/>
            </a:br>
            <a:r>
              <a:rPr lang="en-GB" altLang="en-US"/>
              <a:t>1. Introduction</a:t>
            </a:r>
          </a:p>
        </p:txBody>
      </p:sp>
      <p:sp>
        <p:nvSpPr>
          <p:cNvPr id="16387" name="Rectangle 3">
            <a:extLst>
              <a:ext uri="{FF2B5EF4-FFF2-40B4-BE49-F238E27FC236}">
                <a16:creationId xmlns:a16="http://schemas.microsoft.com/office/drawing/2014/main" id="{A29D06CC-E188-472F-9684-93E093671FFA}"/>
              </a:ext>
            </a:extLst>
          </p:cNvPr>
          <p:cNvSpPr>
            <a:spLocks noGrp="1" noChangeArrowheads="1"/>
          </p:cNvSpPr>
          <p:nvPr>
            <p:ph type="body" idx="1"/>
          </p:nvPr>
        </p:nvSpPr>
        <p:spPr/>
        <p:txBody>
          <a:bodyPr/>
          <a:lstStyle/>
          <a:p>
            <a:r>
              <a:rPr lang="en-GB" altLang="en-US"/>
              <a:t>Some quarries may also have provision for a Safe Refuge within the danger zone where it is safe for the quarry personnel and other visitors to shelter during the blasting process.</a:t>
            </a:r>
          </a:p>
          <a:p>
            <a:pPr lvl="1"/>
            <a:r>
              <a:rPr lang="en-GB" altLang="en-US"/>
              <a:t>It is important that the establishment of a Safe Refuge is the subject of a detailed Risk Assessment and that the structure employed is of sufficient strength to prevent the ingress of flyrock.</a:t>
            </a:r>
          </a:p>
          <a:p>
            <a:pPr lvl="1"/>
            <a:r>
              <a:rPr lang="en-GB" altLang="en-US"/>
              <a:t>Equally important is that the operation of such a refuge is covered by the shotfiring rules especially</a:t>
            </a:r>
          </a:p>
          <a:p>
            <a:pPr lvl="2"/>
            <a:r>
              <a:rPr lang="en-GB" altLang="en-US"/>
              <a:t>Appointment of a sentry to control the refuge</a:t>
            </a:r>
          </a:p>
          <a:p>
            <a:pPr lvl="2"/>
            <a:r>
              <a:rPr lang="en-GB" altLang="en-US"/>
              <a:t>Communication between the refuge sentry and the shotfirer</a:t>
            </a:r>
          </a:p>
          <a:p>
            <a:pPr lvl="1"/>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D70AD28-E246-400F-87C9-C3A243FBB7DA}"/>
              </a:ext>
            </a:extLst>
          </p:cNvPr>
          <p:cNvSpPr>
            <a:spLocks noGrp="1" noChangeArrowheads="1"/>
          </p:cNvSpPr>
          <p:nvPr>
            <p:ph type="title"/>
          </p:nvPr>
        </p:nvSpPr>
        <p:spPr/>
        <p:txBody>
          <a:bodyPr/>
          <a:lstStyle/>
          <a:p>
            <a:r>
              <a:rPr lang="en-GB" altLang="en-US" dirty="0"/>
              <a:t>Defining the danger zone for blasting </a:t>
            </a:r>
            <a:br>
              <a:rPr lang="en-GB" altLang="en-US" dirty="0"/>
            </a:br>
            <a:r>
              <a:rPr lang="en-GB" altLang="en-US" dirty="0"/>
              <a:t>2. Basics</a:t>
            </a:r>
          </a:p>
        </p:txBody>
      </p:sp>
      <p:sp>
        <p:nvSpPr>
          <p:cNvPr id="17411" name="Rectangle 3">
            <a:extLst>
              <a:ext uri="{FF2B5EF4-FFF2-40B4-BE49-F238E27FC236}">
                <a16:creationId xmlns:a16="http://schemas.microsoft.com/office/drawing/2014/main" id="{5E805CA4-85C5-4613-B1D2-128C93C8E56F}"/>
              </a:ext>
            </a:extLst>
          </p:cNvPr>
          <p:cNvSpPr>
            <a:spLocks noGrp="1" noChangeArrowheads="1"/>
          </p:cNvSpPr>
          <p:nvPr>
            <p:ph type="body" idx="1"/>
          </p:nvPr>
        </p:nvSpPr>
        <p:spPr/>
        <p:txBody>
          <a:bodyPr/>
          <a:lstStyle/>
          <a:p>
            <a:r>
              <a:rPr lang="en-GB" altLang="en-US" dirty="0"/>
              <a:t>The danger zone needs to be as large as necessary</a:t>
            </a:r>
          </a:p>
          <a:p>
            <a:pPr lvl="1"/>
            <a:r>
              <a:rPr lang="en-GB" altLang="en-US" dirty="0"/>
              <a:t>In the example below the danger zone extends outside of the quarry boundary and includes access land and a public footpath which would need to be controlled</a:t>
            </a:r>
          </a:p>
        </p:txBody>
      </p:sp>
      <p:grpSp>
        <p:nvGrpSpPr>
          <p:cNvPr id="8" name="Group 7">
            <a:extLst>
              <a:ext uri="{FF2B5EF4-FFF2-40B4-BE49-F238E27FC236}">
                <a16:creationId xmlns:a16="http://schemas.microsoft.com/office/drawing/2014/main" id="{F8445B0C-1A6F-4505-B932-34D948C4141D}"/>
              </a:ext>
            </a:extLst>
          </p:cNvPr>
          <p:cNvGrpSpPr/>
          <p:nvPr/>
        </p:nvGrpSpPr>
        <p:grpSpPr>
          <a:xfrm>
            <a:off x="2110894" y="2873829"/>
            <a:ext cx="4765768" cy="3024040"/>
            <a:chOff x="1572208" y="2863682"/>
            <a:chExt cx="4464698" cy="2877828"/>
          </a:xfrm>
        </p:grpSpPr>
        <p:pic>
          <p:nvPicPr>
            <p:cNvPr id="3" name="Picture 2">
              <a:extLst>
                <a:ext uri="{FF2B5EF4-FFF2-40B4-BE49-F238E27FC236}">
                  <a16:creationId xmlns:a16="http://schemas.microsoft.com/office/drawing/2014/main" id="{C9B7C5E2-5A62-4DCD-A554-540D32E54C93}"/>
                </a:ext>
              </a:extLst>
            </p:cNvPr>
            <p:cNvPicPr>
              <a:picLocks noChangeAspect="1"/>
            </p:cNvPicPr>
            <p:nvPr/>
          </p:nvPicPr>
          <p:blipFill>
            <a:blip r:embed="rId2"/>
            <a:stretch>
              <a:fillRect/>
            </a:stretch>
          </p:blipFill>
          <p:spPr>
            <a:xfrm>
              <a:off x="1572208" y="2863682"/>
              <a:ext cx="4464698" cy="2877828"/>
            </a:xfrm>
            <a:prstGeom prst="rect">
              <a:avLst/>
            </a:prstGeom>
          </p:spPr>
        </p:pic>
        <p:sp>
          <p:nvSpPr>
            <p:cNvPr id="4" name="Freeform: Shape 3">
              <a:extLst>
                <a:ext uri="{FF2B5EF4-FFF2-40B4-BE49-F238E27FC236}">
                  <a16:creationId xmlns:a16="http://schemas.microsoft.com/office/drawing/2014/main" id="{D40A35DE-3420-46A3-B0B9-C7BBF2229CF8}"/>
                </a:ext>
              </a:extLst>
            </p:cNvPr>
            <p:cNvSpPr/>
            <p:nvPr/>
          </p:nvSpPr>
          <p:spPr>
            <a:xfrm>
              <a:off x="3900197" y="4198776"/>
              <a:ext cx="307909" cy="469554"/>
            </a:xfrm>
            <a:custGeom>
              <a:avLst/>
              <a:gdLst>
                <a:gd name="connsiteX0" fmla="*/ 0 w 419877"/>
                <a:gd name="connsiteY0" fmla="*/ 513184 h 559837"/>
                <a:gd name="connsiteX1" fmla="*/ 158620 w 419877"/>
                <a:gd name="connsiteY1" fmla="*/ 559837 h 559837"/>
                <a:gd name="connsiteX2" fmla="*/ 419877 w 419877"/>
                <a:gd name="connsiteY2" fmla="*/ 83976 h 559837"/>
                <a:gd name="connsiteX3" fmla="*/ 223934 w 419877"/>
                <a:gd name="connsiteY3" fmla="*/ 0 h 559837"/>
                <a:gd name="connsiteX4" fmla="*/ 0 w 419877"/>
                <a:gd name="connsiteY4" fmla="*/ 513184 h 559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77" h="559837">
                  <a:moveTo>
                    <a:pt x="0" y="513184"/>
                  </a:moveTo>
                  <a:lnTo>
                    <a:pt x="158620" y="559837"/>
                  </a:lnTo>
                  <a:lnTo>
                    <a:pt x="419877" y="83976"/>
                  </a:lnTo>
                  <a:lnTo>
                    <a:pt x="223934" y="0"/>
                  </a:lnTo>
                  <a:lnTo>
                    <a:pt x="0" y="513184"/>
                  </a:lnTo>
                  <a:close/>
                </a:path>
              </a:pathLst>
            </a:cu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Arrow: Down 5">
              <a:extLst>
                <a:ext uri="{FF2B5EF4-FFF2-40B4-BE49-F238E27FC236}">
                  <a16:creationId xmlns:a16="http://schemas.microsoft.com/office/drawing/2014/main" id="{A20FC0B0-F9A0-435E-AD84-35A9AC42321A}"/>
                </a:ext>
              </a:extLst>
            </p:cNvPr>
            <p:cNvSpPr/>
            <p:nvPr/>
          </p:nvSpPr>
          <p:spPr>
            <a:xfrm rot="6675310">
              <a:off x="3774983" y="4228234"/>
              <a:ext cx="250428" cy="273698"/>
            </a:xfrm>
            <a:prstGeom prst="down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60BBC479-5CDF-4BCF-8D97-0BA64F95FDF4}"/>
                </a:ext>
              </a:extLst>
            </p:cNvPr>
            <p:cNvSpPr/>
            <p:nvPr/>
          </p:nvSpPr>
          <p:spPr>
            <a:xfrm>
              <a:off x="2015412" y="2980824"/>
              <a:ext cx="2992667" cy="2570890"/>
            </a:xfrm>
            <a:custGeom>
              <a:avLst/>
              <a:gdLst>
                <a:gd name="connsiteX0" fmla="*/ 2995127 w 4012164"/>
                <a:gd name="connsiteY0" fmla="*/ 3116425 h 3489649"/>
                <a:gd name="connsiteX1" fmla="*/ 4012164 w 4012164"/>
                <a:gd name="connsiteY1" fmla="*/ 914400 h 3489649"/>
                <a:gd name="connsiteX2" fmla="*/ 3340359 w 4012164"/>
                <a:gd name="connsiteY2" fmla="*/ 335902 h 3489649"/>
                <a:gd name="connsiteX3" fmla="*/ 2677886 w 4012164"/>
                <a:gd name="connsiteY3" fmla="*/ 0 h 3489649"/>
                <a:gd name="connsiteX4" fmla="*/ 2052735 w 4012164"/>
                <a:gd name="connsiteY4" fmla="*/ 317241 h 3489649"/>
                <a:gd name="connsiteX5" fmla="*/ 1492898 w 4012164"/>
                <a:gd name="connsiteY5" fmla="*/ 494523 h 3489649"/>
                <a:gd name="connsiteX6" fmla="*/ 849086 w 4012164"/>
                <a:gd name="connsiteY6" fmla="*/ 587829 h 3489649"/>
                <a:gd name="connsiteX7" fmla="*/ 391886 w 4012164"/>
                <a:gd name="connsiteY7" fmla="*/ 942392 h 3489649"/>
                <a:gd name="connsiteX8" fmla="*/ 18661 w 4012164"/>
                <a:gd name="connsiteY8" fmla="*/ 1418253 h 3489649"/>
                <a:gd name="connsiteX9" fmla="*/ 0 w 4012164"/>
                <a:gd name="connsiteY9" fmla="*/ 2239347 h 3489649"/>
                <a:gd name="connsiteX10" fmla="*/ 18661 w 4012164"/>
                <a:gd name="connsiteY10" fmla="*/ 2575249 h 3489649"/>
                <a:gd name="connsiteX11" fmla="*/ 643812 w 4012164"/>
                <a:gd name="connsiteY11" fmla="*/ 3051111 h 3489649"/>
                <a:gd name="connsiteX12" fmla="*/ 886408 w 4012164"/>
                <a:gd name="connsiteY12" fmla="*/ 3489649 h 3489649"/>
                <a:gd name="connsiteX13" fmla="*/ 2034074 w 4012164"/>
                <a:gd name="connsiteY13" fmla="*/ 3442996 h 3489649"/>
                <a:gd name="connsiteX14" fmla="*/ 3023119 w 4012164"/>
                <a:gd name="connsiteY14" fmla="*/ 3247053 h 3489649"/>
                <a:gd name="connsiteX15" fmla="*/ 3191070 w 4012164"/>
                <a:gd name="connsiteY15" fmla="*/ 2817845 h 3489649"/>
                <a:gd name="connsiteX16" fmla="*/ 3293706 w 4012164"/>
                <a:gd name="connsiteY16" fmla="*/ 2528596 h 3489649"/>
                <a:gd name="connsiteX0" fmla="*/ 4012164 w 4012164"/>
                <a:gd name="connsiteY0" fmla="*/ 914400 h 3489649"/>
                <a:gd name="connsiteX1" fmla="*/ 3340359 w 4012164"/>
                <a:gd name="connsiteY1" fmla="*/ 335902 h 3489649"/>
                <a:gd name="connsiteX2" fmla="*/ 2677886 w 4012164"/>
                <a:gd name="connsiteY2" fmla="*/ 0 h 3489649"/>
                <a:gd name="connsiteX3" fmla="*/ 2052735 w 4012164"/>
                <a:gd name="connsiteY3" fmla="*/ 317241 h 3489649"/>
                <a:gd name="connsiteX4" fmla="*/ 1492898 w 4012164"/>
                <a:gd name="connsiteY4" fmla="*/ 494523 h 3489649"/>
                <a:gd name="connsiteX5" fmla="*/ 849086 w 4012164"/>
                <a:gd name="connsiteY5" fmla="*/ 587829 h 3489649"/>
                <a:gd name="connsiteX6" fmla="*/ 391886 w 4012164"/>
                <a:gd name="connsiteY6" fmla="*/ 942392 h 3489649"/>
                <a:gd name="connsiteX7" fmla="*/ 18661 w 4012164"/>
                <a:gd name="connsiteY7" fmla="*/ 1418253 h 3489649"/>
                <a:gd name="connsiteX8" fmla="*/ 0 w 4012164"/>
                <a:gd name="connsiteY8" fmla="*/ 2239347 h 3489649"/>
                <a:gd name="connsiteX9" fmla="*/ 18661 w 4012164"/>
                <a:gd name="connsiteY9" fmla="*/ 2575249 h 3489649"/>
                <a:gd name="connsiteX10" fmla="*/ 643812 w 4012164"/>
                <a:gd name="connsiteY10" fmla="*/ 3051111 h 3489649"/>
                <a:gd name="connsiteX11" fmla="*/ 886408 w 4012164"/>
                <a:gd name="connsiteY11" fmla="*/ 3489649 h 3489649"/>
                <a:gd name="connsiteX12" fmla="*/ 2034074 w 4012164"/>
                <a:gd name="connsiteY12" fmla="*/ 3442996 h 3489649"/>
                <a:gd name="connsiteX13" fmla="*/ 3023119 w 4012164"/>
                <a:gd name="connsiteY13" fmla="*/ 3247053 h 3489649"/>
                <a:gd name="connsiteX14" fmla="*/ 3191070 w 4012164"/>
                <a:gd name="connsiteY14" fmla="*/ 2817845 h 3489649"/>
                <a:gd name="connsiteX15" fmla="*/ 3293706 w 4012164"/>
                <a:gd name="connsiteY15" fmla="*/ 2528596 h 3489649"/>
                <a:gd name="connsiteX0" fmla="*/ 4012164 w 4021494"/>
                <a:gd name="connsiteY0" fmla="*/ 914400 h 3489649"/>
                <a:gd name="connsiteX1" fmla="*/ 3340359 w 4021494"/>
                <a:gd name="connsiteY1" fmla="*/ 335902 h 3489649"/>
                <a:gd name="connsiteX2" fmla="*/ 2677886 w 4021494"/>
                <a:gd name="connsiteY2" fmla="*/ 0 h 3489649"/>
                <a:gd name="connsiteX3" fmla="*/ 2052735 w 4021494"/>
                <a:gd name="connsiteY3" fmla="*/ 317241 h 3489649"/>
                <a:gd name="connsiteX4" fmla="*/ 1492898 w 4021494"/>
                <a:gd name="connsiteY4" fmla="*/ 494523 h 3489649"/>
                <a:gd name="connsiteX5" fmla="*/ 849086 w 4021494"/>
                <a:gd name="connsiteY5" fmla="*/ 587829 h 3489649"/>
                <a:gd name="connsiteX6" fmla="*/ 391886 w 4021494"/>
                <a:gd name="connsiteY6" fmla="*/ 942392 h 3489649"/>
                <a:gd name="connsiteX7" fmla="*/ 18661 w 4021494"/>
                <a:gd name="connsiteY7" fmla="*/ 1418253 h 3489649"/>
                <a:gd name="connsiteX8" fmla="*/ 0 w 4021494"/>
                <a:gd name="connsiteY8" fmla="*/ 2239347 h 3489649"/>
                <a:gd name="connsiteX9" fmla="*/ 18661 w 4021494"/>
                <a:gd name="connsiteY9" fmla="*/ 2575249 h 3489649"/>
                <a:gd name="connsiteX10" fmla="*/ 643812 w 4021494"/>
                <a:gd name="connsiteY10" fmla="*/ 3051111 h 3489649"/>
                <a:gd name="connsiteX11" fmla="*/ 886408 w 4021494"/>
                <a:gd name="connsiteY11" fmla="*/ 3489649 h 3489649"/>
                <a:gd name="connsiteX12" fmla="*/ 2034074 w 4021494"/>
                <a:gd name="connsiteY12" fmla="*/ 3442996 h 3489649"/>
                <a:gd name="connsiteX13" fmla="*/ 3023119 w 4021494"/>
                <a:gd name="connsiteY13" fmla="*/ 3247053 h 3489649"/>
                <a:gd name="connsiteX14" fmla="*/ 3191070 w 4021494"/>
                <a:gd name="connsiteY14" fmla="*/ 2817845 h 3489649"/>
                <a:gd name="connsiteX15" fmla="*/ 4021494 w 4021494"/>
                <a:gd name="connsiteY15" fmla="*/ 933062 h 348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1494" h="3489649">
                  <a:moveTo>
                    <a:pt x="4012164" y="914400"/>
                  </a:moveTo>
                  <a:lnTo>
                    <a:pt x="3340359" y="335902"/>
                  </a:lnTo>
                  <a:lnTo>
                    <a:pt x="2677886" y="0"/>
                  </a:lnTo>
                  <a:lnTo>
                    <a:pt x="2052735" y="317241"/>
                  </a:lnTo>
                  <a:lnTo>
                    <a:pt x="1492898" y="494523"/>
                  </a:lnTo>
                  <a:lnTo>
                    <a:pt x="849086" y="587829"/>
                  </a:lnTo>
                  <a:lnTo>
                    <a:pt x="391886" y="942392"/>
                  </a:lnTo>
                  <a:lnTo>
                    <a:pt x="18661" y="1418253"/>
                  </a:lnTo>
                  <a:lnTo>
                    <a:pt x="0" y="2239347"/>
                  </a:lnTo>
                  <a:lnTo>
                    <a:pt x="18661" y="2575249"/>
                  </a:lnTo>
                  <a:lnTo>
                    <a:pt x="643812" y="3051111"/>
                  </a:lnTo>
                  <a:lnTo>
                    <a:pt x="886408" y="3489649"/>
                  </a:lnTo>
                  <a:lnTo>
                    <a:pt x="2034074" y="3442996"/>
                  </a:lnTo>
                  <a:lnTo>
                    <a:pt x="3023119" y="3247053"/>
                  </a:lnTo>
                  <a:lnTo>
                    <a:pt x="3191070" y="2817845"/>
                  </a:lnTo>
                  <a:lnTo>
                    <a:pt x="4021494" y="933062"/>
                  </a:lnTo>
                </a:path>
              </a:pathLst>
            </a:custGeom>
            <a:noFill/>
            <a:ln w="38100">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CF2C201-2A76-4D49-A1DD-EB2C1112F8CB}"/>
              </a:ext>
            </a:extLst>
          </p:cNvPr>
          <p:cNvSpPr>
            <a:spLocks noGrp="1" noChangeArrowheads="1"/>
          </p:cNvSpPr>
          <p:nvPr>
            <p:ph type="title"/>
          </p:nvPr>
        </p:nvSpPr>
        <p:spPr/>
        <p:txBody>
          <a:bodyPr/>
          <a:lstStyle/>
          <a:p>
            <a:r>
              <a:rPr lang="en-GB" altLang="en-US" dirty="0"/>
              <a:t>Defining the danger zone for blasting </a:t>
            </a:r>
            <a:br>
              <a:rPr lang="en-GB" altLang="en-US" dirty="0"/>
            </a:br>
            <a:r>
              <a:rPr lang="en-GB" altLang="en-US" dirty="0"/>
              <a:t>2. Basics</a:t>
            </a:r>
          </a:p>
        </p:txBody>
      </p:sp>
      <p:sp>
        <p:nvSpPr>
          <p:cNvPr id="18435" name="Rectangle 3">
            <a:extLst>
              <a:ext uri="{FF2B5EF4-FFF2-40B4-BE49-F238E27FC236}">
                <a16:creationId xmlns:a16="http://schemas.microsoft.com/office/drawing/2014/main" id="{40AD6457-6950-4A0F-BB96-9C0F4E671B0D}"/>
              </a:ext>
            </a:extLst>
          </p:cNvPr>
          <p:cNvSpPr>
            <a:spLocks noGrp="1" noChangeArrowheads="1"/>
          </p:cNvSpPr>
          <p:nvPr>
            <p:ph type="body" idx="1"/>
          </p:nvPr>
        </p:nvSpPr>
        <p:spPr/>
        <p:txBody>
          <a:bodyPr/>
          <a:lstStyle/>
          <a:p>
            <a:r>
              <a:rPr lang="en-GB" altLang="en-US" dirty="0"/>
              <a:t>The danger zone needs to be controllable</a:t>
            </a:r>
            <a:endParaRPr lang="en-GB" altLang="en-US" dirty="0">
              <a:solidFill>
                <a:srgbClr val="FF0000"/>
              </a:solidFill>
            </a:endParaRPr>
          </a:p>
          <a:p>
            <a:pPr lvl="1"/>
            <a:r>
              <a:rPr lang="en-GB" altLang="en-US" dirty="0"/>
              <a:t>Sentries must be able to </a:t>
            </a:r>
            <a:br>
              <a:rPr lang="en-GB" altLang="en-US" dirty="0"/>
            </a:br>
            <a:r>
              <a:rPr lang="en-GB" altLang="en-US" dirty="0"/>
              <a:t>see / control all parts of the </a:t>
            </a:r>
            <a:br>
              <a:rPr lang="en-GB" altLang="en-US" dirty="0"/>
            </a:br>
            <a:r>
              <a:rPr lang="en-GB" altLang="en-US" dirty="0"/>
              <a:t>danger zone that they are </a:t>
            </a:r>
            <a:br>
              <a:rPr lang="en-GB" altLang="en-US" dirty="0"/>
            </a:br>
            <a:r>
              <a:rPr lang="en-GB" altLang="en-US" dirty="0"/>
              <a:t>responsible for.</a:t>
            </a:r>
          </a:p>
          <a:p>
            <a:pPr lvl="1"/>
            <a:r>
              <a:rPr lang="en-GB" altLang="en-US" dirty="0"/>
              <a:t>For more information on sentry</a:t>
            </a:r>
            <a:br>
              <a:rPr lang="en-GB" altLang="en-US" dirty="0"/>
            </a:br>
            <a:r>
              <a:rPr lang="en-GB" altLang="en-US" dirty="0"/>
              <a:t>duties see </a:t>
            </a:r>
            <a:br>
              <a:rPr lang="en-GB" altLang="en-US" dirty="0"/>
            </a:br>
            <a:r>
              <a:rPr lang="en-GB" altLang="en-US" b="1" dirty="0">
                <a:solidFill>
                  <a:schemeClr val="accent3">
                    <a:lumMod val="75000"/>
                  </a:schemeClr>
                </a:solidFill>
              </a:rPr>
              <a:t>TBT 07</a:t>
            </a:r>
            <a:br>
              <a:rPr lang="en-GB" altLang="en-US" b="1" dirty="0">
                <a:solidFill>
                  <a:schemeClr val="accent3">
                    <a:lumMod val="75000"/>
                  </a:schemeClr>
                </a:solidFill>
              </a:rPr>
            </a:br>
            <a:r>
              <a:rPr lang="en-GB" altLang="en-US" b="1" dirty="0">
                <a:solidFill>
                  <a:schemeClr val="accent3">
                    <a:lumMod val="75000"/>
                  </a:schemeClr>
                </a:solidFill>
              </a:rPr>
              <a:t>Controlling The Danger Zone</a:t>
            </a:r>
            <a:br>
              <a:rPr lang="en-GB" altLang="en-US" b="1" dirty="0">
                <a:solidFill>
                  <a:schemeClr val="accent3">
                    <a:lumMod val="75000"/>
                  </a:schemeClr>
                </a:solidFill>
              </a:rPr>
            </a:br>
            <a:r>
              <a:rPr lang="en-GB" altLang="en-US" b="1" dirty="0">
                <a:solidFill>
                  <a:schemeClr val="accent3">
                    <a:lumMod val="75000"/>
                  </a:schemeClr>
                </a:solidFill>
              </a:rPr>
              <a:t>and the Duties of Sentries</a:t>
            </a:r>
          </a:p>
        </p:txBody>
      </p:sp>
      <p:pic>
        <p:nvPicPr>
          <p:cNvPr id="18436" name="Picture 4" descr="Imerys Sentry.jpg">
            <a:extLst>
              <a:ext uri="{FF2B5EF4-FFF2-40B4-BE49-F238E27FC236}">
                <a16:creationId xmlns:a16="http://schemas.microsoft.com/office/drawing/2014/main" id="{76F068BB-2A84-4A32-A5FD-B62ABFC52801}"/>
              </a:ext>
            </a:extLst>
          </p:cNvPr>
          <p:cNvPicPr>
            <a:picLocks noChangeAspect="1"/>
          </p:cNvPicPr>
          <p:nvPr/>
        </p:nvPicPr>
        <p:blipFill>
          <a:blip r:embed="rId2">
            <a:lum bright="-10000"/>
            <a:extLst>
              <a:ext uri="{28A0092B-C50C-407E-A947-70E740481C1C}">
                <a14:useLocalDpi xmlns:a14="http://schemas.microsoft.com/office/drawing/2010/main" val="0"/>
              </a:ext>
            </a:extLst>
          </a:blip>
          <a:srcRect l="27985" r="23534"/>
          <a:stretch>
            <a:fillRect/>
          </a:stretch>
        </p:blipFill>
        <p:spPr bwMode="auto">
          <a:xfrm>
            <a:off x="5696315" y="1191181"/>
            <a:ext cx="2836210" cy="3418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1797B00-CC22-4FEE-9432-60A4BD8A3E06}"/>
              </a:ext>
            </a:extLst>
          </p:cNvPr>
          <p:cNvSpPr>
            <a:spLocks noGrp="1" noChangeArrowheads="1"/>
          </p:cNvSpPr>
          <p:nvPr>
            <p:ph type="title"/>
          </p:nvPr>
        </p:nvSpPr>
        <p:spPr/>
        <p:txBody>
          <a:bodyPr/>
          <a:lstStyle/>
          <a:p>
            <a:r>
              <a:rPr lang="en-GB" altLang="en-US"/>
              <a:t>Defining the danger zone for blasting </a:t>
            </a:r>
            <a:br>
              <a:rPr lang="en-GB" altLang="en-US"/>
            </a:br>
            <a:r>
              <a:rPr lang="en-GB" altLang="en-US"/>
              <a:t>3. Factors to consider </a:t>
            </a:r>
          </a:p>
        </p:txBody>
      </p:sp>
      <p:sp>
        <p:nvSpPr>
          <p:cNvPr id="19459" name="Rectangle 3">
            <a:extLst>
              <a:ext uri="{FF2B5EF4-FFF2-40B4-BE49-F238E27FC236}">
                <a16:creationId xmlns:a16="http://schemas.microsoft.com/office/drawing/2014/main" id="{30A026DC-986B-4C71-8016-6AC331BFD67F}"/>
              </a:ext>
            </a:extLst>
          </p:cNvPr>
          <p:cNvSpPr>
            <a:spLocks noGrp="1" noChangeArrowheads="1"/>
          </p:cNvSpPr>
          <p:nvPr>
            <p:ph type="body" idx="1"/>
          </p:nvPr>
        </p:nvSpPr>
        <p:spPr/>
        <p:txBody>
          <a:bodyPr/>
          <a:lstStyle/>
          <a:p>
            <a:r>
              <a:rPr lang="en-GB" altLang="en-US" dirty="0"/>
              <a:t>Ask yourself </a:t>
            </a:r>
          </a:p>
          <a:p>
            <a:pPr lvl="1"/>
            <a:r>
              <a:rPr lang="en-GB" altLang="en-US" dirty="0"/>
              <a:t>Has the quarry had any issues in the past ?</a:t>
            </a:r>
          </a:p>
          <a:p>
            <a:pPr lvl="1"/>
            <a:r>
              <a:rPr lang="en-GB" altLang="en-US" dirty="0"/>
              <a:t>Have there been any issues loading the blast holes ?</a:t>
            </a:r>
          </a:p>
          <a:p>
            <a:pPr lvl="1"/>
            <a:r>
              <a:rPr lang="en-GB" altLang="en-US" dirty="0"/>
              <a:t>Are you satisfied with the size of the danger zone ?</a:t>
            </a:r>
            <a:br>
              <a:rPr lang="en-GB" altLang="en-US" dirty="0"/>
            </a:br>
            <a:endParaRPr lang="en-GB" altLang="en-US" dirty="0"/>
          </a:p>
          <a:p>
            <a:r>
              <a:rPr lang="en-GB" altLang="en-US" b="0" dirty="0">
                <a:solidFill>
                  <a:srgbClr val="FF0000"/>
                </a:solidFill>
              </a:rPr>
              <a:t>The QUARRY Operator, Explosives Supervisor and Shotfirer should agree on the determined danger zone and sentry positions. </a:t>
            </a:r>
            <a:br>
              <a:rPr lang="en-GB" altLang="en-US" b="0" dirty="0">
                <a:solidFill>
                  <a:srgbClr val="FF0000"/>
                </a:solidFill>
              </a:rPr>
            </a:br>
            <a:endParaRPr lang="en-GB" altLang="en-US" b="0" dirty="0">
              <a:solidFill>
                <a:srgbClr val="FF0000"/>
              </a:solidFill>
            </a:endParaRPr>
          </a:p>
          <a:p>
            <a:r>
              <a:rPr lang="en-GB" altLang="en-US" b="0" dirty="0"/>
              <a:t>The danger zone will need to be carefully assessed especially when there have been changes in normal blasting operations or different areas of the quarry being worked.</a:t>
            </a:r>
          </a:p>
          <a:p>
            <a:pPr marL="0" indent="0">
              <a:buNone/>
            </a:pPr>
            <a:endParaRPr lang="en-GB"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1F0ADAE-3A53-4F9C-A0BA-315C1CC773F5}"/>
              </a:ext>
            </a:extLst>
          </p:cNvPr>
          <p:cNvSpPr>
            <a:spLocks noGrp="1" noChangeArrowheads="1"/>
          </p:cNvSpPr>
          <p:nvPr>
            <p:ph type="title"/>
          </p:nvPr>
        </p:nvSpPr>
        <p:spPr/>
        <p:txBody>
          <a:bodyPr/>
          <a:lstStyle/>
          <a:p>
            <a:r>
              <a:rPr lang="en-GB" altLang="en-US"/>
              <a:t>Defining the danger zone for blasting </a:t>
            </a:r>
            <a:br>
              <a:rPr lang="en-GB" altLang="en-US"/>
            </a:br>
            <a:r>
              <a:rPr lang="en-GB" altLang="en-US"/>
              <a:t>4. Public areas</a:t>
            </a:r>
          </a:p>
        </p:txBody>
      </p:sp>
      <p:sp>
        <p:nvSpPr>
          <p:cNvPr id="21507" name="Rectangle 3">
            <a:extLst>
              <a:ext uri="{FF2B5EF4-FFF2-40B4-BE49-F238E27FC236}">
                <a16:creationId xmlns:a16="http://schemas.microsoft.com/office/drawing/2014/main" id="{D91E2D55-4931-4194-BC31-1471E144BB83}"/>
              </a:ext>
            </a:extLst>
          </p:cNvPr>
          <p:cNvSpPr>
            <a:spLocks noGrp="1" noChangeArrowheads="1"/>
          </p:cNvSpPr>
          <p:nvPr>
            <p:ph type="body" idx="1"/>
          </p:nvPr>
        </p:nvSpPr>
        <p:spPr/>
        <p:txBody>
          <a:bodyPr/>
          <a:lstStyle/>
          <a:p>
            <a:r>
              <a:rPr lang="en-GB" altLang="en-US" dirty="0"/>
              <a:t>The location of roads, footpaths and the quarry boundary should not determine the limit of the danger zone</a:t>
            </a:r>
          </a:p>
          <a:p>
            <a:r>
              <a:rPr lang="en-GB" altLang="en-US" dirty="0"/>
              <a:t>If the determined danger zone extends outside of the quarry boundary then consideration needs to be given on how this area can be controlled</a:t>
            </a:r>
          </a:p>
          <a:p>
            <a:pPr lvl="1"/>
            <a:r>
              <a:rPr lang="en-GB" altLang="en-US" dirty="0"/>
              <a:t>Public footpaths and road will need sentries where they enter and leave the danger zone.</a:t>
            </a:r>
          </a:p>
          <a:p>
            <a:pPr lvl="1"/>
            <a:r>
              <a:rPr lang="en-GB" altLang="en-US" dirty="0">
                <a:solidFill>
                  <a:srgbClr val="FF0000"/>
                </a:solidFill>
              </a:rPr>
              <a:t>It is likely</a:t>
            </a:r>
            <a:r>
              <a:rPr lang="en-GB" altLang="en-US" dirty="0"/>
              <a:t> a sentry or </a:t>
            </a:r>
            <a:r>
              <a:rPr lang="en-GB" altLang="en-US" dirty="0">
                <a:solidFill>
                  <a:srgbClr val="FF0000"/>
                </a:solidFill>
              </a:rPr>
              <a:t>other person</a:t>
            </a:r>
            <a:r>
              <a:rPr lang="en-GB" altLang="en-US" dirty="0"/>
              <a:t> will need to travel a footpath or road to make sure nobody is present before firing</a:t>
            </a:r>
          </a:p>
          <a:p>
            <a:pPr lvl="1"/>
            <a:r>
              <a:rPr lang="en-GB" altLang="en-US" dirty="0"/>
              <a:t>Special consideration may need to be given to any structures within the danger zone</a:t>
            </a:r>
          </a:p>
          <a:p>
            <a:pPr lvl="2"/>
            <a:r>
              <a:rPr lang="en-GB" altLang="en-US" dirty="0"/>
              <a:t>For example : buildings, tunnels,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EF9A816-C885-458F-AF8B-7850389A1093}"/>
              </a:ext>
            </a:extLst>
          </p:cNvPr>
          <p:cNvSpPr>
            <a:spLocks noGrp="1" noChangeArrowheads="1"/>
          </p:cNvSpPr>
          <p:nvPr>
            <p:ph type="title"/>
          </p:nvPr>
        </p:nvSpPr>
        <p:spPr/>
        <p:txBody>
          <a:bodyPr/>
          <a:lstStyle/>
          <a:p>
            <a:r>
              <a:rPr lang="en-GB" altLang="en-US" dirty="0"/>
              <a:t>Defining the danger zone for blasting </a:t>
            </a:r>
            <a:br>
              <a:rPr lang="en-GB" altLang="en-US" dirty="0"/>
            </a:br>
            <a:r>
              <a:rPr lang="en-GB" altLang="en-US" dirty="0"/>
              <a:t>5. Key Points</a:t>
            </a:r>
          </a:p>
        </p:txBody>
      </p:sp>
      <p:sp>
        <p:nvSpPr>
          <p:cNvPr id="22531" name="Rectangle 3">
            <a:extLst>
              <a:ext uri="{FF2B5EF4-FFF2-40B4-BE49-F238E27FC236}">
                <a16:creationId xmlns:a16="http://schemas.microsoft.com/office/drawing/2014/main" id="{C951CECA-2924-40A9-AD84-C67A30C193C2}"/>
              </a:ext>
            </a:extLst>
          </p:cNvPr>
          <p:cNvSpPr>
            <a:spLocks noGrp="1" noChangeArrowheads="1"/>
          </p:cNvSpPr>
          <p:nvPr>
            <p:ph type="body" idx="1"/>
          </p:nvPr>
        </p:nvSpPr>
        <p:spPr/>
        <p:txBody>
          <a:bodyPr/>
          <a:lstStyle/>
          <a:p>
            <a:r>
              <a:rPr lang="en-GB" altLang="en-US" sz="2400" dirty="0"/>
              <a:t>The danger zone should be as big as necessary</a:t>
            </a:r>
          </a:p>
          <a:p>
            <a:endParaRPr lang="en-GB" altLang="en-US" sz="2400" dirty="0"/>
          </a:p>
          <a:p>
            <a:r>
              <a:rPr lang="en-GB" altLang="en-US" sz="2400" dirty="0"/>
              <a:t>The danger zone needs to be controllable</a:t>
            </a:r>
          </a:p>
          <a:p>
            <a:pPr marL="0" indent="0">
              <a:buNone/>
            </a:pPr>
            <a:endParaRPr lang="en-GB" altLang="en-US" sz="2400" dirty="0"/>
          </a:p>
          <a:p>
            <a:r>
              <a:rPr lang="en-GB" altLang="en-US" sz="2400" dirty="0"/>
              <a:t>If in doubt then make the danger zone </a:t>
            </a:r>
            <a:r>
              <a:rPr lang="en-GB" altLang="en-US" sz="2400" dirty="0">
                <a:solidFill>
                  <a:srgbClr val="FF0000"/>
                </a:solidFill>
              </a:rPr>
              <a:t>larger</a:t>
            </a:r>
          </a:p>
          <a:p>
            <a:pPr marL="0" indent="0">
              <a:buNone/>
            </a:pPr>
            <a:endParaRPr lang="en-GB" altLang="en-US" sz="2400" dirty="0"/>
          </a:p>
          <a:p>
            <a:r>
              <a:rPr lang="en-GB" altLang="en-US" sz="2400" dirty="0">
                <a:solidFill>
                  <a:srgbClr val="FF0000"/>
                </a:solidFill>
              </a:rPr>
              <a:t>The danger zone should not be one of convenience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B553ECC2D3844689042851BF8B4A40" ma:contentTypeVersion="2" ma:contentTypeDescription="Create a new document." ma:contentTypeScope="" ma:versionID="144f0608bcfbb2f02fcc34ed8c5685e9">
  <xsd:schema xmlns:xsd="http://www.w3.org/2001/XMLSchema" xmlns:xs="http://www.w3.org/2001/XMLSchema" xmlns:p="http://schemas.microsoft.com/office/2006/metadata/properties" xmlns:ns2="f8d346e2-fb1b-4e34-81ab-6b7dd80a5066" targetNamespace="http://schemas.microsoft.com/office/2006/metadata/properties" ma:root="true" ma:fieldsID="2d47e146bd3ab0b5314da015fe12079e" ns2:_="">
    <xsd:import namespace="f8d346e2-fb1b-4e34-81ab-6b7dd80a506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6e2-fb1b-4e34-81ab-6b7dd80a5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E7FA96-C663-498A-8E7B-270284F39061}">
  <ds:schemaRefs>
    <ds:schemaRef ds:uri="http://schemas.microsoft.com/sharepoint/v3/contenttype/forms"/>
  </ds:schemaRefs>
</ds:datastoreItem>
</file>

<file path=customXml/itemProps2.xml><?xml version="1.0" encoding="utf-8"?>
<ds:datastoreItem xmlns:ds="http://schemas.openxmlformats.org/officeDocument/2006/customXml" ds:itemID="{AD40B486-83B7-41CF-89E0-DA2EF75FD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6e2-fb1b-4e34-81ab-6b7dd80a5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11A9C2-8727-4C5C-AD1C-414ADD9DD7F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558</TotalTime>
  <Words>745</Words>
  <Application>Microsoft Office PowerPoint</Application>
  <PresentationFormat>On-screen Show (4:3)</PresentationFormat>
  <Paragraphs>59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Defining the Danger Zone for Blasting. Guidance on what to consider when determining the danger zone for quarry blasting . </vt:lpstr>
      <vt:lpstr>Defining the danger zone for blasting 1. Introduction</vt:lpstr>
      <vt:lpstr>Defining the danger zone for blasting  1. Introduction</vt:lpstr>
      <vt:lpstr>Defining the danger zone for blasting  1. Introduction</vt:lpstr>
      <vt:lpstr>Defining the danger zone for blasting  2. Basics</vt:lpstr>
      <vt:lpstr>Defining the danger zone for blasting  2. Basics</vt:lpstr>
      <vt:lpstr>Defining the danger zone for blasting  3. Factors to consider </vt:lpstr>
      <vt:lpstr>Defining the danger zone for blasting  4. Public areas</vt:lpstr>
      <vt:lpstr>Defining the danger zone for blasting  5. Key Points</vt:lpstr>
    </vt:vector>
  </TitlesOfParts>
  <Company>Print Revolution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Paul Pounsford</cp:lastModifiedBy>
  <cp:revision>68</cp:revision>
  <dcterms:created xsi:type="dcterms:W3CDTF">2013-01-09T16:16:24Z</dcterms:created>
  <dcterms:modified xsi:type="dcterms:W3CDTF">2021-03-04T13:12:23Z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0x010100A1B553ECC2D3844689042851BF8B4A40</vt:lpwstr>
  </property>
</Properties>
</file>