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sldIdLst>
    <p:sldId id="277" r:id="rId5"/>
    <p:sldId id="293" r:id="rId6"/>
    <p:sldId id="294" r:id="rId7"/>
    <p:sldId id="295" r:id="rId8"/>
    <p:sldId id="296" r:id="rId9"/>
    <p:sldId id="297" r:id="rId10"/>
    <p:sldId id="298" r:id="rId11"/>
    <p:sldId id="299" r:id="rId12"/>
    <p:sldId id="300" r:id="rId13"/>
    <p:sldId id="301" r:id="rId14"/>
    <p:sldId id="302" r:id="rId15"/>
    <p:sldId id="303" r:id="rId1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1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E74C5F-EBF0-4209-B938-45213265829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E9078228-6996-4190-92A2-0F63F1A76DB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0D47CF2F-8F25-4A14-8AD6-025B9D711605}" type="datetimeFigureOut">
              <a:rPr lang="en-GB"/>
              <a:pPr>
                <a:defRPr/>
              </a:pPr>
              <a:t>04/03/2021</a:t>
            </a:fld>
            <a:endParaRPr lang="en-GB"/>
          </a:p>
        </p:txBody>
      </p:sp>
      <p:sp>
        <p:nvSpPr>
          <p:cNvPr id="4" name="Slide Image Placeholder 3">
            <a:extLst>
              <a:ext uri="{FF2B5EF4-FFF2-40B4-BE49-F238E27FC236}">
                <a16:creationId xmlns:a16="http://schemas.microsoft.com/office/drawing/2014/main" id="{53610ADB-30A4-4194-9A31-F381855C6A2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4857A13B-DCA4-4C34-A484-EF771E933FD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EB8607F2-794D-4658-B79F-0CFF33D59D8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46FB0266-9DD5-44F5-B0CD-3F3FA225BBA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0A2C427-271B-482F-AE81-5B581BA9719E}"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53199"/>
            <a:ext cx="7772400" cy="1470025"/>
          </a:xfrm>
        </p:spPr>
        <p:txBody>
          <a:bodyPr/>
          <a:lstStyle>
            <a:lvl1pPr algn="ctr">
              <a:defRPr sz="3200" b="1">
                <a:solidFill>
                  <a:schemeClr val="tx1">
                    <a:lumMod val="50000"/>
                    <a:lumOff val="50000"/>
                  </a:schemeClr>
                </a:solidFill>
              </a:defRPr>
            </a:lvl1pPr>
          </a:lstStyle>
          <a:p>
            <a:r>
              <a:rPr lang="en-GB"/>
              <a:t>Click to edit Master title style</a:t>
            </a:r>
            <a:endParaRPr lang="en-US"/>
          </a:p>
        </p:txBody>
      </p:sp>
      <p:sp>
        <p:nvSpPr>
          <p:cNvPr id="3" name="Subtitle 2"/>
          <p:cNvSpPr>
            <a:spLocks noGrp="1"/>
          </p:cNvSpPr>
          <p:nvPr>
            <p:ph type="subTitle" idx="1"/>
          </p:nvPr>
        </p:nvSpPr>
        <p:spPr>
          <a:xfrm>
            <a:off x="1371600" y="3159164"/>
            <a:ext cx="6400800" cy="1166093"/>
          </a:xfrm>
        </p:spPr>
        <p:txBody>
          <a:bodyPr/>
          <a:lstStyle>
            <a:lvl1pPr marL="0" indent="0" algn="l">
              <a:buNone/>
              <a:defRPr sz="16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798724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57200" y="1350963"/>
            <a:ext cx="8229600" cy="4322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6528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500"/>
            </a:lvl1pPr>
          </a:lstStyle>
          <a:p>
            <a:r>
              <a:rPr lang="en-GB"/>
              <a:t>Click to edit Master title style</a:t>
            </a:r>
            <a:endParaRPr lang="en-US"/>
          </a:p>
        </p:txBody>
      </p:sp>
      <p:sp>
        <p:nvSpPr>
          <p:cNvPr id="3" name="Content Placeholder 2"/>
          <p:cNvSpPr>
            <a:spLocks noGrp="1"/>
          </p:cNvSpPr>
          <p:nvPr>
            <p:ph sz="half" idx="1"/>
          </p:nvPr>
        </p:nvSpPr>
        <p:spPr>
          <a:xfrm>
            <a:off x="457200" y="1402774"/>
            <a:ext cx="4038600" cy="4723390"/>
          </a:xfrm>
        </p:spPr>
        <p:txBody>
          <a:bodyPr/>
          <a:lstStyle>
            <a:lvl1pPr>
              <a:defRPr sz="2000">
                <a:solidFill>
                  <a:schemeClr val="bg1">
                    <a:lumMod val="50000"/>
                  </a:schemeClr>
                </a:solidFill>
              </a:defRPr>
            </a:lvl1pPr>
            <a:lvl2pPr>
              <a:defRPr sz="1800">
                <a:solidFill>
                  <a:schemeClr val="bg1">
                    <a:lumMod val="50000"/>
                  </a:schemeClr>
                </a:solidFill>
              </a:defRPr>
            </a:lvl2pPr>
            <a:lvl3pPr>
              <a:defRPr sz="1600">
                <a:solidFill>
                  <a:schemeClr val="bg1">
                    <a:lumMod val="50000"/>
                  </a:schemeClr>
                </a:solidFill>
              </a:defRPr>
            </a:lvl3pPr>
            <a:lvl4pPr>
              <a:defRPr sz="1400">
                <a:solidFill>
                  <a:schemeClr val="bg1">
                    <a:lumMod val="50000"/>
                  </a:schemeClr>
                </a:solidFill>
              </a:defRPr>
            </a:lvl4pPr>
            <a:lvl5pPr>
              <a:defRPr sz="1400">
                <a:solidFill>
                  <a:schemeClr val="bg1">
                    <a:lumMod val="50000"/>
                  </a:schemeClr>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402774"/>
            <a:ext cx="4038600" cy="4723389"/>
          </a:xfrm>
        </p:spPr>
        <p:txBody>
          <a:bodyPr/>
          <a:lstStyle>
            <a:lvl1pPr>
              <a:defRPr sz="2000">
                <a:solidFill>
                  <a:schemeClr val="bg1">
                    <a:lumMod val="50000"/>
                  </a:schemeClr>
                </a:solidFill>
              </a:defRPr>
            </a:lvl1pPr>
            <a:lvl2pPr>
              <a:defRPr sz="1800">
                <a:solidFill>
                  <a:schemeClr val="bg1">
                    <a:lumMod val="50000"/>
                  </a:schemeClr>
                </a:solidFill>
              </a:defRPr>
            </a:lvl2pPr>
            <a:lvl3pPr>
              <a:defRPr sz="1600">
                <a:solidFill>
                  <a:schemeClr val="bg1">
                    <a:lumMod val="50000"/>
                  </a:schemeClr>
                </a:solidFill>
              </a:defRPr>
            </a:lvl3pPr>
            <a:lvl4pPr>
              <a:defRPr sz="1400">
                <a:solidFill>
                  <a:schemeClr val="bg1">
                    <a:lumMod val="50000"/>
                  </a:schemeClr>
                </a:solidFill>
              </a:defRPr>
            </a:lvl4pPr>
            <a:lvl5pPr>
              <a:defRPr sz="1400">
                <a:solidFill>
                  <a:schemeClr val="bg1">
                    <a:lumMod val="50000"/>
                  </a:schemeClr>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81298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1557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849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lvl1pPr>
              <a:defRPr sz="1013" b="1"/>
            </a:lvl1pPr>
            <a:lvl2pPr>
              <a:defRPr sz="1013"/>
            </a:lvl2pPr>
            <a:lvl3pPr>
              <a:defRPr sz="1013"/>
            </a:lvl3pPr>
            <a:lvl4pPr>
              <a:defRPr sz="1013"/>
            </a:lvl4pPr>
            <a:lvl5pPr>
              <a:defRPr sz="101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2393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QNJAC PP template.pdf">
            <a:extLst>
              <a:ext uri="{FF2B5EF4-FFF2-40B4-BE49-F238E27FC236}">
                <a16:creationId xmlns:a16="http://schemas.microsoft.com/office/drawing/2014/main" id="{7DE4928E-3262-4468-9FB3-23C78DFEF8D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25400"/>
            <a:ext cx="9180513" cy="695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C1DD1293-331F-4BBE-BC2A-90C2A0EDACE1}"/>
              </a:ext>
            </a:extLst>
          </p:cNvPr>
          <p:cNvSpPr>
            <a:spLocks noGrp="1"/>
          </p:cNvSpPr>
          <p:nvPr>
            <p:ph type="title"/>
          </p:nvPr>
        </p:nvSpPr>
        <p:spPr bwMode="auto">
          <a:xfrm>
            <a:off x="457200" y="301625"/>
            <a:ext cx="8229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endParaRPr lang="en-US" altLang="en-US"/>
          </a:p>
        </p:txBody>
      </p:sp>
      <p:sp>
        <p:nvSpPr>
          <p:cNvPr id="1028" name="Text Placeholder 2">
            <a:extLst>
              <a:ext uri="{FF2B5EF4-FFF2-40B4-BE49-F238E27FC236}">
                <a16:creationId xmlns:a16="http://schemas.microsoft.com/office/drawing/2014/main" id="{75EF2884-8D2A-4A47-85A2-C516C081E527}"/>
              </a:ext>
            </a:extLst>
          </p:cNvPr>
          <p:cNvSpPr>
            <a:spLocks noGrp="1"/>
          </p:cNvSpPr>
          <p:nvPr>
            <p:ph type="body" idx="1"/>
          </p:nvPr>
        </p:nvSpPr>
        <p:spPr bwMode="auto">
          <a:xfrm>
            <a:off x="457200" y="1257300"/>
            <a:ext cx="822960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pic>
        <p:nvPicPr>
          <p:cNvPr id="1029" name="Picture 5">
            <a:extLst>
              <a:ext uri="{FF2B5EF4-FFF2-40B4-BE49-F238E27FC236}">
                <a16:creationId xmlns:a16="http://schemas.microsoft.com/office/drawing/2014/main" id="{9FF180A9-F27F-407C-AB19-8E16269A31B8}"/>
              </a:ext>
            </a:extLst>
          </p:cNvPr>
          <p:cNvPicPr>
            <a:picLocks noChangeAspect="1" noChangeArrowheads="1"/>
          </p:cNvPicPr>
          <p:nvPr userDrawn="1"/>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338" y="5559425"/>
            <a:ext cx="13350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7">
            <a:extLst>
              <a:ext uri="{FF2B5EF4-FFF2-40B4-BE49-F238E27FC236}">
                <a16:creationId xmlns:a16="http://schemas.microsoft.com/office/drawing/2014/main" id="{2400AE9F-432F-49AD-A219-7BA5087AE36A}"/>
              </a:ext>
            </a:extLst>
          </p:cNvPr>
          <p:cNvSpPr txBox="1">
            <a:spLocks noChangeArrowheads="1"/>
          </p:cNvSpPr>
          <p:nvPr userDrawn="1"/>
        </p:nvSpPr>
        <p:spPr bwMode="auto">
          <a:xfrm>
            <a:off x="398463" y="6386513"/>
            <a:ext cx="1139825" cy="276225"/>
          </a:xfrm>
          <a:prstGeom prst="rect">
            <a:avLst/>
          </a:prstGeom>
          <a:noFill/>
          <a:ln>
            <a:noFill/>
          </a:ln>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200">
                <a:solidFill>
                  <a:srgbClr val="F2F2F2"/>
                </a:solidFill>
              </a:rPr>
              <a:t>Slide </a:t>
            </a:r>
            <a:fld id="{CCF38D10-F06E-4DCD-BE97-37282098E6BD}" type="slidenum">
              <a:rPr lang="en-GB" altLang="en-US" sz="1200">
                <a:solidFill>
                  <a:srgbClr val="F2F2F2"/>
                </a:solidFill>
              </a:rPr>
              <a:pPr eaLnBrk="1" hangingPunct="1"/>
              <a:t>‹#›</a:t>
            </a:fld>
            <a:r>
              <a:rPr lang="en-GB" altLang="en-US" sz="1200">
                <a:solidFill>
                  <a:srgbClr val="F2F2F2"/>
                </a:solidFill>
              </a:rPr>
              <a:t> of 12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l" defTabSz="457200" rtl="0" eaLnBrk="0" fontAlgn="base" hangingPunct="0">
        <a:spcBef>
          <a:spcPct val="0"/>
        </a:spcBef>
        <a:spcAft>
          <a:spcPct val="0"/>
        </a:spcAft>
        <a:defRPr sz="2500" b="1" kern="1200">
          <a:solidFill>
            <a:schemeClr val="tx1"/>
          </a:solidFill>
          <a:latin typeface="+mj-lt"/>
          <a:ea typeface="ＭＳ Ｐゴシック" pitchFamily="-1" charset="-128"/>
          <a:cs typeface="+mj-cs"/>
        </a:defRPr>
      </a:lvl1pPr>
      <a:lvl2pPr algn="l" defTabSz="457200" rtl="0" eaLnBrk="0" fontAlgn="base" hangingPunct="0">
        <a:spcBef>
          <a:spcPct val="0"/>
        </a:spcBef>
        <a:spcAft>
          <a:spcPct val="0"/>
        </a:spcAft>
        <a:defRPr sz="2500" b="1">
          <a:solidFill>
            <a:schemeClr val="tx1"/>
          </a:solidFill>
          <a:latin typeface="Calibri" pitchFamily="-1" charset="0"/>
          <a:ea typeface="ＭＳ Ｐゴシック" pitchFamily="-1" charset="-128"/>
        </a:defRPr>
      </a:lvl2pPr>
      <a:lvl3pPr algn="l" defTabSz="457200" rtl="0" eaLnBrk="0" fontAlgn="base" hangingPunct="0">
        <a:spcBef>
          <a:spcPct val="0"/>
        </a:spcBef>
        <a:spcAft>
          <a:spcPct val="0"/>
        </a:spcAft>
        <a:defRPr sz="2500" b="1">
          <a:solidFill>
            <a:schemeClr val="tx1"/>
          </a:solidFill>
          <a:latin typeface="Calibri" pitchFamily="-1" charset="0"/>
          <a:ea typeface="ＭＳ Ｐゴシック" pitchFamily="-1" charset="-128"/>
        </a:defRPr>
      </a:lvl3pPr>
      <a:lvl4pPr algn="l" defTabSz="457200" rtl="0" eaLnBrk="0" fontAlgn="base" hangingPunct="0">
        <a:spcBef>
          <a:spcPct val="0"/>
        </a:spcBef>
        <a:spcAft>
          <a:spcPct val="0"/>
        </a:spcAft>
        <a:defRPr sz="2500" b="1">
          <a:solidFill>
            <a:schemeClr val="tx1"/>
          </a:solidFill>
          <a:latin typeface="Calibri" pitchFamily="-1" charset="0"/>
          <a:ea typeface="ＭＳ Ｐゴシック" pitchFamily="-1" charset="-128"/>
        </a:defRPr>
      </a:lvl4pPr>
      <a:lvl5pPr algn="l" defTabSz="457200" rtl="0" eaLnBrk="0" fontAlgn="base" hangingPunct="0">
        <a:spcBef>
          <a:spcPct val="0"/>
        </a:spcBef>
        <a:spcAft>
          <a:spcPct val="0"/>
        </a:spcAft>
        <a:defRPr sz="2500" b="1">
          <a:solidFill>
            <a:schemeClr val="tx1"/>
          </a:solidFill>
          <a:latin typeface="Calibri" pitchFamily="-1" charset="0"/>
          <a:ea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1" charset="0"/>
          <a:ea typeface="ＭＳ Ｐゴシック" pitchFamily="-1" charset="-128"/>
        </a:defRPr>
      </a:lvl6pPr>
      <a:lvl7pPr marL="914400" algn="ctr" defTabSz="457200" rtl="0" fontAlgn="base">
        <a:spcBef>
          <a:spcPct val="0"/>
        </a:spcBef>
        <a:spcAft>
          <a:spcPct val="0"/>
        </a:spcAft>
        <a:defRPr sz="4400">
          <a:solidFill>
            <a:schemeClr val="tx1"/>
          </a:solidFill>
          <a:latin typeface="Calibri" pitchFamily="-1" charset="0"/>
          <a:ea typeface="ＭＳ Ｐゴシック" pitchFamily="-1" charset="-128"/>
        </a:defRPr>
      </a:lvl7pPr>
      <a:lvl8pPr marL="1371600" algn="ctr" defTabSz="457200" rtl="0" fontAlgn="base">
        <a:spcBef>
          <a:spcPct val="0"/>
        </a:spcBef>
        <a:spcAft>
          <a:spcPct val="0"/>
        </a:spcAft>
        <a:defRPr sz="4400">
          <a:solidFill>
            <a:schemeClr val="tx1"/>
          </a:solidFill>
          <a:latin typeface="Calibri" pitchFamily="-1" charset="0"/>
          <a:ea typeface="ＭＳ Ｐゴシック" pitchFamily="-1" charset="-128"/>
        </a:defRPr>
      </a:lvl8pPr>
      <a:lvl9pPr marL="1828800" algn="ctr" defTabSz="457200" rtl="0" fontAlgn="base">
        <a:spcBef>
          <a:spcPct val="0"/>
        </a:spcBef>
        <a:spcAft>
          <a:spcPct val="0"/>
        </a:spcAft>
        <a:defRPr sz="4400">
          <a:solidFill>
            <a:schemeClr val="tx1"/>
          </a:solidFill>
          <a:latin typeface="Calibri" pitchFamily="-1" charset="0"/>
          <a:ea typeface="ＭＳ Ｐゴシック" pitchFamily="-1"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1600" b="1" kern="1200">
          <a:solidFill>
            <a:srgbClr val="7F7F7F"/>
          </a:solidFill>
          <a:latin typeface="+mn-lt"/>
          <a:ea typeface="ＭＳ Ｐゴシック" pitchFamily="-1"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A308CAA-4F99-4FFC-A527-DAE5FB5E064D}"/>
              </a:ext>
            </a:extLst>
          </p:cNvPr>
          <p:cNvSpPr>
            <a:spLocks noGrp="1" noChangeArrowheads="1"/>
          </p:cNvSpPr>
          <p:nvPr>
            <p:ph type="ctrTitle"/>
          </p:nvPr>
        </p:nvSpPr>
        <p:spPr>
          <a:xfrm>
            <a:off x="1371600" y="1965325"/>
            <a:ext cx="7086600" cy="1470025"/>
          </a:xfrm>
        </p:spPr>
        <p:txBody>
          <a:bodyPr/>
          <a:lstStyle/>
          <a:p>
            <a:pPr algn="l" eaLnBrk="1" hangingPunct="1">
              <a:defRPr/>
            </a:pPr>
            <a:r>
              <a:rPr lang="en-GB" dirty="0"/>
              <a:t>Loading and Unloading of Drilling Rigs &amp; Compressors</a:t>
            </a:r>
            <a:br>
              <a:rPr lang="en-GB" dirty="0"/>
            </a:br>
            <a:r>
              <a:rPr lang="en-GB" sz="2000" dirty="0"/>
              <a:t>Safe Transportation of Drilling Rigs and Compressors</a:t>
            </a:r>
            <a:endParaRPr lang="en-US" dirty="0"/>
          </a:p>
        </p:txBody>
      </p:sp>
      <p:sp>
        <p:nvSpPr>
          <p:cNvPr id="3075" name="Text Box 5">
            <a:extLst>
              <a:ext uri="{FF2B5EF4-FFF2-40B4-BE49-F238E27FC236}">
                <a16:creationId xmlns:a16="http://schemas.microsoft.com/office/drawing/2014/main" id="{F7C71957-5C3A-414D-9EE2-1B17D1754477}"/>
              </a:ext>
            </a:extLst>
          </p:cNvPr>
          <p:cNvSpPr txBox="1">
            <a:spLocks noChangeArrowheads="1"/>
          </p:cNvSpPr>
          <p:nvPr/>
        </p:nvSpPr>
        <p:spPr bwMode="auto">
          <a:xfrm>
            <a:off x="684213" y="404813"/>
            <a:ext cx="2203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0">
                <a:solidFill>
                  <a:schemeClr val="tx1"/>
                </a:solidFill>
                <a:latin typeface="Arial" panose="020B0604020202020204" pitchFamily="34" charset="0"/>
              </a:rPr>
              <a:t>Drilling and Blasting</a:t>
            </a:r>
          </a:p>
          <a:p>
            <a:pPr eaLnBrk="1" hangingPunct="1">
              <a:spcBef>
                <a:spcPct val="0"/>
              </a:spcBef>
              <a:buFontTx/>
              <a:buNone/>
            </a:pPr>
            <a:r>
              <a:rPr lang="en-GB" altLang="en-US" sz="1800" b="0">
                <a:solidFill>
                  <a:schemeClr val="tx1"/>
                </a:solidFill>
                <a:latin typeface="Arial" panose="020B0604020202020204" pitchFamily="34" charset="0"/>
              </a:rPr>
              <a:t>Toolbox Talk : 02</a:t>
            </a:r>
            <a:endParaRPr lang="en-US" altLang="en-US" sz="1800" b="0">
              <a:solidFill>
                <a:schemeClr val="tx1"/>
              </a:solidFill>
              <a:latin typeface="Arial" panose="020B0604020202020204" pitchFamily="34" charset="0"/>
            </a:endParaRPr>
          </a:p>
        </p:txBody>
      </p:sp>
      <p:sp>
        <p:nvSpPr>
          <p:cNvPr id="10" name="Subtitle 9">
            <a:extLst>
              <a:ext uri="{FF2B5EF4-FFF2-40B4-BE49-F238E27FC236}">
                <a16:creationId xmlns:a16="http://schemas.microsoft.com/office/drawing/2014/main" id="{0F02AB60-29EE-4069-A0F5-5BC8520E0DD7}"/>
              </a:ext>
            </a:extLst>
          </p:cNvPr>
          <p:cNvSpPr>
            <a:spLocks noGrp="1"/>
          </p:cNvSpPr>
          <p:nvPr>
            <p:ph type="subTitle" idx="1"/>
          </p:nvPr>
        </p:nvSpPr>
        <p:spPr>
          <a:xfrm>
            <a:off x="1371600" y="3613150"/>
            <a:ext cx="6400800" cy="1025525"/>
          </a:xfrm>
        </p:spPr>
        <p:txBody>
          <a:bodyPr/>
          <a:lstStyle/>
          <a:p>
            <a:pPr>
              <a:buFont typeface="Arial" charset="0"/>
              <a:buNone/>
              <a:defRPr/>
            </a:pPr>
            <a:r>
              <a:rPr lang="en-GB" kern="0" dirty="0">
                <a:solidFill>
                  <a:schemeClr val="accent5">
                    <a:lumMod val="25000"/>
                  </a:schemeClr>
                </a:solidFill>
              </a:rPr>
              <a:t>Target Audience</a:t>
            </a:r>
          </a:p>
          <a:p>
            <a:pPr lvl="1" algn="l">
              <a:buFont typeface="Arial" charset="0"/>
              <a:buNone/>
              <a:defRPr/>
            </a:pPr>
            <a:r>
              <a:rPr lang="en-GB" i="1" kern="0" dirty="0">
                <a:solidFill>
                  <a:schemeClr val="accent5">
                    <a:lumMod val="25000"/>
                  </a:schemeClr>
                </a:solidFill>
              </a:rPr>
              <a:t> Drill rig operators, low-loader drivers and those supervising such operations.</a:t>
            </a:r>
            <a:endParaRPr lang="en-US" i="1" kern="0" dirty="0">
              <a:solidFill>
                <a:schemeClr val="accent5">
                  <a:lumMod val="25000"/>
                </a:schemeClr>
              </a:solidFill>
            </a:endParaRPr>
          </a:p>
          <a:p>
            <a:pPr>
              <a:buFont typeface="Arial" charset="0"/>
              <a:buNone/>
              <a:defRPr/>
            </a:pPr>
            <a:endParaRPr lang="en-GB" dirty="0"/>
          </a:p>
        </p:txBody>
      </p:sp>
      <p:sp>
        <p:nvSpPr>
          <p:cNvPr id="7" name="TextBox 6">
            <a:extLst>
              <a:ext uri="{FF2B5EF4-FFF2-40B4-BE49-F238E27FC236}">
                <a16:creationId xmlns:a16="http://schemas.microsoft.com/office/drawing/2014/main" id="{430429BD-6EAE-436F-B3C6-5358C4B19D3A}"/>
              </a:ext>
            </a:extLst>
          </p:cNvPr>
          <p:cNvSpPr txBox="1"/>
          <p:nvPr/>
        </p:nvSpPr>
        <p:spPr>
          <a:xfrm>
            <a:off x="1755775" y="4981575"/>
            <a:ext cx="5632450" cy="954088"/>
          </a:xfrm>
          <a:prstGeom prst="rect">
            <a:avLst/>
          </a:prstGeom>
          <a:solidFill>
            <a:schemeClr val="accent6">
              <a:lumMod val="40000"/>
              <a:lumOff val="60000"/>
            </a:schemeClr>
          </a:solidFill>
          <a:ln>
            <a:solidFill>
              <a:schemeClr val="bg1">
                <a:lumMod val="50000"/>
              </a:schemeClr>
            </a:solidFill>
          </a:ln>
        </p:spPr>
        <p:txBody>
          <a:bodyPr anchor="ctr">
            <a:spAutoFit/>
          </a:bodyPr>
          <a:lstStyle/>
          <a:p>
            <a:pPr eaLnBrk="1" hangingPunct="1">
              <a:defRPr/>
            </a:pPr>
            <a:r>
              <a:rPr lang="en-GB" sz="800" i="1" dirty="0">
                <a:latin typeface="Arial" charset="0"/>
              </a:rPr>
              <a:t>This toolbox talk may be freely reproduced except for advertising, endorsement or commercial purposes. It has been developed by the Quarries National Joint Advisory Committee (QNJAC) to help quarry operators, contractors, managers and others make health and safety improvements in the quarry industry. </a:t>
            </a:r>
          </a:p>
          <a:p>
            <a:pPr eaLnBrk="1" hangingPunct="1">
              <a:defRPr/>
            </a:pPr>
            <a:endParaRPr lang="en-GB" sz="800" i="1" dirty="0">
              <a:latin typeface="Arial" charset="0"/>
            </a:endParaRPr>
          </a:p>
          <a:p>
            <a:pPr eaLnBrk="1" hangingPunct="1">
              <a:defRPr/>
            </a:pPr>
            <a:r>
              <a:rPr lang="en-GB" sz="800" i="1" dirty="0">
                <a:latin typeface="Arial" charset="0"/>
              </a:rPr>
              <a:t>This guidance represents good practice which may go further than the minimum you need to do to comply with the law.</a:t>
            </a:r>
          </a:p>
          <a:p>
            <a:pPr eaLnBrk="1" hangingPunct="1">
              <a:defRPr/>
            </a:pPr>
            <a:endParaRPr lang="en-GB" sz="800" i="1" dirty="0">
              <a:latin typeface="Arial" charset="0"/>
            </a:endParaRPr>
          </a:p>
          <a:p>
            <a:pPr eaLnBrk="1" hangingPunct="1">
              <a:defRPr/>
            </a:pPr>
            <a:r>
              <a:rPr lang="en-GB" sz="800" i="1" dirty="0">
                <a:latin typeface="Arial" charset="0"/>
              </a:rPr>
              <a:t>If you use the information provided in this document please acknowledge ‘QNJAC’ as the source .</a:t>
            </a:r>
          </a:p>
        </p:txBody>
      </p:sp>
      <p:sp>
        <p:nvSpPr>
          <p:cNvPr id="8" name="Slide Number Placeholder 3">
            <a:extLst>
              <a:ext uri="{FF2B5EF4-FFF2-40B4-BE49-F238E27FC236}">
                <a16:creationId xmlns:a16="http://schemas.microsoft.com/office/drawing/2014/main" id="{CCFB6833-33BB-47E8-979B-D5C07D9ABDCD}"/>
              </a:ext>
            </a:extLst>
          </p:cNvPr>
          <p:cNvSpPr txBox="1">
            <a:spLocks/>
          </p:cNvSpPr>
          <p:nvPr/>
        </p:nvSpPr>
        <p:spPr>
          <a:xfrm>
            <a:off x="6646863" y="404813"/>
            <a:ext cx="1576387" cy="365125"/>
          </a:xfrm>
          <a:prstGeom prst="rect">
            <a:avLst/>
          </a:prstGeom>
        </p:spPr>
        <p:txBody>
          <a:bodyPr/>
          <a:lstStyle/>
          <a:p>
            <a:pPr algn="r" eaLnBrk="1" hangingPunct="1">
              <a:defRPr/>
            </a:pPr>
            <a:r>
              <a:rPr lang="en-US" sz="1200" dirty="0">
                <a:solidFill>
                  <a:schemeClr val="bg1">
                    <a:lumMod val="50000"/>
                  </a:schemeClr>
                </a:solidFill>
                <a:latin typeface="Arial" charset="0"/>
              </a:rPr>
              <a:t>Updated Feb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A3006355-4E75-4E99-9D38-F6328A167C5B}"/>
              </a:ext>
            </a:extLst>
          </p:cNvPr>
          <p:cNvSpPr>
            <a:spLocks noGrp="1"/>
          </p:cNvSpPr>
          <p:nvPr>
            <p:ph type="body" sz="quarter" idx="11"/>
          </p:nvPr>
        </p:nvSpPr>
        <p:spPr/>
        <p:txBody>
          <a:bodyPr/>
          <a:lstStyle/>
          <a:p>
            <a:r>
              <a:rPr lang="en-GB" altLang="en-US">
                <a:ea typeface="ＭＳ Ｐゴシック" panose="020B0600070205080204" pitchFamily="34" charset="-128"/>
              </a:rPr>
              <a:t>In this example the rig fell onto boulders used as a barrier at the side of the road.</a:t>
            </a:r>
            <a:br>
              <a:rPr lang="en-GB" altLang="en-US">
                <a:ea typeface="ＭＳ Ｐゴシック" panose="020B0600070205080204" pitchFamily="34" charset="-128"/>
              </a:rPr>
            </a:br>
            <a:endParaRPr lang="en-GB" altLang="en-US">
              <a:ea typeface="ＭＳ Ｐゴシック" panose="020B0600070205080204" pitchFamily="34" charset="-128"/>
            </a:endParaRPr>
          </a:p>
          <a:p>
            <a:r>
              <a:rPr lang="en-GB" altLang="en-US">
                <a:ea typeface="ＭＳ Ｐゴシック" panose="020B0600070205080204" pitchFamily="34" charset="-128"/>
              </a:rPr>
              <a:t>The operator sustained </a:t>
            </a:r>
            <a:br>
              <a:rPr lang="en-GB" altLang="en-US">
                <a:ea typeface="ＭＳ Ｐゴシック" panose="020B0600070205080204" pitchFamily="34" charset="-128"/>
              </a:rPr>
            </a:br>
            <a:r>
              <a:rPr lang="en-GB" altLang="en-US">
                <a:ea typeface="ＭＳ Ｐゴシック" panose="020B0600070205080204" pitchFamily="34" charset="-128"/>
              </a:rPr>
              <a:t>only minor injuries as </a:t>
            </a:r>
            <a:br>
              <a:rPr lang="en-GB" altLang="en-US">
                <a:ea typeface="ＭＳ Ｐゴシック" panose="020B0600070205080204" pitchFamily="34" charset="-128"/>
              </a:rPr>
            </a:br>
            <a:r>
              <a:rPr lang="en-GB" altLang="en-US">
                <a:ea typeface="ＭＳ Ｐゴシック" panose="020B0600070205080204" pitchFamily="34" charset="-128"/>
              </a:rPr>
              <a:t>he was wearing a </a:t>
            </a:r>
            <a:br>
              <a:rPr lang="en-GB" altLang="en-US">
                <a:ea typeface="ＭＳ Ｐゴシック" panose="020B0600070205080204" pitchFamily="34" charset="-128"/>
              </a:rPr>
            </a:br>
            <a:r>
              <a:rPr lang="en-GB" altLang="en-US">
                <a:ea typeface="ＭＳ Ｐゴシック" panose="020B0600070205080204" pitchFamily="34" charset="-128"/>
              </a:rPr>
              <a:t>seat belt.</a:t>
            </a:r>
          </a:p>
          <a:p>
            <a:endParaRPr lang="en-GB" altLang="en-US">
              <a:ea typeface="ＭＳ Ｐゴシック" panose="020B0600070205080204" pitchFamily="34" charset="-128"/>
            </a:endParaRPr>
          </a:p>
          <a:p>
            <a:r>
              <a:rPr lang="en-GB" altLang="en-US">
                <a:ea typeface="ＭＳ Ｐゴシック" panose="020B0600070205080204" pitchFamily="34" charset="-128"/>
              </a:rPr>
              <a:t>This incident cost many </a:t>
            </a:r>
            <a:br>
              <a:rPr lang="en-GB" altLang="en-US">
                <a:ea typeface="ＭＳ Ｐゴシック" panose="020B0600070205080204" pitchFamily="34" charset="-128"/>
              </a:rPr>
            </a:br>
            <a:r>
              <a:rPr lang="en-GB" altLang="en-US">
                <a:ea typeface="ＭＳ Ｐゴシック" panose="020B0600070205080204" pitchFamily="34" charset="-128"/>
              </a:rPr>
              <a:t>thousands of pounds </a:t>
            </a:r>
            <a:br>
              <a:rPr lang="en-GB" altLang="en-US">
                <a:ea typeface="ＭＳ Ｐゴシック" panose="020B0600070205080204" pitchFamily="34" charset="-128"/>
              </a:rPr>
            </a:br>
            <a:r>
              <a:rPr lang="en-GB" altLang="en-US">
                <a:ea typeface="ＭＳ Ｐゴシック" panose="020B0600070205080204" pitchFamily="34" charset="-128"/>
              </a:rPr>
              <a:t>due to rig damage, </a:t>
            </a:r>
            <a:br>
              <a:rPr lang="en-GB" altLang="en-US">
                <a:ea typeface="ＭＳ Ｐゴシック" panose="020B0600070205080204" pitchFamily="34" charset="-128"/>
              </a:rPr>
            </a:br>
            <a:r>
              <a:rPr lang="en-GB" altLang="en-US">
                <a:ea typeface="ＭＳ Ｐゴシック" panose="020B0600070205080204" pitchFamily="34" charset="-128"/>
              </a:rPr>
              <a:t>lost drilling time and </a:t>
            </a:r>
            <a:br>
              <a:rPr lang="en-GB" altLang="en-US">
                <a:ea typeface="ＭＳ Ｐゴシック" panose="020B0600070205080204" pitchFamily="34" charset="-128"/>
              </a:rPr>
            </a:br>
            <a:r>
              <a:rPr lang="en-GB" altLang="en-US">
                <a:ea typeface="ＭＳ Ｐゴシック" panose="020B0600070205080204" pitchFamily="34" charset="-128"/>
              </a:rPr>
              <a:t>the provision of a </a:t>
            </a:r>
            <a:br>
              <a:rPr lang="en-GB" altLang="en-US">
                <a:ea typeface="ＭＳ Ｐゴシック" panose="020B0600070205080204" pitchFamily="34" charset="-128"/>
              </a:rPr>
            </a:br>
            <a:r>
              <a:rPr lang="en-GB" altLang="en-US">
                <a:ea typeface="ＭＳ Ｐゴシック" panose="020B0600070205080204" pitchFamily="34" charset="-128"/>
              </a:rPr>
              <a:t>replacement rig. </a:t>
            </a:r>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12291" name="Rectangle 2">
            <a:extLst>
              <a:ext uri="{FF2B5EF4-FFF2-40B4-BE49-F238E27FC236}">
                <a16:creationId xmlns:a16="http://schemas.microsoft.com/office/drawing/2014/main" id="{3A066492-14EB-45DC-9A7E-6153DAEB0CC7}"/>
              </a:ext>
            </a:extLst>
          </p:cNvPr>
          <p:cNvSpPr>
            <a:spLocks noGrp="1"/>
          </p:cNvSpPr>
          <p:nvPr>
            <p:ph type="title"/>
          </p:nvPr>
        </p:nvSpPr>
        <p:spPr/>
        <p:txBody>
          <a:bodyPr/>
          <a:lstStyle/>
          <a:p>
            <a:r>
              <a:rPr lang="en-GB" altLang="en-US">
                <a:ea typeface="ＭＳ Ｐゴシック" panose="020B0600070205080204" pitchFamily="34" charset="-128"/>
              </a:rPr>
              <a:t>Loading and Unloading Drilling Rigs</a:t>
            </a:r>
            <a:br>
              <a:rPr lang="en-GB" altLang="en-US">
                <a:ea typeface="ＭＳ Ｐゴシック" panose="020B0600070205080204" pitchFamily="34" charset="-128"/>
              </a:rPr>
            </a:br>
            <a:r>
              <a:rPr lang="en-GB" altLang="en-US">
                <a:ea typeface="ＭＳ Ｐゴシック" panose="020B0600070205080204" pitchFamily="34" charset="-128"/>
              </a:rPr>
              <a:t>6 : Example Incident.</a:t>
            </a:r>
          </a:p>
        </p:txBody>
      </p:sp>
      <p:pic>
        <p:nvPicPr>
          <p:cNvPr id="12292" name="Picture 6" descr="IMG_0829">
            <a:extLst>
              <a:ext uri="{FF2B5EF4-FFF2-40B4-BE49-F238E27FC236}">
                <a16:creationId xmlns:a16="http://schemas.microsoft.com/office/drawing/2014/main" id="{B78F36EC-4800-45D9-A6E4-BF806A850C24}"/>
              </a:ext>
            </a:extLst>
          </p:cNvPr>
          <p:cNvPicPr>
            <a:picLocks noChangeAspect="1" noChangeArrowheads="1"/>
          </p:cNvPicPr>
          <p:nvPr/>
        </p:nvPicPr>
        <p:blipFill>
          <a:blip r:embed="rId2">
            <a:lum bright="-20000" contrast="10000"/>
            <a:extLst>
              <a:ext uri="{28A0092B-C50C-407E-A947-70E740481C1C}">
                <a14:useLocalDpi xmlns:a14="http://schemas.microsoft.com/office/drawing/2010/main" val="0"/>
              </a:ext>
            </a:extLst>
          </a:blip>
          <a:srcRect/>
          <a:stretch>
            <a:fillRect/>
          </a:stretch>
        </p:blipFill>
        <p:spPr bwMode="auto">
          <a:xfrm>
            <a:off x="3797300" y="2244725"/>
            <a:ext cx="3829050" cy="2917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7B1DF949-3891-4237-B911-81271A9F0814}"/>
              </a:ext>
            </a:extLst>
          </p:cNvPr>
          <p:cNvSpPr>
            <a:spLocks noGrp="1"/>
          </p:cNvSpPr>
          <p:nvPr>
            <p:ph type="body" sz="quarter" idx="11"/>
          </p:nvPr>
        </p:nvSpPr>
        <p:spPr/>
        <p:txBody>
          <a:bodyPr/>
          <a:lstStyle/>
          <a:p>
            <a:r>
              <a:rPr lang="en-US" altLang="en-US">
                <a:ea typeface="ＭＳ Ｐゴシック" panose="020B0600070205080204" pitchFamily="34" charset="-128"/>
              </a:rPr>
              <a:t>The loader driver parked his vehicle in an unsuitable area and lowered the ramps before the driller arrived on site.</a:t>
            </a:r>
          </a:p>
          <a:p>
            <a:endParaRPr lang="en-US" altLang="en-US">
              <a:ea typeface="ＭＳ Ｐゴシック" panose="020B0600070205080204" pitchFamily="34" charset="-128"/>
            </a:endParaRPr>
          </a:p>
          <a:p>
            <a:r>
              <a:rPr lang="en-US" altLang="en-US">
                <a:ea typeface="ＭＳ Ｐゴシック" panose="020B0600070205080204" pitchFamily="34" charset="-128"/>
              </a:rPr>
              <a:t>The driller arrived and started </a:t>
            </a:r>
            <a:br>
              <a:rPr lang="en-US" altLang="en-US">
                <a:ea typeface="ＭＳ Ｐゴシック" panose="020B0600070205080204" pitchFamily="34" charset="-128"/>
              </a:rPr>
            </a:br>
            <a:r>
              <a:rPr lang="en-US" altLang="en-US">
                <a:ea typeface="ＭＳ Ｐゴシック" panose="020B0600070205080204" pitchFamily="34" charset="-128"/>
              </a:rPr>
              <a:t>up the drill rig. As he reversed </a:t>
            </a:r>
            <a:br>
              <a:rPr lang="en-US" altLang="en-US">
                <a:ea typeface="ＭＳ Ｐゴシック" panose="020B0600070205080204" pitchFamily="34" charset="-128"/>
              </a:rPr>
            </a:br>
            <a:r>
              <a:rPr lang="en-US" altLang="en-US">
                <a:ea typeface="ＭＳ Ｐゴシック" panose="020B0600070205080204" pitchFamily="34" charset="-128"/>
              </a:rPr>
              <a:t>off the low-loader he did not </a:t>
            </a:r>
            <a:br>
              <a:rPr lang="en-US" altLang="en-US">
                <a:ea typeface="ＭＳ Ｐゴシック" panose="020B0600070205080204" pitchFamily="34" charset="-128"/>
              </a:rPr>
            </a:br>
            <a:r>
              <a:rPr lang="en-US" altLang="en-US">
                <a:ea typeface="ＭＳ Ｐゴシック" panose="020B0600070205080204" pitchFamily="34" charset="-128"/>
              </a:rPr>
              <a:t>notice the ‘tie bar’ on the deck </a:t>
            </a:r>
            <a:br>
              <a:rPr lang="en-US" altLang="en-US">
                <a:ea typeface="ＭＳ Ｐゴシック" panose="020B0600070205080204" pitchFamily="34" charset="-128"/>
              </a:rPr>
            </a:br>
            <a:r>
              <a:rPr lang="en-US" altLang="en-US">
                <a:ea typeface="ＭＳ Ｐゴシック" panose="020B0600070205080204" pitchFamily="34" charset="-128"/>
              </a:rPr>
              <a:t>near the right-hand track.</a:t>
            </a:r>
          </a:p>
          <a:p>
            <a:endParaRPr lang="en-US" altLang="en-US">
              <a:ea typeface="ＭＳ Ｐゴシック" panose="020B0600070205080204" pitchFamily="34" charset="-128"/>
            </a:endParaRPr>
          </a:p>
          <a:p>
            <a:r>
              <a:rPr lang="en-US" altLang="en-US">
                <a:ea typeface="ＭＳ Ｐゴシック" panose="020B0600070205080204" pitchFamily="34" charset="-128"/>
              </a:rPr>
              <a:t>Combined with the metal deck </a:t>
            </a:r>
            <a:br>
              <a:rPr lang="en-US" altLang="en-US">
                <a:ea typeface="ＭＳ Ｐゴシック" panose="020B0600070205080204" pitchFamily="34" charset="-128"/>
              </a:rPr>
            </a:br>
            <a:r>
              <a:rPr lang="en-US" altLang="en-US">
                <a:ea typeface="ＭＳ Ｐゴシック" panose="020B0600070205080204" pitchFamily="34" charset="-128"/>
              </a:rPr>
              <a:t>above the rear wheels, a major </a:t>
            </a:r>
            <a:br>
              <a:rPr lang="en-US" altLang="en-US">
                <a:ea typeface="ＭＳ Ｐゴシック" panose="020B0600070205080204" pitchFamily="34" charset="-128"/>
              </a:rPr>
            </a:br>
            <a:r>
              <a:rPr lang="en-US" altLang="en-US">
                <a:ea typeface="ＭＳ Ｐゴシック" panose="020B0600070205080204" pitchFamily="34" charset="-128"/>
              </a:rPr>
              <a:t>contributing factor to this accident</a:t>
            </a:r>
            <a:br>
              <a:rPr lang="en-US" altLang="en-US">
                <a:ea typeface="ＭＳ Ｐゴシック" panose="020B0600070205080204" pitchFamily="34" charset="-128"/>
              </a:rPr>
            </a:br>
            <a:r>
              <a:rPr lang="en-US" altLang="en-US">
                <a:ea typeface="ＭＳ Ｐゴシック" panose="020B0600070205080204" pitchFamily="34" charset="-128"/>
              </a:rPr>
              <a:t>was the ‘tie bar’, which acted as a</a:t>
            </a:r>
            <a:br>
              <a:rPr lang="en-US" altLang="en-US">
                <a:ea typeface="ＭＳ Ｐゴシック" panose="020B0600070205080204" pitchFamily="34" charset="-128"/>
              </a:rPr>
            </a:br>
            <a:r>
              <a:rPr lang="en-US" altLang="en-US">
                <a:ea typeface="ＭＳ Ｐゴシック" panose="020B0600070205080204" pitchFamily="34" charset="-128"/>
              </a:rPr>
              <a:t>roller when the rig tracked over it.</a:t>
            </a:r>
          </a:p>
        </p:txBody>
      </p:sp>
      <p:sp>
        <p:nvSpPr>
          <p:cNvPr id="13315" name="Rectangle 2">
            <a:extLst>
              <a:ext uri="{FF2B5EF4-FFF2-40B4-BE49-F238E27FC236}">
                <a16:creationId xmlns:a16="http://schemas.microsoft.com/office/drawing/2014/main" id="{DA2B9C43-3043-4647-9AE2-81A79C3FD60B}"/>
              </a:ext>
            </a:extLst>
          </p:cNvPr>
          <p:cNvSpPr>
            <a:spLocks noGrp="1"/>
          </p:cNvSpPr>
          <p:nvPr>
            <p:ph type="title"/>
          </p:nvPr>
        </p:nvSpPr>
        <p:spPr/>
        <p:txBody>
          <a:bodyPr/>
          <a:lstStyle/>
          <a:p>
            <a:r>
              <a:rPr lang="en-GB" altLang="en-US">
                <a:ea typeface="ＭＳ Ｐゴシック" panose="020B0600070205080204" pitchFamily="34" charset="-128"/>
              </a:rPr>
              <a:t>Loading and Unloading Drilling Rigs</a:t>
            </a:r>
            <a:br>
              <a:rPr lang="en-GB" altLang="en-US">
                <a:ea typeface="ＭＳ Ｐゴシック" panose="020B0600070205080204" pitchFamily="34" charset="-128"/>
              </a:rPr>
            </a:br>
            <a:r>
              <a:rPr lang="en-GB" altLang="en-US">
                <a:ea typeface="ＭＳ Ｐゴシック" panose="020B0600070205080204" pitchFamily="34" charset="-128"/>
              </a:rPr>
              <a:t>6 : Example Incident.</a:t>
            </a:r>
          </a:p>
        </p:txBody>
      </p:sp>
      <p:pic>
        <p:nvPicPr>
          <p:cNvPr id="13316" name="Picture 8" descr="IMG_0837">
            <a:extLst>
              <a:ext uri="{FF2B5EF4-FFF2-40B4-BE49-F238E27FC236}">
                <a16:creationId xmlns:a16="http://schemas.microsoft.com/office/drawing/2014/main" id="{DA4ADBE8-6BD3-428D-82C7-44DBEF3BDFCE}"/>
              </a:ext>
            </a:extLst>
          </p:cNvPr>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4152900" y="2139950"/>
            <a:ext cx="3686175" cy="278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A4CDBA02-644F-4C93-B594-EBA1A5A30422}"/>
              </a:ext>
            </a:extLst>
          </p:cNvPr>
          <p:cNvSpPr>
            <a:spLocks noGrp="1"/>
          </p:cNvSpPr>
          <p:nvPr>
            <p:ph type="body" sz="quarter" idx="11"/>
          </p:nvPr>
        </p:nvSpPr>
        <p:spPr/>
        <p:txBody>
          <a:bodyPr/>
          <a:lstStyle/>
          <a:p>
            <a:r>
              <a:rPr lang="en-GB" altLang="en-US">
                <a:ea typeface="ＭＳ Ｐゴシック" panose="020B0600070205080204" pitchFamily="34" charset="-128"/>
              </a:rPr>
              <a:t>Loading &amp; Unloading is one the most hazardous operations carried out with a drill rig.</a:t>
            </a:r>
          </a:p>
          <a:p>
            <a:endParaRPr lang="en-GB" altLang="en-US">
              <a:ea typeface="ＭＳ Ｐゴシック" panose="020B0600070205080204" pitchFamily="34" charset="-128"/>
            </a:endParaRPr>
          </a:p>
          <a:p>
            <a:r>
              <a:rPr lang="en-GB" altLang="en-US">
                <a:ea typeface="ＭＳ Ｐゴシック" panose="020B0600070205080204" pitchFamily="34" charset="-128"/>
              </a:rPr>
              <a:t>The area chosen for the operation should always be assessed.</a:t>
            </a:r>
          </a:p>
          <a:p>
            <a:endParaRPr lang="en-GB" altLang="en-US">
              <a:ea typeface="ＭＳ Ｐゴシック" panose="020B0600070205080204" pitchFamily="34" charset="-128"/>
            </a:endParaRPr>
          </a:p>
          <a:p>
            <a:r>
              <a:rPr lang="en-GB" altLang="en-US">
                <a:ea typeface="ＭＳ Ｐゴシック" panose="020B0600070205080204" pitchFamily="34" charset="-128"/>
              </a:rPr>
              <a:t>Often the loading/unloading area and conditions may not be ideal and additional preparation may be required.</a:t>
            </a:r>
          </a:p>
          <a:p>
            <a:endParaRPr lang="en-GB" altLang="en-US">
              <a:ea typeface="ＭＳ Ｐゴシック" panose="020B0600070205080204" pitchFamily="34" charset="-128"/>
            </a:endParaRPr>
          </a:p>
          <a:p>
            <a:r>
              <a:rPr lang="en-GB" altLang="en-US">
                <a:ea typeface="ＭＳ Ｐゴシック" panose="020B0600070205080204" pitchFamily="34" charset="-128"/>
              </a:rPr>
              <a:t>The operation must be under the control of a competent person.</a:t>
            </a:r>
          </a:p>
          <a:p>
            <a:endParaRPr lang="en-GB" altLang="en-US">
              <a:ea typeface="ＭＳ Ｐゴシック" panose="020B0600070205080204" pitchFamily="34" charset="-128"/>
            </a:endParaRPr>
          </a:p>
          <a:p>
            <a:r>
              <a:rPr lang="en-GB" altLang="en-US">
                <a:ea typeface="ＭＳ Ｐゴシック" panose="020B0600070205080204" pitchFamily="34" charset="-128"/>
              </a:rPr>
              <a:t>Remember – 5 minutes moving the loader to a suitable place for loading or unloading can prevent injury to the driller or damage to the drill rig.</a:t>
            </a:r>
          </a:p>
          <a:p>
            <a:endParaRPr lang="en-GB" altLang="en-US">
              <a:ea typeface="ＭＳ Ｐゴシック" panose="020B0600070205080204" pitchFamily="34" charset="-128"/>
            </a:endParaRPr>
          </a:p>
        </p:txBody>
      </p:sp>
      <p:sp>
        <p:nvSpPr>
          <p:cNvPr id="14339" name="Rectangle 2">
            <a:extLst>
              <a:ext uri="{FF2B5EF4-FFF2-40B4-BE49-F238E27FC236}">
                <a16:creationId xmlns:a16="http://schemas.microsoft.com/office/drawing/2014/main" id="{77BD2075-D959-4313-A6DC-63E21DA48C14}"/>
              </a:ext>
            </a:extLst>
          </p:cNvPr>
          <p:cNvSpPr>
            <a:spLocks noGrp="1"/>
          </p:cNvSpPr>
          <p:nvPr>
            <p:ph type="title"/>
          </p:nvPr>
        </p:nvSpPr>
        <p:spPr/>
        <p:txBody>
          <a:bodyPr/>
          <a:lstStyle/>
          <a:p>
            <a:r>
              <a:rPr lang="en-GB" altLang="en-US">
                <a:ea typeface="ＭＳ Ｐゴシック" panose="020B0600070205080204" pitchFamily="34" charset="-128"/>
              </a:rPr>
              <a:t>Loading &amp; Unloading of Drill Rigs</a:t>
            </a:r>
            <a:br>
              <a:rPr lang="en-GB" altLang="en-US">
                <a:ea typeface="ＭＳ Ｐゴシック" panose="020B0600070205080204" pitchFamily="34" charset="-128"/>
              </a:rPr>
            </a:br>
            <a:r>
              <a:rPr lang="en-GB" altLang="en-US">
                <a:ea typeface="ＭＳ Ｐゴシック" panose="020B0600070205080204" pitchFamily="34" charset="-128"/>
              </a:rPr>
              <a:t>7 : Key Points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6B55E325-900E-4F52-8CF4-8DF85B6F49E8}"/>
              </a:ext>
            </a:extLst>
          </p:cNvPr>
          <p:cNvSpPr>
            <a:spLocks noGrp="1"/>
          </p:cNvSpPr>
          <p:nvPr>
            <p:ph type="body" sz="quarter" idx="11"/>
          </p:nvPr>
        </p:nvSpPr>
        <p:spPr/>
        <p:txBody>
          <a:bodyPr/>
          <a:lstStyle/>
          <a:p>
            <a:r>
              <a:rPr lang="en-US" altLang="en-US">
                <a:ea typeface="ＭＳ Ｐゴシック" panose="020B0600070205080204" pitchFamily="34" charset="-128"/>
              </a:rPr>
              <a:t>The loading and unloading of a drill rig onto or from a low-loader is one of the most hazardous operations that the rig operator is likely to undertake.</a:t>
            </a:r>
          </a:p>
          <a:p>
            <a:endParaRPr lang="en-US" altLang="en-US">
              <a:ea typeface="ＭＳ Ｐゴシック" panose="020B0600070205080204" pitchFamily="34" charset="-128"/>
            </a:endParaRPr>
          </a:p>
          <a:p>
            <a:r>
              <a:rPr lang="en-US" altLang="en-US">
                <a:ea typeface="ＭＳ Ｐゴシック" panose="020B0600070205080204" pitchFamily="34" charset="-128"/>
              </a:rPr>
              <a:t>It is important that the loading / unloading area is in separate segregated area away from normal site operations, wherever possible. People and plant do not mix well</a:t>
            </a:r>
            <a:br>
              <a:rPr lang="en-GB" altLang="en-US">
                <a:ea typeface="ＭＳ Ｐゴシック" panose="020B0600070205080204" pitchFamily="34" charset="-128"/>
              </a:rPr>
            </a:br>
            <a:endParaRPr lang="en-GB" altLang="en-US">
              <a:ea typeface="ＭＳ Ｐゴシック" panose="020B0600070205080204" pitchFamily="34" charset="-128"/>
            </a:endParaRPr>
          </a:p>
          <a:p>
            <a:r>
              <a:rPr lang="en-US" altLang="en-US">
                <a:ea typeface="ＭＳ Ｐゴシック" panose="020B0600070205080204" pitchFamily="34" charset="-128"/>
              </a:rPr>
              <a:t>It is important that great care is taken with these operations to ensure that accidents do not occur. If not undertaken safely, equipment may fall or slide from the trailer and cause injury to the operator and damage to the plant. Also if loose equipment is not secured during transit it may cause injury or damage to third parties and their vehicles. </a:t>
            </a:r>
          </a:p>
          <a:p>
            <a:endParaRPr lang="en-US" altLang="en-US">
              <a:ea typeface="ＭＳ Ｐゴシック" panose="020B0600070205080204" pitchFamily="34" charset="-128"/>
            </a:endParaRPr>
          </a:p>
        </p:txBody>
      </p:sp>
      <p:sp>
        <p:nvSpPr>
          <p:cNvPr id="4099" name="Rectangle 2">
            <a:extLst>
              <a:ext uri="{FF2B5EF4-FFF2-40B4-BE49-F238E27FC236}">
                <a16:creationId xmlns:a16="http://schemas.microsoft.com/office/drawing/2014/main" id="{699750CD-2740-4431-AF6E-FEAC777276D1}"/>
              </a:ext>
            </a:extLst>
          </p:cNvPr>
          <p:cNvSpPr>
            <a:spLocks noGrp="1"/>
          </p:cNvSpPr>
          <p:nvPr>
            <p:ph type="title"/>
          </p:nvPr>
        </p:nvSpPr>
        <p:spPr/>
        <p:txBody>
          <a:bodyPr/>
          <a:lstStyle/>
          <a:p>
            <a:r>
              <a:rPr lang="en-GB" altLang="en-US">
                <a:ea typeface="ＭＳ Ｐゴシック" panose="020B0600070205080204" pitchFamily="34" charset="-128"/>
              </a:rPr>
              <a:t>Loading and Unloading Drilling Rigs</a:t>
            </a:r>
            <a:br>
              <a:rPr lang="en-GB" altLang="en-US">
                <a:ea typeface="ＭＳ Ｐゴシック" panose="020B0600070205080204" pitchFamily="34" charset="-128"/>
              </a:rPr>
            </a:br>
            <a:r>
              <a:rPr lang="en-GB" altLang="en-US">
                <a:ea typeface="ＭＳ Ｐゴシック" panose="020B0600070205080204" pitchFamily="34" charset="-128"/>
              </a:rPr>
              <a:t>1 : Introduction.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D11CE46A-5095-4370-A5FD-3DBF03241867}"/>
              </a:ext>
            </a:extLst>
          </p:cNvPr>
          <p:cNvSpPr>
            <a:spLocks noGrp="1"/>
          </p:cNvSpPr>
          <p:nvPr>
            <p:ph type="body" sz="quarter" idx="11"/>
          </p:nvPr>
        </p:nvSpPr>
        <p:spPr/>
        <p:txBody>
          <a:bodyPr/>
          <a:lstStyle/>
          <a:p>
            <a:r>
              <a:rPr lang="en-US" altLang="en-US">
                <a:ea typeface="ＭＳ Ｐゴシック" panose="020B0600070205080204" pitchFamily="34" charset="-128"/>
              </a:rPr>
              <a:t>The driller and low-loader driver must work together for this operation to be carried out safely.</a:t>
            </a:r>
          </a:p>
          <a:p>
            <a:endParaRPr lang="en-US" altLang="en-US">
              <a:ea typeface="ＭＳ Ｐゴシック" panose="020B0600070205080204" pitchFamily="34" charset="-128"/>
            </a:endParaRPr>
          </a:p>
          <a:p>
            <a:r>
              <a:rPr lang="en-US" altLang="en-US">
                <a:ea typeface="ＭＳ Ｐゴシック" panose="020B0600070205080204" pitchFamily="34" charset="-128"/>
              </a:rPr>
              <a:t>Who is competent to carry out this operation ?</a:t>
            </a:r>
          </a:p>
          <a:p>
            <a:pPr lvl="1"/>
            <a:r>
              <a:rPr lang="en-US" altLang="en-US">
                <a:ea typeface="ＭＳ Ｐゴシック" panose="020B0600070205080204" pitchFamily="34" charset="-128"/>
              </a:rPr>
              <a:t>Loading and unloading operations must ONLY be carried out by a suitably qualified and competent person </a:t>
            </a:r>
          </a:p>
          <a:p>
            <a:pPr lvl="2"/>
            <a:r>
              <a:rPr lang="en-GB" altLang="en-US">
                <a:ea typeface="ＭＳ Ｐゴシック" panose="020B0600070205080204" pitchFamily="34" charset="-128"/>
              </a:rPr>
              <a:t>Competent to operate the specific rig being moved</a:t>
            </a:r>
            <a:endParaRPr lang="en-US" altLang="en-US">
              <a:ea typeface="ＭＳ Ｐゴシック" panose="020B0600070205080204" pitchFamily="34" charset="-128"/>
            </a:endParaRPr>
          </a:p>
          <a:p>
            <a:pPr lvl="1"/>
            <a:r>
              <a:rPr lang="en-US" altLang="en-US">
                <a:ea typeface="ＭＳ Ｐゴシック" panose="020B0600070205080204" pitchFamily="34" charset="-128"/>
              </a:rPr>
              <a:t>A competent low-loader driver is not necessarily competent to load and unload drill rigs</a:t>
            </a:r>
          </a:p>
          <a:p>
            <a:pPr lvl="2"/>
            <a:r>
              <a:rPr lang="en-US" altLang="en-US">
                <a:ea typeface="ＭＳ Ｐゴシック" panose="020B0600070205080204" pitchFamily="34" charset="-128"/>
              </a:rPr>
              <a:t>Loader drivers should have completed a Driver Certificate of Professional Competence (CPC)	approved course; CPCS card with category A49/A50 or A69; OR a Fleet Operator Recognition Scheme (FORS) approved Course</a:t>
            </a:r>
          </a:p>
          <a:p>
            <a:pPr lvl="1"/>
            <a:r>
              <a:rPr lang="en-GB" altLang="en-US">
                <a:ea typeface="ＭＳ Ｐゴシック" panose="020B0600070205080204" pitchFamily="34" charset="-128"/>
              </a:rPr>
              <a:t>The MPQC VQ Unit Award D37 Load and Unload Rigs and Equipment from Transport is a suitable way for measuring competence in this operation.</a:t>
            </a:r>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5123" name="Rectangle 2">
            <a:extLst>
              <a:ext uri="{FF2B5EF4-FFF2-40B4-BE49-F238E27FC236}">
                <a16:creationId xmlns:a16="http://schemas.microsoft.com/office/drawing/2014/main" id="{BC01B303-1869-4796-A63B-460AE804D67F}"/>
              </a:ext>
            </a:extLst>
          </p:cNvPr>
          <p:cNvSpPr>
            <a:spLocks noGrp="1"/>
          </p:cNvSpPr>
          <p:nvPr>
            <p:ph type="title"/>
          </p:nvPr>
        </p:nvSpPr>
        <p:spPr/>
        <p:txBody>
          <a:bodyPr/>
          <a:lstStyle/>
          <a:p>
            <a:r>
              <a:rPr lang="en-GB" altLang="en-US">
                <a:ea typeface="ＭＳ Ｐゴシック" panose="020B0600070205080204" pitchFamily="34" charset="-128"/>
              </a:rPr>
              <a:t>Loading and Unloading Drilling Rigs</a:t>
            </a:r>
            <a:br>
              <a:rPr lang="en-GB" altLang="en-US">
                <a:ea typeface="ＭＳ Ｐゴシック" panose="020B0600070205080204" pitchFamily="34" charset="-128"/>
              </a:rPr>
            </a:br>
            <a:r>
              <a:rPr lang="en-GB" altLang="en-US">
                <a:ea typeface="ＭＳ Ｐゴシック" panose="020B0600070205080204" pitchFamily="34" charset="-128"/>
              </a:rPr>
              <a:t>2 : Competence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11">
            <a:extLst>
              <a:ext uri="{FF2B5EF4-FFF2-40B4-BE49-F238E27FC236}">
                <a16:creationId xmlns:a16="http://schemas.microsoft.com/office/drawing/2014/main" id="{5DA10365-6F53-41A5-B024-85F92DDF6566}"/>
              </a:ext>
            </a:extLst>
          </p:cNvPr>
          <p:cNvSpPr>
            <a:spLocks noGrp="1"/>
          </p:cNvSpPr>
          <p:nvPr>
            <p:ph type="body" sz="quarter" idx="11"/>
          </p:nvPr>
        </p:nvSpPr>
        <p:spPr/>
        <p:txBody>
          <a:bodyPr/>
          <a:lstStyle/>
          <a:p>
            <a:r>
              <a:rPr lang="en-US" altLang="en-US">
                <a:ea typeface="ＭＳ Ｐゴシック" panose="020B0600070205080204" pitchFamily="34" charset="-128"/>
              </a:rPr>
              <a:t>Loading and unloading should be carried out in a designated area within the quarry or away from the main working area and access routes. </a:t>
            </a:r>
          </a:p>
          <a:p>
            <a:endParaRPr lang="en-US" altLang="en-US">
              <a:ea typeface="ＭＳ Ｐゴシック" panose="020B0600070205080204" pitchFamily="34" charset="-128"/>
            </a:endParaRPr>
          </a:p>
          <a:p>
            <a:r>
              <a:rPr lang="en-US" altLang="en-US">
                <a:ea typeface="ＭＳ Ｐゴシック" panose="020B0600070205080204" pitchFamily="34" charset="-128"/>
              </a:rPr>
              <a:t>If necessary the area should be coned off and/or additional assistance be sought.</a:t>
            </a:r>
          </a:p>
          <a:p>
            <a:endParaRPr lang="en-US" altLang="en-US">
              <a:ea typeface="ＭＳ Ｐゴシック" panose="020B0600070205080204" pitchFamily="34" charset="-128"/>
            </a:endParaRPr>
          </a:p>
          <a:p>
            <a:r>
              <a:rPr lang="en-US" altLang="en-US">
                <a:ea typeface="ＭＳ Ｐゴシック" panose="020B0600070205080204" pitchFamily="34" charset="-128"/>
              </a:rPr>
              <a:t>The trailer should be parked on level ground and care should be taken to avoid areas with an adverse camber.</a:t>
            </a:r>
          </a:p>
          <a:p>
            <a:endParaRPr lang="en-US" altLang="en-US">
              <a:ea typeface="ＭＳ Ｐゴシック" panose="020B0600070205080204" pitchFamily="34" charset="-128"/>
            </a:endParaRPr>
          </a:p>
          <a:p>
            <a:r>
              <a:rPr lang="en-US" altLang="en-US">
                <a:ea typeface="ＭＳ Ｐゴシック" panose="020B0600070205080204" pitchFamily="34" charset="-128"/>
              </a:rPr>
              <a:t>The final choice of loading/unloading location should be made by the competent person and the loader driver.</a:t>
            </a:r>
          </a:p>
          <a:p>
            <a:endParaRPr lang="en-US" altLang="en-US">
              <a:ea typeface="ＭＳ Ｐゴシック" panose="020B0600070205080204" pitchFamily="34" charset="-128"/>
            </a:endParaRPr>
          </a:p>
        </p:txBody>
      </p:sp>
      <p:sp>
        <p:nvSpPr>
          <p:cNvPr id="6147" name="Rectangle 2">
            <a:extLst>
              <a:ext uri="{FF2B5EF4-FFF2-40B4-BE49-F238E27FC236}">
                <a16:creationId xmlns:a16="http://schemas.microsoft.com/office/drawing/2014/main" id="{0B3BC47C-F7EC-46AB-8728-DB87DA077D32}"/>
              </a:ext>
            </a:extLst>
          </p:cNvPr>
          <p:cNvSpPr>
            <a:spLocks noGrp="1"/>
          </p:cNvSpPr>
          <p:nvPr>
            <p:ph type="title"/>
          </p:nvPr>
        </p:nvSpPr>
        <p:spPr/>
        <p:txBody>
          <a:bodyPr/>
          <a:lstStyle/>
          <a:p>
            <a:r>
              <a:rPr lang="en-GB" altLang="en-US">
                <a:ea typeface="ＭＳ Ｐゴシック" panose="020B0600070205080204" pitchFamily="34" charset="-128"/>
              </a:rPr>
              <a:t>Loading and Unloading Drilling Rigs</a:t>
            </a:r>
            <a:br>
              <a:rPr lang="en-GB" altLang="en-US">
                <a:ea typeface="ＭＳ Ｐゴシック" panose="020B0600070205080204" pitchFamily="34" charset="-128"/>
              </a:rPr>
            </a:br>
            <a:r>
              <a:rPr lang="en-GB" altLang="en-US">
                <a:ea typeface="ＭＳ Ｐゴシック" panose="020B0600070205080204" pitchFamily="34" charset="-128"/>
              </a:rPr>
              <a:t>3 : The Loading Area</a:t>
            </a:r>
          </a:p>
        </p:txBody>
      </p:sp>
      <p:pic>
        <p:nvPicPr>
          <p:cNvPr id="5124" name="Picture 7">
            <a:extLst>
              <a:ext uri="{FF2B5EF4-FFF2-40B4-BE49-F238E27FC236}">
                <a16:creationId xmlns:a16="http://schemas.microsoft.com/office/drawing/2014/main" id="{9CC89B4F-6746-4F3B-AEE4-6ABEA486F973}"/>
              </a:ext>
            </a:extLst>
          </p:cNvPr>
          <p:cNvPicPr>
            <a:picLocks noGrp="1" noChangeAspect="1" noChangeArrowheads="1"/>
          </p:cNvPicPr>
          <p:nvPr>
            <p:ph sz="quarter" idx="4294967295"/>
          </p:nvPr>
        </p:nvPicPr>
        <p:blipFill>
          <a:blip r:embed="rId2" cstate="print"/>
          <a:stretch>
            <a:fillRect/>
          </a:stretch>
        </p:blipFill>
        <p:spPr>
          <a:xfrm>
            <a:off x="3082925" y="4249738"/>
            <a:ext cx="2978150" cy="1671637"/>
          </a:xfrm>
          <a:ln w="38100" cap="sq">
            <a:miter lim="800000"/>
          </a:ln>
          <a:effectLst>
            <a:outerShdw blurRad="50800" dist="38100" dir="2700000" algn="tl" rotWithShape="0">
              <a:srgbClr val="000000">
                <a:alpha val="43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C060EA13-65FD-4FD1-AB22-F3072D2DE929}"/>
              </a:ext>
            </a:extLst>
          </p:cNvPr>
          <p:cNvSpPr>
            <a:spLocks noGrp="1"/>
          </p:cNvSpPr>
          <p:nvPr>
            <p:ph type="body" sz="quarter" idx="11"/>
          </p:nvPr>
        </p:nvSpPr>
        <p:spPr/>
        <p:txBody>
          <a:bodyPr/>
          <a:lstStyle/>
          <a:p>
            <a:r>
              <a:rPr lang="en-US" altLang="en-US">
                <a:ea typeface="ＭＳ Ｐゴシック" panose="020B0600070205080204" pitchFamily="34" charset="-128"/>
              </a:rPr>
              <a:t>It is important that the low-loader is inspected prior to use to ensure its suitability. </a:t>
            </a:r>
          </a:p>
          <a:p>
            <a:endParaRPr lang="en-US" altLang="en-US">
              <a:ea typeface="ＭＳ Ｐゴシック" panose="020B0600070205080204" pitchFamily="34" charset="-128"/>
            </a:endParaRPr>
          </a:p>
          <a:p>
            <a:r>
              <a:rPr lang="en-US" altLang="en-US">
                <a:ea typeface="ＭＳ Ｐゴシック" panose="020B0600070205080204" pitchFamily="34" charset="-128"/>
              </a:rPr>
              <a:t>The following should be checked</a:t>
            </a:r>
          </a:p>
          <a:p>
            <a:pPr lvl="1"/>
            <a:r>
              <a:rPr lang="en-US" altLang="en-US">
                <a:ea typeface="ＭＳ Ｐゴシック" panose="020B0600070205080204" pitchFamily="34" charset="-128"/>
              </a:rPr>
              <a:t>The deck of the trailer should be made of, or covered in, a suitable material to prevent slippage e.g. wood or lined with rubber matting. This is especially important at the top of ramps where tracks have least contact with the trailer.</a:t>
            </a:r>
          </a:p>
          <a:p>
            <a:pPr lvl="1"/>
            <a:r>
              <a:rPr lang="en-US" altLang="en-US">
                <a:ea typeface="ＭＳ Ｐゴシック" panose="020B0600070205080204" pitchFamily="34" charset="-128"/>
              </a:rPr>
              <a:t>Ramps should not be too steep, again non-slip, and be securely fastened to the trailer to prevent them being thrown out of place by the weight and movement of the plant.</a:t>
            </a:r>
          </a:p>
          <a:p>
            <a:pPr lvl="1"/>
            <a:r>
              <a:rPr lang="en-US" altLang="en-US">
                <a:ea typeface="ＭＳ Ｐゴシック" panose="020B0600070205080204" pitchFamily="34" charset="-128"/>
              </a:rPr>
              <a:t>The trailer should be of appropriate size for the plant being loaded.</a:t>
            </a:r>
          </a:p>
          <a:p>
            <a:pPr lvl="1"/>
            <a:r>
              <a:rPr lang="en-GB" altLang="en-US">
                <a:ea typeface="ＭＳ Ｐゴシック" panose="020B0600070205080204" pitchFamily="34" charset="-128"/>
              </a:rPr>
              <a:t>In cold conditions, when ice is likely to have formed, loading area should be cleared of any ice and frozen mud.</a:t>
            </a:r>
            <a:endParaRPr lang="en-US" altLang="en-US">
              <a:ea typeface="ＭＳ Ｐゴシック" panose="020B0600070205080204" pitchFamily="34" charset="-128"/>
            </a:endParaRPr>
          </a:p>
          <a:p>
            <a:pPr lvl="1"/>
            <a:endParaRPr lang="en-GB"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7171" name="Rectangle 2">
            <a:extLst>
              <a:ext uri="{FF2B5EF4-FFF2-40B4-BE49-F238E27FC236}">
                <a16:creationId xmlns:a16="http://schemas.microsoft.com/office/drawing/2014/main" id="{B28BACFC-1CDC-409F-B453-872511029BF8}"/>
              </a:ext>
            </a:extLst>
          </p:cNvPr>
          <p:cNvSpPr>
            <a:spLocks noGrp="1"/>
          </p:cNvSpPr>
          <p:nvPr>
            <p:ph type="title"/>
          </p:nvPr>
        </p:nvSpPr>
        <p:spPr/>
        <p:txBody>
          <a:bodyPr/>
          <a:lstStyle/>
          <a:p>
            <a:r>
              <a:rPr lang="en-GB" altLang="en-US">
                <a:ea typeface="ＭＳ Ｐゴシック" panose="020B0600070205080204" pitchFamily="34" charset="-128"/>
              </a:rPr>
              <a:t>Loading and Unloading Drilling Rigs</a:t>
            </a:r>
            <a:br>
              <a:rPr lang="en-GB" altLang="en-US">
                <a:ea typeface="ＭＳ Ｐゴシック" panose="020B0600070205080204" pitchFamily="34" charset="-128"/>
              </a:rPr>
            </a:br>
            <a:r>
              <a:rPr lang="en-GB" altLang="en-US">
                <a:ea typeface="ＭＳ Ｐゴシック" panose="020B0600070205080204" pitchFamily="34" charset="-128"/>
              </a:rPr>
              <a:t>4 : Pre-Loading Checks</a:t>
            </a:r>
          </a:p>
        </p:txBody>
      </p:sp>
      <p:pic>
        <p:nvPicPr>
          <p:cNvPr id="7172" name="Picture 1">
            <a:extLst>
              <a:ext uri="{FF2B5EF4-FFF2-40B4-BE49-F238E27FC236}">
                <a16:creationId xmlns:a16="http://schemas.microsoft.com/office/drawing/2014/main" id="{2ABAC196-C8E8-4D4C-98E6-659C709C3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425" y="4502150"/>
            <a:ext cx="31051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21C618B6-01E0-486A-92B7-F2A49F7B6489}"/>
              </a:ext>
            </a:extLst>
          </p:cNvPr>
          <p:cNvSpPr>
            <a:spLocks noGrp="1"/>
          </p:cNvSpPr>
          <p:nvPr>
            <p:ph type="body" sz="quarter" idx="11"/>
          </p:nvPr>
        </p:nvSpPr>
        <p:spPr/>
        <p:txBody>
          <a:bodyPr/>
          <a:lstStyle/>
          <a:p>
            <a:r>
              <a:rPr lang="en-US" altLang="en-US">
                <a:ea typeface="ＭＳ Ｐゴシック" panose="020B0600070205080204" pitchFamily="34" charset="-128"/>
              </a:rPr>
              <a:t>For rigs with separate compressors, the compressor drawbar should be locked straight or loaded in a straight line to avoid jack-knifing.  (Is this still relevant???)</a:t>
            </a:r>
          </a:p>
          <a:p>
            <a:endParaRPr lang="en-US" altLang="en-US">
              <a:ea typeface="ＭＳ Ｐゴシック" panose="020B0600070205080204" pitchFamily="34" charset="-128"/>
            </a:endParaRPr>
          </a:p>
          <a:p>
            <a:r>
              <a:rPr lang="en-US" altLang="en-US">
                <a:ea typeface="ＭＳ Ｐゴシック" panose="020B0600070205080204" pitchFamily="34" charset="-128"/>
              </a:rPr>
              <a:t>All ancillary equipment must be secured or removed to prevent accidents during transit. </a:t>
            </a:r>
          </a:p>
          <a:p>
            <a:pPr lvl="1"/>
            <a:r>
              <a:rPr lang="en-US" altLang="en-US">
                <a:ea typeface="ＭＳ Ｐゴシック" panose="020B0600070205080204" pitchFamily="34" charset="-128"/>
              </a:rPr>
              <a:t>For example removing spanners or securing dust collection hoses.</a:t>
            </a:r>
          </a:p>
          <a:p>
            <a:endParaRPr lang="en-US" altLang="en-US">
              <a:ea typeface="ＭＳ Ｐゴシック" panose="020B0600070205080204" pitchFamily="34" charset="-128"/>
            </a:endParaRPr>
          </a:p>
          <a:p>
            <a:r>
              <a:rPr lang="en-US" altLang="en-US">
                <a:ea typeface="ＭＳ Ｐゴシック" panose="020B0600070205080204" pitchFamily="34" charset="-128"/>
              </a:rPr>
              <a:t>Moveable control arms, dust collectors etc. should be locked in their appropriate position for transit. </a:t>
            </a:r>
          </a:p>
          <a:p>
            <a:endParaRPr lang="en-US" altLang="en-US">
              <a:ea typeface="ＭＳ Ｐゴシック" panose="020B0600070205080204" pitchFamily="34" charset="-128"/>
            </a:endParaRPr>
          </a:p>
          <a:p>
            <a:r>
              <a:rPr lang="en-US" altLang="en-US">
                <a:ea typeface="ＭＳ Ｐゴシック" panose="020B0600070205080204" pitchFamily="34" charset="-128"/>
              </a:rPr>
              <a:t>All panels should be locked.</a:t>
            </a:r>
          </a:p>
          <a:p>
            <a:endParaRPr lang="en-US" altLang="en-US">
              <a:ea typeface="ＭＳ Ｐゴシック" panose="020B0600070205080204" pitchFamily="34" charset="-128"/>
            </a:endParaRPr>
          </a:p>
          <a:p>
            <a:r>
              <a:rPr lang="en-US" altLang="en-US">
                <a:ea typeface="ＭＳ Ｐゴシック" panose="020B0600070205080204" pitchFamily="34" charset="-128"/>
              </a:rPr>
              <a:t>The plant should be lined up straight with the trailer and tracked in a smooth manner.</a:t>
            </a:r>
          </a:p>
        </p:txBody>
      </p:sp>
      <p:sp>
        <p:nvSpPr>
          <p:cNvPr id="8195" name="Rectangle 2">
            <a:extLst>
              <a:ext uri="{FF2B5EF4-FFF2-40B4-BE49-F238E27FC236}">
                <a16:creationId xmlns:a16="http://schemas.microsoft.com/office/drawing/2014/main" id="{7B84932F-2E0A-4655-8619-F9BF5A6B8568}"/>
              </a:ext>
            </a:extLst>
          </p:cNvPr>
          <p:cNvSpPr>
            <a:spLocks noGrp="1"/>
          </p:cNvSpPr>
          <p:nvPr>
            <p:ph type="title"/>
          </p:nvPr>
        </p:nvSpPr>
        <p:spPr/>
        <p:txBody>
          <a:bodyPr/>
          <a:lstStyle/>
          <a:p>
            <a:r>
              <a:rPr lang="en-GB" altLang="en-US">
                <a:ea typeface="ＭＳ Ｐゴシック" panose="020B0600070205080204" pitchFamily="34" charset="-128"/>
              </a:rPr>
              <a:t>Loading and Unloading Drilling Rigs</a:t>
            </a:r>
            <a:br>
              <a:rPr lang="en-GB" altLang="en-US">
                <a:ea typeface="ＭＳ Ｐゴシック" panose="020B0600070205080204" pitchFamily="34" charset="-128"/>
              </a:rPr>
            </a:br>
            <a:r>
              <a:rPr lang="en-GB" altLang="en-US">
                <a:ea typeface="ＭＳ Ｐゴシック" panose="020B0600070205080204" pitchFamily="34" charset="-128"/>
              </a:rPr>
              <a:t>5 : Loading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C8AA2793-3D91-4A7C-9BC3-CAC813BA5922}"/>
              </a:ext>
            </a:extLst>
          </p:cNvPr>
          <p:cNvSpPr>
            <a:spLocks noGrp="1"/>
          </p:cNvSpPr>
          <p:nvPr>
            <p:ph type="body" sz="quarter" idx="11"/>
          </p:nvPr>
        </p:nvSpPr>
        <p:spPr/>
        <p:txBody>
          <a:bodyPr/>
          <a:lstStyle/>
          <a:p>
            <a:r>
              <a:rPr lang="en-US" altLang="en-US">
                <a:ea typeface="ＭＳ Ｐゴシック" panose="020B0600070205080204" pitchFamily="34" charset="-128"/>
              </a:rPr>
              <a:t>The low-loader driver should assist where necessary, particularly when reversing on/off the vehicle.</a:t>
            </a:r>
          </a:p>
          <a:p>
            <a:endParaRPr lang="en-US" altLang="en-US">
              <a:ea typeface="ＭＳ Ｐゴシック" panose="020B0600070205080204" pitchFamily="34" charset="-128"/>
            </a:endParaRPr>
          </a:p>
          <a:p>
            <a:r>
              <a:rPr lang="en-US" altLang="en-US">
                <a:ea typeface="ＭＳ Ｐゴシック" panose="020B0600070205080204" pitchFamily="34" charset="-128"/>
              </a:rPr>
              <a:t>Under no circumstances should plant be lifted onto a trailer using a loading shovel or other inappropriate equipment</a:t>
            </a:r>
            <a:r>
              <a:rPr lang="en-GB" altLang="en-US">
                <a:ea typeface="ＭＳ Ｐゴシック" panose="020B0600070205080204" pitchFamily="34" charset="-128"/>
              </a:rPr>
              <a:t>. </a:t>
            </a:r>
          </a:p>
          <a:p>
            <a:endParaRPr lang="en-GB" altLang="en-US">
              <a:ea typeface="ＭＳ Ｐゴシック" panose="020B0600070205080204" pitchFamily="34" charset="-128"/>
            </a:endParaRPr>
          </a:p>
          <a:p>
            <a:r>
              <a:rPr lang="en-GB" altLang="en-US">
                <a:ea typeface="ＭＳ Ｐゴシック" panose="020B0600070205080204" pitchFamily="34" charset="-128"/>
              </a:rPr>
              <a:t>Loads should be spread as evenly as possible, during both loading and unloading. Uneven loads can make the vehicle or trailer unstable.</a:t>
            </a:r>
          </a:p>
          <a:p>
            <a:endParaRPr lang="en-GB" altLang="en-US">
              <a:ea typeface="ＭＳ Ｐゴシック" panose="020B0600070205080204" pitchFamily="34" charset="-128"/>
            </a:endParaRPr>
          </a:p>
          <a:p>
            <a:r>
              <a:rPr lang="en-GB" altLang="en-US">
                <a:ea typeface="ＭＳ Ｐゴシック" panose="020B0600070205080204" pitchFamily="34" charset="-128"/>
              </a:rPr>
              <a:t>A drill rig</a:t>
            </a:r>
            <a:r>
              <a:rPr lang="en-US" altLang="en-US">
                <a:ea typeface="ＭＳ Ｐゴシック" panose="020B0600070205080204" pitchFamily="34" charset="-128"/>
              </a:rPr>
              <a:t> should not be pushed or towed onto the trailer by other plant. </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9219" name="Rectangle 2">
            <a:extLst>
              <a:ext uri="{FF2B5EF4-FFF2-40B4-BE49-F238E27FC236}">
                <a16:creationId xmlns:a16="http://schemas.microsoft.com/office/drawing/2014/main" id="{A7AA8BDD-EE80-437C-8F87-682FB6EE696F}"/>
              </a:ext>
            </a:extLst>
          </p:cNvPr>
          <p:cNvSpPr>
            <a:spLocks noGrp="1"/>
          </p:cNvSpPr>
          <p:nvPr>
            <p:ph type="title"/>
          </p:nvPr>
        </p:nvSpPr>
        <p:spPr/>
        <p:txBody>
          <a:bodyPr/>
          <a:lstStyle/>
          <a:p>
            <a:r>
              <a:rPr lang="en-GB" altLang="en-US">
                <a:ea typeface="ＭＳ Ｐゴシック" panose="020B0600070205080204" pitchFamily="34" charset="-128"/>
              </a:rPr>
              <a:t>Loading and Unloading Drilling Rigs</a:t>
            </a:r>
            <a:br>
              <a:rPr lang="en-GB" altLang="en-US">
                <a:ea typeface="ＭＳ Ｐゴシック" panose="020B0600070205080204" pitchFamily="34" charset="-128"/>
              </a:rPr>
            </a:br>
            <a:r>
              <a:rPr lang="en-GB" altLang="en-US">
                <a:ea typeface="ＭＳ Ｐゴシック" panose="020B0600070205080204" pitchFamily="34" charset="-128"/>
              </a:rPr>
              <a:t>5 : Loading (continued)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B7C61EFF-51D1-46AC-88A2-B6177D2D2FFF}"/>
              </a:ext>
            </a:extLst>
          </p:cNvPr>
          <p:cNvSpPr>
            <a:spLocks noGrp="1"/>
          </p:cNvSpPr>
          <p:nvPr>
            <p:ph type="body" sz="quarter" idx="11"/>
          </p:nvPr>
        </p:nvSpPr>
        <p:spPr/>
        <p:txBody>
          <a:bodyPr/>
          <a:lstStyle/>
          <a:p>
            <a:r>
              <a:rPr lang="en-US" altLang="en-US">
                <a:ea typeface="ＭＳ Ｐゴシック" panose="020B0600070205080204" pitchFamily="34" charset="-128"/>
              </a:rPr>
              <a:t>Drillers should always ensure that the rig is secured to the trailer, even though this is the responsibility of the driver of the low-loader.</a:t>
            </a:r>
          </a:p>
          <a:p>
            <a:endParaRPr lang="en-US" altLang="en-US">
              <a:ea typeface="ＭＳ Ｐゴシック" panose="020B0600070205080204" pitchFamily="34" charset="-128"/>
            </a:endParaRPr>
          </a:p>
          <a:p>
            <a:r>
              <a:rPr lang="en-GB" altLang="en-US">
                <a:ea typeface="ＭＳ Ｐゴシック" panose="020B0600070205080204" pitchFamily="34" charset="-128"/>
              </a:rPr>
              <a:t>Both the driver and the operator of the vehicle could be liable in the event of an insecure load.</a:t>
            </a:r>
            <a:endParaRPr lang="en-US" altLang="en-US">
              <a:ea typeface="ＭＳ Ｐゴシック" panose="020B0600070205080204" pitchFamily="34" charset="-128"/>
            </a:endParaRPr>
          </a:p>
          <a:p>
            <a:endParaRPr lang="en-US" altLang="en-US">
              <a:ea typeface="ＭＳ Ｐゴシック" panose="020B0600070205080204" pitchFamily="34" charset="-128"/>
            </a:endParaRPr>
          </a:p>
          <a:p>
            <a:r>
              <a:rPr lang="en-US" altLang="en-US">
                <a:ea typeface="ＭＳ Ｐゴシック" panose="020B0600070205080204" pitchFamily="34" charset="-128"/>
              </a:rPr>
              <a:t>If an inappropriate trailer is brought to site no attempt to load the rig should be made.</a:t>
            </a:r>
          </a:p>
          <a:p>
            <a:endParaRPr lang="en-US" altLang="en-US">
              <a:ea typeface="ＭＳ Ｐゴシック" panose="020B0600070205080204" pitchFamily="34" charset="-128"/>
            </a:endParaRPr>
          </a:p>
          <a:p>
            <a:r>
              <a:rPr lang="en-US" altLang="en-US">
                <a:ea typeface="ＭＳ Ｐゴシック" panose="020B0600070205080204" pitchFamily="34" charset="-128"/>
              </a:rPr>
              <a:t>If any problem arises which prevents plant from being loaded or unloaded in the normal manner assistance should be sought from your supervisor before taking further action.</a:t>
            </a:r>
          </a:p>
          <a:p>
            <a:endParaRPr lang="en-US" altLang="en-US">
              <a:ea typeface="ＭＳ Ｐゴシック" panose="020B0600070205080204" pitchFamily="34" charset="-128"/>
            </a:endParaRPr>
          </a:p>
        </p:txBody>
      </p:sp>
      <p:sp>
        <p:nvSpPr>
          <p:cNvPr id="10243" name="Rectangle 2">
            <a:extLst>
              <a:ext uri="{FF2B5EF4-FFF2-40B4-BE49-F238E27FC236}">
                <a16:creationId xmlns:a16="http://schemas.microsoft.com/office/drawing/2014/main" id="{47B2A33D-B14E-4AEE-8924-5C97313240B1}"/>
              </a:ext>
            </a:extLst>
          </p:cNvPr>
          <p:cNvSpPr>
            <a:spLocks noGrp="1"/>
          </p:cNvSpPr>
          <p:nvPr>
            <p:ph type="title"/>
          </p:nvPr>
        </p:nvSpPr>
        <p:spPr/>
        <p:txBody>
          <a:bodyPr/>
          <a:lstStyle/>
          <a:p>
            <a:r>
              <a:rPr lang="en-GB" altLang="en-US">
                <a:ea typeface="ＭＳ Ｐゴシック" panose="020B0600070205080204" pitchFamily="34" charset="-128"/>
              </a:rPr>
              <a:t>Loading and Unloading Drilling Rigs</a:t>
            </a:r>
            <a:br>
              <a:rPr lang="en-GB" altLang="en-US">
                <a:ea typeface="ＭＳ Ｐゴシック" panose="020B0600070205080204" pitchFamily="34" charset="-128"/>
              </a:rPr>
            </a:br>
            <a:r>
              <a:rPr lang="en-GB" altLang="en-US">
                <a:ea typeface="ＭＳ Ｐゴシック" panose="020B0600070205080204" pitchFamily="34" charset="-128"/>
              </a:rPr>
              <a:t>5 : Loading (continued)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70DDA00F-A749-4E47-80DE-FD2636DA4D24}"/>
              </a:ext>
            </a:extLst>
          </p:cNvPr>
          <p:cNvSpPr>
            <a:spLocks noGrp="1"/>
          </p:cNvSpPr>
          <p:nvPr>
            <p:ph type="body" sz="quarter" idx="11"/>
          </p:nvPr>
        </p:nvSpPr>
        <p:spPr/>
        <p:txBody>
          <a:bodyPr/>
          <a:lstStyle/>
          <a:p>
            <a:r>
              <a:rPr lang="en-GB" altLang="en-US">
                <a:ea typeface="ＭＳ Ｐゴシック" panose="020B0600070205080204" pitchFamily="34" charset="-128"/>
              </a:rPr>
              <a:t>Remember – the chosen area may not be ideal</a:t>
            </a:r>
          </a:p>
          <a:p>
            <a:endParaRPr lang="en-GB" altLang="en-US">
              <a:ea typeface="ＭＳ Ｐゴシック" panose="020B0600070205080204" pitchFamily="34" charset="-128"/>
            </a:endParaRPr>
          </a:p>
          <a:p>
            <a:r>
              <a:rPr lang="en-GB" altLang="en-US">
                <a:ea typeface="ＭＳ Ｐゴシック" panose="020B0600070205080204" pitchFamily="34" charset="-128"/>
              </a:rPr>
              <a:t>Where possible, the loader should park so that the rig can be unloaded uphill.</a:t>
            </a:r>
          </a:p>
          <a:p>
            <a:endParaRPr lang="en-GB" altLang="en-US">
              <a:ea typeface="ＭＳ Ｐゴシック" panose="020B0600070205080204" pitchFamily="34" charset="-128"/>
            </a:endParaRPr>
          </a:p>
          <a:p>
            <a:r>
              <a:rPr lang="en-GB" altLang="en-US">
                <a:ea typeface="ＭＳ Ｐゴシック" panose="020B0600070205080204" pitchFamily="34" charset="-128"/>
              </a:rPr>
              <a:t>Driver assistance whilst unloading may be necessary.</a:t>
            </a:r>
          </a:p>
          <a:p>
            <a:endParaRPr lang="en-US" altLang="en-US">
              <a:ea typeface="ＭＳ Ｐゴシック" panose="020B0600070205080204" pitchFamily="34" charset="-128"/>
            </a:endParaRPr>
          </a:p>
        </p:txBody>
      </p:sp>
      <p:sp>
        <p:nvSpPr>
          <p:cNvPr id="11267" name="Rectangle 2">
            <a:extLst>
              <a:ext uri="{FF2B5EF4-FFF2-40B4-BE49-F238E27FC236}">
                <a16:creationId xmlns:a16="http://schemas.microsoft.com/office/drawing/2014/main" id="{2CC39D0F-A60A-4131-AE15-785A1995A162}"/>
              </a:ext>
            </a:extLst>
          </p:cNvPr>
          <p:cNvSpPr>
            <a:spLocks noGrp="1"/>
          </p:cNvSpPr>
          <p:nvPr>
            <p:ph type="title"/>
          </p:nvPr>
        </p:nvSpPr>
        <p:spPr/>
        <p:txBody>
          <a:bodyPr/>
          <a:lstStyle/>
          <a:p>
            <a:r>
              <a:rPr lang="en-GB" altLang="en-US">
                <a:ea typeface="ＭＳ Ｐゴシック" panose="020B0600070205080204" pitchFamily="34" charset="-128"/>
              </a:rPr>
              <a:t>Loading and Unloading Drilling Rigs</a:t>
            </a:r>
            <a:br>
              <a:rPr lang="en-GB" altLang="en-US">
                <a:ea typeface="ＭＳ Ｐゴシック" panose="020B0600070205080204" pitchFamily="34" charset="-128"/>
              </a:rPr>
            </a:br>
            <a:r>
              <a:rPr lang="en-GB" altLang="en-US">
                <a:ea typeface="ＭＳ Ｐゴシック" panose="020B0600070205080204" pitchFamily="34" charset="-128"/>
              </a:rPr>
              <a:t>5 : Unloading</a:t>
            </a:r>
          </a:p>
        </p:txBody>
      </p:sp>
      <p:pic>
        <p:nvPicPr>
          <p:cNvPr id="11268" name="Picture 8">
            <a:extLst>
              <a:ext uri="{FF2B5EF4-FFF2-40B4-BE49-F238E27FC236}">
                <a16:creationId xmlns:a16="http://schemas.microsoft.com/office/drawing/2014/main" id="{74DCA9E8-9025-42A2-9B7E-0E502917C1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7613" y="3330575"/>
            <a:ext cx="4168775" cy="2343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B553ECC2D3844689042851BF8B4A40" ma:contentTypeVersion="2" ma:contentTypeDescription="Create a new document." ma:contentTypeScope="" ma:versionID="144f0608bcfbb2f02fcc34ed8c5685e9">
  <xsd:schema xmlns:xsd="http://www.w3.org/2001/XMLSchema" xmlns:xs="http://www.w3.org/2001/XMLSchema" xmlns:p="http://schemas.microsoft.com/office/2006/metadata/properties" xmlns:ns2="f8d346e2-fb1b-4e34-81ab-6b7dd80a5066" targetNamespace="http://schemas.microsoft.com/office/2006/metadata/properties" ma:root="true" ma:fieldsID="2d47e146bd3ab0b5314da015fe12079e" ns2:_="">
    <xsd:import namespace="f8d346e2-fb1b-4e34-81ab-6b7dd80a506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d346e2-fb1b-4e34-81ab-6b7dd80a5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19F31A-5C51-4941-A248-94F158C316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d346e2-fb1b-4e34-81ab-6b7dd80a50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3D8887-BE29-4688-9626-F04957C10A7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030F78A-DF9A-4CAC-BA0D-1BB90A9608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356</TotalTime>
  <Words>1267</Words>
  <Application>Microsoft Office PowerPoint</Application>
  <PresentationFormat>On-screen Show (4:3)</PresentationFormat>
  <Paragraphs>95</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Loading and Unloading of Drilling Rigs &amp; Compressors Safe Transportation of Drilling Rigs and Compressors</vt:lpstr>
      <vt:lpstr>Loading and Unloading Drilling Rigs 1 : Introduction.</vt:lpstr>
      <vt:lpstr>Loading and Unloading Drilling Rigs 2 : Competence</vt:lpstr>
      <vt:lpstr>Loading and Unloading Drilling Rigs 3 : The Loading Area</vt:lpstr>
      <vt:lpstr>Loading and Unloading Drilling Rigs 4 : Pre-Loading Checks</vt:lpstr>
      <vt:lpstr>Loading and Unloading Drilling Rigs 5 : Loading </vt:lpstr>
      <vt:lpstr>Loading and Unloading Drilling Rigs 5 : Loading (continued)</vt:lpstr>
      <vt:lpstr>Loading and Unloading Drilling Rigs 5 : Loading (continued)</vt:lpstr>
      <vt:lpstr>Loading and Unloading Drilling Rigs 5 : Unloading</vt:lpstr>
      <vt:lpstr>Loading and Unloading Drilling Rigs 6 : Example Incident.</vt:lpstr>
      <vt:lpstr>Loading and Unloading Drilling Rigs 6 : Example Incident.</vt:lpstr>
      <vt:lpstr>Loading &amp; Unloading of Drill Rigs 7 : Key Points</vt:lpstr>
    </vt:vector>
  </TitlesOfParts>
  <Company>Print Revolution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Health &amp; Safety Guidance for Quarries</dc:title>
  <dc:creator>Adrian Collier</dc:creator>
  <cp:lastModifiedBy>Paul Pounsford</cp:lastModifiedBy>
  <cp:revision>50</cp:revision>
  <dcterms:created xsi:type="dcterms:W3CDTF">2013-01-09T16:16:24Z</dcterms:created>
  <dcterms:modified xsi:type="dcterms:W3CDTF">2021-03-04T12:58:34Z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0x010100A1B553ECC2D3844689042851BF8B4A40</vt:lpwstr>
  </property>
</Properties>
</file>