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sldIdLst>
    <p:sldId id="275" r:id="rId4"/>
    <p:sldId id="285" r:id="rId5"/>
    <p:sldId id="294" r:id="rId6"/>
    <p:sldId id="287" r:id="rId7"/>
    <p:sldId id="293" r:id="rId8"/>
    <p:sldId id="286" r:id="rId9"/>
    <p:sldId id="291" r:id="rId10"/>
    <p:sldId id="288" r:id="rId11"/>
    <p:sldId id="292" r:id="rId12"/>
    <p:sldId id="290" r:id="rId13"/>
    <p:sldId id="295" r:id="rId14"/>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Farnfield" initials="RF" lastIdx="5" clrIdx="0">
    <p:extLst>
      <p:ext uri="{19B8F6BF-5375-455C-9EA6-DF929625EA0E}">
        <p15:presenceInfo xmlns:p15="http://schemas.microsoft.com/office/powerpoint/2012/main" userId="S::robert.farnfield@epc-groupe.co.uk::26052eb9-da65-4ab3-9b67-1dbbc3f68f15" providerId="AD"/>
      </p:ext>
    </p:extLst>
  </p:cmAuthor>
  <p:cmAuthor id="2" name="Donnachie, Ben" initials="DB" lastIdx="1" clrIdx="1">
    <p:extLst>
      <p:ext uri="{19B8F6BF-5375-455C-9EA6-DF929625EA0E}">
        <p15:presenceInfo xmlns:p15="http://schemas.microsoft.com/office/powerpoint/2012/main" userId="S::ben.donnachie_bamritchies.co.uk#ext#@epcuk.onmicrosoft.com::be0ce9bd-7248-4cd4-8d75-9b8e884319fc" providerId="AD"/>
      </p:ext>
    </p:extLst>
  </p:cmAuthor>
  <p:cmAuthor id="3" name="Christie, Ian" initials="CI" lastIdx="1" clrIdx="2">
    <p:extLst>
      <p:ext uri="{19B8F6BF-5375-455C-9EA6-DF929625EA0E}">
        <p15:presenceInfo xmlns:p15="http://schemas.microsoft.com/office/powerpoint/2012/main" userId="S::ian.christie_bamritchies.co.uk#ext#@epcuk.onmicrosoft.com::f59e911d-8010-4b27-a0a4-70df47623f7f" providerId="AD"/>
      </p:ext>
    </p:extLst>
  </p:cmAuthor>
  <p:cmAuthor id="4" name="michael.ripley" initials="mi" lastIdx="1" clrIdx="3">
    <p:extLst>
      <p:ext uri="{19B8F6BF-5375-455C-9EA6-DF929625EA0E}">
        <p15:presenceInfo xmlns:p15="http://schemas.microsoft.com/office/powerpoint/2012/main" userId="S::michael.ripley_cemex.com#ext#@epcuk.onmicrosoft.com::23ac679a-2f68-4d50-8199-571aa0f1a0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38435E-2D89-497B-B4E9-BF29D20B73BC}" v="2" dt="2020-02-17T11:31:18.934"/>
    <p1510:client id="{34428F37-EA66-485A-95A5-0AD753A69966}" v="1" dt="2020-02-28T12:11:17.835"/>
    <p1510:client id="{56C6D0DB-F628-48AB-8227-5F113F51C3D1}" v="1" dt="2020-03-03T13:56:04.718"/>
    <p1510:client id="{D82B7991-8895-47EE-B876-46548366A937}" v="1" dt="2020-02-18T19:17:55.163"/>
    <p1510:client id="{EBB86D62-94EB-49B5-A3A5-4C0FE1A12C0B}" v="5" dt="2020-02-17T09:33:22.9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22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9311"/>
            <a:ext cx="7772400" cy="1470025"/>
          </a:xfrm>
        </p:spPr>
        <p:txBody>
          <a:bodyPr/>
          <a:lstStyle>
            <a:lvl1pPr algn="ctr">
              <a:defRPr sz="3200" b="1">
                <a:solidFill>
                  <a:schemeClr val="tx1">
                    <a:lumMod val="50000"/>
                    <a:lumOff val="50000"/>
                  </a:schemeClr>
                </a:solidFill>
              </a:defRPr>
            </a:lvl1pPr>
          </a:lstStyle>
          <a:p>
            <a:r>
              <a:rPr lang="en-GB"/>
              <a:t>Click to edit Master title style</a:t>
            </a:r>
            <a:endParaRPr lang="en-US"/>
          </a:p>
        </p:txBody>
      </p:sp>
      <p:sp>
        <p:nvSpPr>
          <p:cNvPr id="3" name="Subtitle 2"/>
          <p:cNvSpPr>
            <a:spLocks noGrp="1"/>
          </p:cNvSpPr>
          <p:nvPr>
            <p:ph type="subTitle" idx="1"/>
          </p:nvPr>
        </p:nvSpPr>
        <p:spPr>
          <a:xfrm>
            <a:off x="1371600" y="3304304"/>
            <a:ext cx="6400800" cy="1752600"/>
          </a:xfrm>
        </p:spPr>
        <p:txBody>
          <a:bodyPr/>
          <a:lstStyle>
            <a:lvl1pPr marL="0" indent="0" algn="ctr">
              <a:buNone/>
              <a:defRPr sz="1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extLst>
      <p:ext uri="{BB962C8B-B14F-4D97-AF65-F5344CB8AC3E}">
        <p14:creationId xmlns:p14="http://schemas.microsoft.com/office/powerpoint/2010/main" val="132665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Text Placeholder 5"/>
          <p:cNvSpPr>
            <a:spLocks noGrp="1"/>
          </p:cNvSpPr>
          <p:nvPr>
            <p:ph type="body" sz="quarter" idx="11"/>
          </p:nvPr>
        </p:nvSpPr>
        <p:spPr>
          <a:xfrm>
            <a:off x="457200" y="1350963"/>
            <a:ext cx="8229600" cy="4322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5256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500"/>
            </a:lvl1pPr>
          </a:lstStyle>
          <a:p>
            <a:r>
              <a:rPr lang="en-GB"/>
              <a:t>Click to edit Master title style</a:t>
            </a:r>
            <a:endParaRPr lang="en-US"/>
          </a:p>
        </p:txBody>
      </p:sp>
      <p:sp>
        <p:nvSpPr>
          <p:cNvPr id="3" name="Content Placeholder 2"/>
          <p:cNvSpPr>
            <a:spLocks noGrp="1"/>
          </p:cNvSpPr>
          <p:nvPr>
            <p:ph sz="half" idx="1"/>
          </p:nvPr>
        </p:nvSpPr>
        <p:spPr>
          <a:xfrm>
            <a:off x="457200" y="1402774"/>
            <a:ext cx="4038600" cy="4723390"/>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402774"/>
            <a:ext cx="4038600" cy="4723389"/>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068788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54028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3925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p>
        </p:txBody>
      </p:sp>
      <p:sp>
        <p:nvSpPr>
          <p:cNvPr id="3" name="Content Placeholder 2"/>
          <p:cNvSpPr>
            <a:spLocks noGrp="1"/>
          </p:cNvSpPr>
          <p:nvPr>
            <p:ph idx="1"/>
          </p:nvPr>
        </p:nvSpPr>
        <p:spPr/>
        <p:txBody>
          <a:bodyPr/>
          <a:lstStyle>
            <a:lvl1pPr>
              <a:defRPr sz="1800" b="1"/>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1954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QNJAC PP template.pdf">
            <a:extLst>
              <a:ext uri="{FF2B5EF4-FFF2-40B4-BE49-F238E27FC236}">
                <a16:creationId xmlns:a16="http://schemas.microsoft.com/office/drawing/2014/main" id="{3A538D55-BB39-4E5C-A9BC-0FB1E77D06AD}"/>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25400"/>
            <a:ext cx="9180513" cy="695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a:extLst>
              <a:ext uri="{FF2B5EF4-FFF2-40B4-BE49-F238E27FC236}">
                <a16:creationId xmlns:a16="http://schemas.microsoft.com/office/drawing/2014/main" id="{76B36DF0-F09D-4B99-8239-0928B1DE95C3}"/>
              </a:ext>
            </a:extLst>
          </p:cNvPr>
          <p:cNvSpPr>
            <a:spLocks noGrp="1"/>
          </p:cNvSpPr>
          <p:nvPr>
            <p:ph type="title"/>
          </p:nvPr>
        </p:nvSpPr>
        <p:spPr bwMode="auto">
          <a:xfrm>
            <a:off x="457200" y="301625"/>
            <a:ext cx="82296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title style</a:t>
            </a:r>
            <a:endParaRPr lang="en-US" altLang="en-US"/>
          </a:p>
        </p:txBody>
      </p:sp>
      <p:sp>
        <p:nvSpPr>
          <p:cNvPr id="1028" name="Text Placeholder 2">
            <a:extLst>
              <a:ext uri="{FF2B5EF4-FFF2-40B4-BE49-F238E27FC236}">
                <a16:creationId xmlns:a16="http://schemas.microsoft.com/office/drawing/2014/main" id="{ABF05AC3-1520-4E3B-B9D6-EC159C7CFBA8}"/>
              </a:ext>
            </a:extLst>
          </p:cNvPr>
          <p:cNvSpPr>
            <a:spLocks noGrp="1"/>
          </p:cNvSpPr>
          <p:nvPr>
            <p:ph type="body" idx="1"/>
          </p:nvPr>
        </p:nvSpPr>
        <p:spPr bwMode="auto">
          <a:xfrm>
            <a:off x="457200" y="1257300"/>
            <a:ext cx="8229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1029" name="Picture 5">
            <a:extLst>
              <a:ext uri="{FF2B5EF4-FFF2-40B4-BE49-F238E27FC236}">
                <a16:creationId xmlns:a16="http://schemas.microsoft.com/office/drawing/2014/main" id="{75A029F8-B296-4F0B-A671-41FD179CA4CC}"/>
              </a:ext>
            </a:extLst>
          </p:cNvPr>
          <p:cNvPicPr>
            <a:picLocks noChangeAspect="1" noChangeArrowheads="1"/>
          </p:cNvPicPr>
          <p:nvPr userDrawn="1"/>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0338" y="5559425"/>
            <a:ext cx="13350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7">
            <a:extLst>
              <a:ext uri="{FF2B5EF4-FFF2-40B4-BE49-F238E27FC236}">
                <a16:creationId xmlns:a16="http://schemas.microsoft.com/office/drawing/2014/main" id="{2E5ED862-7CD6-45FC-AEFD-81B887C50F5F}"/>
              </a:ext>
            </a:extLst>
          </p:cNvPr>
          <p:cNvSpPr txBox="1">
            <a:spLocks noChangeArrowheads="1"/>
          </p:cNvSpPr>
          <p:nvPr userDrawn="1"/>
        </p:nvSpPr>
        <p:spPr bwMode="auto">
          <a:xfrm>
            <a:off x="398463" y="6386513"/>
            <a:ext cx="1046162" cy="274637"/>
          </a:xfrm>
          <a:prstGeom prst="rect">
            <a:avLst/>
          </a:prstGeom>
          <a:noFill/>
          <a:ln>
            <a:noFill/>
          </a:ln>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GB" altLang="en-US" sz="1200">
                <a:solidFill>
                  <a:srgbClr val="F2F2F2"/>
                </a:solidFill>
              </a:rPr>
              <a:t>Slide </a:t>
            </a:r>
            <a:fld id="{4F79DC42-8E01-42F9-BD9D-D2F4B4103A18}" type="slidenum">
              <a:rPr lang="en-GB" altLang="en-US" sz="1200">
                <a:solidFill>
                  <a:srgbClr val="F2F2F2"/>
                </a:solidFill>
              </a:rPr>
              <a:pPr eaLnBrk="1" hangingPunct="1"/>
              <a:t>‹#›</a:t>
            </a:fld>
            <a:r>
              <a:rPr lang="en-GB" altLang="en-US" sz="1200">
                <a:solidFill>
                  <a:srgbClr val="F2F2F2"/>
                </a:solidFill>
              </a:rPr>
              <a:t> of 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457200" rtl="0" eaLnBrk="0" fontAlgn="base" hangingPunct="0">
        <a:spcBef>
          <a:spcPct val="0"/>
        </a:spcBef>
        <a:spcAft>
          <a:spcPct val="0"/>
        </a:spcAft>
        <a:defRPr sz="2500" b="1" kern="1200">
          <a:solidFill>
            <a:schemeClr val="tx1"/>
          </a:solidFill>
          <a:latin typeface="+mj-lt"/>
          <a:ea typeface="ＭＳ Ｐゴシック" pitchFamily="-1" charset="-128"/>
          <a:cs typeface="+mj-cs"/>
        </a:defRPr>
      </a:lvl1pPr>
      <a:lvl2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2pPr>
      <a:lvl3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3pPr>
      <a:lvl4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4pPr>
      <a:lvl5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1600" b="1" kern="1200">
          <a:solidFill>
            <a:srgbClr val="7F7F7F"/>
          </a:solidFill>
          <a:latin typeface="+mn-lt"/>
          <a:ea typeface="ＭＳ Ｐゴシック" pitchFamily="-1"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mn-lt"/>
          <a:ea typeface="ＭＳ Ｐゴシック" pitchFamily="-1"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mn-lt"/>
          <a:ea typeface="ＭＳ Ｐゴシック" pitchFamily="-1"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mn-lt"/>
          <a:ea typeface="ＭＳ Ｐゴシック" pitchFamily="-1"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B50DEEB-84DA-43EB-AF97-27D7F2D54516}"/>
              </a:ext>
            </a:extLst>
          </p:cNvPr>
          <p:cNvSpPr>
            <a:spLocks noGrp="1"/>
          </p:cNvSpPr>
          <p:nvPr>
            <p:ph type="ctrTitle"/>
          </p:nvPr>
        </p:nvSpPr>
        <p:spPr>
          <a:xfrm>
            <a:off x="1371600" y="1965325"/>
            <a:ext cx="7086600" cy="1470025"/>
          </a:xfrm>
        </p:spPr>
        <p:txBody>
          <a:bodyPr/>
          <a:lstStyle/>
          <a:p>
            <a:pPr algn="l" eaLnBrk="1" hangingPunct="1"/>
            <a:r>
              <a:rPr lang="en-GB" altLang="en-US" dirty="0">
                <a:solidFill>
                  <a:srgbClr val="7F7F7F"/>
                </a:solidFill>
                <a:ea typeface="ＭＳ Ｐゴシック" panose="020B0600070205080204" pitchFamily="34" charset="-128"/>
              </a:rPr>
              <a:t>Post-Blast Fumes</a:t>
            </a:r>
            <a:br>
              <a:rPr lang="en-GB" altLang="en-US" dirty="0">
                <a:solidFill>
                  <a:srgbClr val="7F7F7F"/>
                </a:solidFill>
                <a:ea typeface="ＭＳ Ｐゴシック" panose="020B0600070205080204" pitchFamily="34" charset="-128"/>
              </a:rPr>
            </a:br>
            <a:r>
              <a:rPr lang="en-GB" altLang="en-US" sz="2000" dirty="0">
                <a:solidFill>
                  <a:srgbClr val="7F7F7F"/>
                </a:solidFill>
                <a:ea typeface="ＭＳ Ｐゴシック" panose="020B0600070205080204" pitchFamily="34" charset="-128"/>
              </a:rPr>
              <a:t>Guidance on post-blast fumes and the steps to be taken to help reduce their production and avoid exposure to them. </a:t>
            </a:r>
            <a:br>
              <a:rPr lang="en-GB" altLang="en-US" sz="2000" dirty="0">
                <a:solidFill>
                  <a:srgbClr val="7F7F7F"/>
                </a:solidFill>
                <a:ea typeface="ＭＳ Ｐゴシック" panose="020B0600070205080204" pitchFamily="34" charset="-128"/>
              </a:rPr>
            </a:br>
            <a:br>
              <a:rPr lang="en-US" altLang="en-US" dirty="0">
                <a:solidFill>
                  <a:srgbClr val="7F7F7F"/>
                </a:solidFill>
                <a:ea typeface="ＭＳ Ｐゴシック" panose="020B0600070205080204" pitchFamily="34" charset="-128"/>
              </a:rPr>
            </a:br>
            <a:endParaRPr lang="en-US" altLang="en-US" dirty="0">
              <a:solidFill>
                <a:srgbClr val="7F7F7F"/>
              </a:solidFill>
              <a:ea typeface="ＭＳ Ｐゴシック" panose="020B0600070205080204" pitchFamily="34" charset="-128"/>
            </a:endParaRPr>
          </a:p>
        </p:txBody>
      </p:sp>
      <p:sp>
        <p:nvSpPr>
          <p:cNvPr id="2051" name="Text Box 5">
            <a:extLst>
              <a:ext uri="{FF2B5EF4-FFF2-40B4-BE49-F238E27FC236}">
                <a16:creationId xmlns:a16="http://schemas.microsoft.com/office/drawing/2014/main" id="{DB3FD0B1-1301-409C-8D1E-7E9D6B36D1F3}"/>
              </a:ext>
            </a:extLst>
          </p:cNvPr>
          <p:cNvSpPr txBox="1">
            <a:spLocks noChangeArrowheads="1"/>
          </p:cNvSpPr>
          <p:nvPr/>
        </p:nvSpPr>
        <p:spPr bwMode="auto">
          <a:xfrm>
            <a:off x="684213" y="404813"/>
            <a:ext cx="2203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1600" b="1">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GB" altLang="en-US" sz="1800" b="0">
                <a:solidFill>
                  <a:schemeClr val="tx1"/>
                </a:solidFill>
                <a:latin typeface="Arial" panose="020B0604020202020204" pitchFamily="34" charset="0"/>
              </a:rPr>
              <a:t>Drilling and Blasting</a:t>
            </a:r>
          </a:p>
          <a:p>
            <a:pPr eaLnBrk="1" hangingPunct="1">
              <a:spcBef>
                <a:spcPct val="0"/>
              </a:spcBef>
              <a:buFontTx/>
              <a:buNone/>
            </a:pPr>
            <a:r>
              <a:rPr lang="en-GB" altLang="en-US" sz="1800" b="0">
                <a:solidFill>
                  <a:schemeClr val="tx1"/>
                </a:solidFill>
                <a:latin typeface="Arial" panose="020B0604020202020204" pitchFamily="34" charset="0"/>
              </a:rPr>
              <a:t>Toolbox Talk : 16</a:t>
            </a:r>
            <a:endParaRPr lang="en-US" altLang="en-US" sz="1800" b="0">
              <a:solidFill>
                <a:schemeClr val="tx1"/>
              </a:solidFill>
              <a:latin typeface="Arial" panose="020B0604020202020204" pitchFamily="34" charset="0"/>
            </a:endParaRPr>
          </a:p>
        </p:txBody>
      </p:sp>
      <p:sp>
        <p:nvSpPr>
          <p:cNvPr id="10" name="Subtitle 9">
            <a:extLst>
              <a:ext uri="{FF2B5EF4-FFF2-40B4-BE49-F238E27FC236}">
                <a16:creationId xmlns:a16="http://schemas.microsoft.com/office/drawing/2014/main" id="{E0FD2C9C-1D9B-411B-A6DE-3B7056BB29BD}"/>
              </a:ext>
            </a:extLst>
          </p:cNvPr>
          <p:cNvSpPr>
            <a:spLocks noGrp="1"/>
          </p:cNvSpPr>
          <p:nvPr>
            <p:ph type="subTitle" idx="1"/>
          </p:nvPr>
        </p:nvSpPr>
        <p:spPr>
          <a:xfrm>
            <a:off x="1371600" y="3613150"/>
            <a:ext cx="6400800" cy="1025525"/>
          </a:xfrm>
        </p:spPr>
        <p:txBody>
          <a:bodyPr/>
          <a:lstStyle/>
          <a:p>
            <a:pPr algn="l">
              <a:buFont typeface="Arial" charset="0"/>
              <a:buNone/>
              <a:defRPr/>
            </a:pPr>
            <a:r>
              <a:rPr lang="en-GB" kern="0" dirty="0">
                <a:solidFill>
                  <a:schemeClr val="accent5">
                    <a:lumMod val="25000"/>
                  </a:schemeClr>
                </a:solidFill>
              </a:rPr>
              <a:t>Target Audience</a:t>
            </a:r>
          </a:p>
          <a:p>
            <a:pPr lvl="1" algn="l">
              <a:buFont typeface="Arial" charset="0"/>
              <a:buNone/>
              <a:defRPr/>
            </a:pPr>
            <a:r>
              <a:rPr lang="en-GB" i="1" kern="0" dirty="0">
                <a:solidFill>
                  <a:schemeClr val="accent5">
                    <a:lumMod val="25000"/>
                  </a:schemeClr>
                </a:solidFill>
              </a:rPr>
              <a:t>All those involved in the blasting operation – especially the post-blast inspection process.</a:t>
            </a:r>
            <a:endParaRPr lang="en-US" i="1" kern="0" dirty="0">
              <a:solidFill>
                <a:schemeClr val="accent5">
                  <a:lumMod val="25000"/>
                </a:schemeClr>
              </a:solidFill>
            </a:endParaRPr>
          </a:p>
          <a:p>
            <a:pPr algn="l">
              <a:buFont typeface="Arial" charset="0"/>
              <a:buNone/>
              <a:defRPr/>
            </a:pPr>
            <a:endParaRPr lang="en-GB" dirty="0"/>
          </a:p>
        </p:txBody>
      </p:sp>
      <p:sp>
        <p:nvSpPr>
          <p:cNvPr id="6" name="TextBox 5">
            <a:extLst>
              <a:ext uri="{FF2B5EF4-FFF2-40B4-BE49-F238E27FC236}">
                <a16:creationId xmlns:a16="http://schemas.microsoft.com/office/drawing/2014/main" id="{6E90AF64-F42C-467B-927D-BDA0BFE1CFFC}"/>
              </a:ext>
            </a:extLst>
          </p:cNvPr>
          <p:cNvSpPr txBox="1"/>
          <p:nvPr/>
        </p:nvSpPr>
        <p:spPr>
          <a:xfrm>
            <a:off x="1755775" y="4981575"/>
            <a:ext cx="5632450" cy="954088"/>
          </a:xfrm>
          <a:prstGeom prst="rect">
            <a:avLst/>
          </a:prstGeom>
          <a:solidFill>
            <a:schemeClr val="accent6">
              <a:lumMod val="40000"/>
              <a:lumOff val="60000"/>
            </a:schemeClr>
          </a:solidFill>
          <a:ln>
            <a:solidFill>
              <a:schemeClr val="bg1">
                <a:lumMod val="50000"/>
              </a:schemeClr>
            </a:solidFill>
          </a:ln>
        </p:spPr>
        <p:txBody>
          <a:bodyPr anchor="ctr">
            <a:spAutoFit/>
          </a:bodyPr>
          <a:lstStyle/>
          <a:p>
            <a:pPr eaLnBrk="1" hangingPunct="1">
              <a:defRPr/>
            </a:pPr>
            <a:r>
              <a:rPr lang="en-GB" sz="800" i="1">
                <a:latin typeface="Arial" charset="0"/>
              </a:rPr>
              <a:t>This toolbox talk may be freely reproduced except for advertising, endorsement or commercial purposes. It has been developed by the Quarries National Joint Advisory Committee (QNJAC) to help quarry operators, contractors, managers and others make health and safety improvements in the quarry industry. </a:t>
            </a:r>
          </a:p>
          <a:p>
            <a:pPr eaLnBrk="1" hangingPunct="1">
              <a:defRPr/>
            </a:pPr>
            <a:endParaRPr lang="en-GB" sz="800" i="1">
              <a:latin typeface="Arial" charset="0"/>
            </a:endParaRPr>
          </a:p>
          <a:p>
            <a:pPr eaLnBrk="1" hangingPunct="1">
              <a:defRPr/>
            </a:pPr>
            <a:r>
              <a:rPr lang="en-GB" sz="800" i="1">
                <a:latin typeface="Arial" charset="0"/>
              </a:rPr>
              <a:t>This guidance represents good practice which may go further than the minimum you need to do to comply with the law.</a:t>
            </a:r>
          </a:p>
          <a:p>
            <a:pPr eaLnBrk="1" hangingPunct="1">
              <a:defRPr/>
            </a:pPr>
            <a:endParaRPr lang="en-GB" sz="800" i="1">
              <a:latin typeface="Arial" charset="0"/>
            </a:endParaRPr>
          </a:p>
          <a:p>
            <a:pPr eaLnBrk="1" hangingPunct="1">
              <a:defRPr/>
            </a:pPr>
            <a:r>
              <a:rPr lang="en-GB" sz="800" i="1">
                <a:latin typeface="Arial" charset="0"/>
              </a:rPr>
              <a:t>If you use the information provided in this document please acknowledge ‘QNJAC’ as the source .</a:t>
            </a:r>
          </a:p>
        </p:txBody>
      </p:sp>
      <p:sp>
        <p:nvSpPr>
          <p:cNvPr id="2054" name="Slide Number Placeholder 3">
            <a:extLst>
              <a:ext uri="{FF2B5EF4-FFF2-40B4-BE49-F238E27FC236}">
                <a16:creationId xmlns:a16="http://schemas.microsoft.com/office/drawing/2014/main" id="{6319B3B9-F9F5-465F-8DC9-C347E3879428}"/>
              </a:ext>
            </a:extLst>
          </p:cNvPr>
          <p:cNvSpPr txBox="1">
            <a:spLocks noChangeArrowheads="1"/>
          </p:cNvSpPr>
          <p:nvPr/>
        </p:nvSpPr>
        <p:spPr bwMode="auto">
          <a:xfrm>
            <a:off x="6646863" y="404813"/>
            <a:ext cx="15763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1600" b="1">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9pPr>
          </a:lstStyle>
          <a:p>
            <a:pPr algn="r" eaLnBrk="1" hangingPunct="1">
              <a:spcBef>
                <a:spcPct val="0"/>
              </a:spcBef>
              <a:buFontTx/>
              <a:buNone/>
            </a:pPr>
            <a:r>
              <a:rPr lang="en-US" altLang="en-US" sz="1200" b="0">
                <a:latin typeface="Arial" panose="020B0604020202020204" pitchFamily="34" charset="0"/>
              </a:rPr>
              <a:t>Updated July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7101C66-35C2-46E0-A887-2E24F9E70374}"/>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5. Key Points</a:t>
            </a:r>
          </a:p>
        </p:txBody>
      </p:sp>
      <p:sp>
        <p:nvSpPr>
          <p:cNvPr id="11267" name="Rectangle 3">
            <a:extLst>
              <a:ext uri="{FF2B5EF4-FFF2-40B4-BE49-F238E27FC236}">
                <a16:creationId xmlns:a16="http://schemas.microsoft.com/office/drawing/2014/main" id="{A98FC8B2-50D7-4A07-ABB9-305315A4EFE1}"/>
              </a:ext>
            </a:extLst>
          </p:cNvPr>
          <p:cNvSpPr>
            <a:spLocks noGrp="1"/>
          </p:cNvSpPr>
          <p:nvPr>
            <p:ph type="body" idx="1"/>
          </p:nvPr>
        </p:nvSpPr>
        <p:spPr/>
        <p:txBody>
          <a:bodyPr/>
          <a:lstStyle/>
          <a:p>
            <a:r>
              <a:rPr lang="en-GB" altLang="en-US">
                <a:ea typeface="ＭＳ Ｐゴシック" panose="020B0600070205080204" pitchFamily="34" charset="-128"/>
              </a:rPr>
              <a:t>Always follow the guidance given by the manufacturer relating to the conditions for use </a:t>
            </a:r>
            <a:r>
              <a:rPr lang="en-US" altLang="en-US">
                <a:ea typeface="ＭＳ Ｐゴシック" panose="020B0600070205080204" pitchFamily="34" charset="-128"/>
              </a:rPr>
              <a:t>of</a:t>
            </a:r>
            <a:r>
              <a:rPr lang="en-GB" altLang="en-US">
                <a:ea typeface="ＭＳ Ｐゴシック" panose="020B0600070205080204" pitchFamily="34" charset="-128"/>
              </a:rPr>
              <a:t> explosive products and the</a:t>
            </a:r>
            <a:r>
              <a:rPr lang="en-US" altLang="en-US">
                <a:ea typeface="ＭＳ Ｐゴシック" panose="020B0600070205080204" pitchFamily="34" charset="-128"/>
              </a:rPr>
              <a:t> method of loading and priming</a:t>
            </a:r>
            <a:endParaRPr lang="en-GB" altLang="en-US">
              <a:ea typeface="ＭＳ Ｐゴシック" panose="020B0600070205080204" pitchFamily="34" charset="-128"/>
            </a:endParaRPr>
          </a:p>
          <a:p>
            <a:endParaRPr lang="en-GB" altLang="en-US">
              <a:ea typeface="ＭＳ Ｐゴシック" panose="020B0600070205080204" pitchFamily="34" charset="-128"/>
            </a:endParaRPr>
          </a:p>
          <a:p>
            <a:r>
              <a:rPr lang="en-GB" altLang="en-US">
                <a:ea typeface="ＭＳ Ｐゴシック" panose="020B0600070205080204" pitchFamily="34" charset="-128"/>
              </a:rPr>
              <a:t>Never use ANFO in a wet or damp hole and always ensure that site-mixed ANFO is correctly and completely mixed with the correct proportion of AN to fuel</a:t>
            </a:r>
          </a:p>
          <a:p>
            <a:endParaRPr lang="en-GB" altLang="en-US">
              <a:ea typeface="ＭＳ Ｐゴシック" panose="020B0600070205080204" pitchFamily="34" charset="-128"/>
            </a:endParaRPr>
          </a:p>
          <a:p>
            <a:r>
              <a:rPr lang="en-GB" altLang="en-US">
                <a:ea typeface="ＭＳ Ｐゴシック" panose="020B0600070205080204" pitchFamily="34" charset="-128"/>
              </a:rPr>
              <a:t>Leave sufficient time for fumes to clear before carrying out a post-blast inspection</a:t>
            </a:r>
          </a:p>
          <a:p>
            <a:endParaRPr lang="en-GB" altLang="en-US">
              <a:ea typeface="ＭＳ Ｐゴシック" panose="020B0600070205080204" pitchFamily="34" charset="-128"/>
            </a:endParaRPr>
          </a:p>
          <a:p>
            <a:r>
              <a:rPr lang="en-GB" altLang="en-US">
                <a:ea typeface="ＭＳ Ｐゴシック" panose="020B0600070205080204" pitchFamily="34" charset="-128"/>
              </a:rPr>
              <a:t>Be aware of the potential health effects of exposure to post-blast fumes</a:t>
            </a:r>
          </a:p>
          <a:p>
            <a:endParaRPr lang="en-GB" altLang="en-US">
              <a:ea typeface="ＭＳ Ｐゴシック" panose="020B0600070205080204" pitchFamily="34" charset="-128"/>
            </a:endParaRPr>
          </a:p>
          <a:p>
            <a:pPr marL="342900" lvl="1" indent="-342900">
              <a:buFont typeface="Arial" panose="020B0604020202020204" pitchFamily="34" charset="0"/>
              <a:buChar char="•"/>
            </a:pPr>
            <a:r>
              <a:rPr lang="en-GB" altLang="en-US" b="1">
                <a:ea typeface="ＭＳ Ｐゴシック" panose="020B0600070205080204" pitchFamily="34" charset="-128"/>
              </a:rPr>
              <a:t>Medical practitioners should be made aware of the potential exposure to</a:t>
            </a:r>
            <a:br>
              <a:rPr lang="en-GB" altLang="en-US" b="1">
                <a:ea typeface="ＭＳ Ｐゴシック" panose="020B0600070205080204" pitchFamily="34" charset="-128"/>
              </a:rPr>
            </a:br>
            <a:r>
              <a:rPr lang="en-GB" altLang="en-US" b="1">
                <a:ea typeface="ＭＳ Ｐゴシック" panose="020B0600070205080204" pitchFamily="34" charset="-128"/>
              </a:rPr>
              <a:t>NO</a:t>
            </a:r>
            <a:r>
              <a:rPr lang="en-US" altLang="en-US" b="1">
                <a:ea typeface="ＭＳ Ｐゴシック" panose="020B0600070205080204" pitchFamily="34" charset="-128"/>
              </a:rPr>
              <a:t>x</a:t>
            </a:r>
            <a:r>
              <a:rPr lang="en-GB" altLang="en-US" b="1">
                <a:ea typeface="ＭＳ Ｐゴシック" panose="020B0600070205080204" pitchFamily="34" charset="-128"/>
              </a:rPr>
              <a:t> and Carbon Monoxide</a:t>
            </a: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C904DD5-818E-44A9-96A7-6D98293A9608}"/>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5. Key Points</a:t>
            </a:r>
          </a:p>
        </p:txBody>
      </p:sp>
      <p:sp>
        <p:nvSpPr>
          <p:cNvPr id="12291" name="Rectangle 3">
            <a:extLst>
              <a:ext uri="{FF2B5EF4-FFF2-40B4-BE49-F238E27FC236}">
                <a16:creationId xmlns:a16="http://schemas.microsoft.com/office/drawing/2014/main" id="{4DF62861-557C-4638-A5A4-B809B22D024C}"/>
              </a:ext>
            </a:extLst>
          </p:cNvPr>
          <p:cNvSpPr>
            <a:spLocks noGrp="1"/>
          </p:cNvSpPr>
          <p:nvPr>
            <p:ph type="body" idx="1"/>
          </p:nvPr>
        </p:nvSpPr>
        <p:spPr/>
        <p:txBody>
          <a:bodyPr/>
          <a:lstStyle/>
          <a:p>
            <a:r>
              <a:rPr lang="en-GB" altLang="en-US">
                <a:ea typeface="ＭＳ Ｐゴシック" panose="020B0600070205080204" pitchFamily="34" charset="-128"/>
              </a:rPr>
              <a:t>The underlying causes of high NOx are fuel-deficiency in the explosive or detonation reactions that do not continue to completion. Therefore always:</a:t>
            </a:r>
          </a:p>
          <a:p>
            <a:pPr lvl="1"/>
            <a:r>
              <a:rPr lang="en-GB" altLang="en-US" sz="1600">
                <a:ea typeface="ＭＳ Ｐゴシック" panose="020B0600070205080204" pitchFamily="34" charset="-128"/>
              </a:rPr>
              <a:t>Use the correct product for the job</a:t>
            </a:r>
          </a:p>
          <a:p>
            <a:pPr lvl="1"/>
            <a:r>
              <a:rPr lang="en-GB" altLang="en-US" sz="1600">
                <a:ea typeface="ＭＳ Ｐゴシック" panose="020B0600070205080204" pitchFamily="34" charset="-128"/>
              </a:rPr>
              <a:t>Pay attention to mixing, loading and priming practices</a:t>
            </a:r>
          </a:p>
          <a:p>
            <a:pPr lvl="1"/>
            <a:r>
              <a:rPr lang="en-GB" altLang="en-US" sz="1600">
                <a:ea typeface="ＭＳ Ｐゴシック" panose="020B0600070205080204" pitchFamily="34" charset="-128"/>
              </a:rPr>
              <a:t>Stem and confine the explosives well</a:t>
            </a:r>
          </a:p>
          <a:p>
            <a:pPr lvl="1"/>
            <a:r>
              <a:rPr lang="en-GB" altLang="en-US" sz="1600">
                <a:ea typeface="ＭＳ Ｐゴシック" panose="020B0600070205080204" pitchFamily="34" charset="-128"/>
              </a:rPr>
              <a:t>… and remember, poor confinement creates problems other than fumes!</a:t>
            </a:r>
          </a:p>
          <a:p>
            <a:pPr lvl="1">
              <a:buFont typeface="Arial" panose="020B0604020202020204" pitchFamily="34" charset="0"/>
              <a:buNone/>
            </a:pPr>
            <a:endParaRPr lang="en-GB" altLang="en-US" sz="1600">
              <a:ea typeface="ＭＳ Ｐゴシック" panose="020B0600070205080204" pitchFamily="34" charset="-128"/>
            </a:endParaRPr>
          </a:p>
          <a:p>
            <a:pPr lvl="1"/>
            <a:endParaRPr lang="en-GB" altLang="en-US" sz="1600">
              <a:ea typeface="ＭＳ Ｐゴシック" panose="020B0600070205080204" pitchFamily="34" charset="-128"/>
            </a:endParaRPr>
          </a:p>
          <a:p>
            <a:pPr lvl="1" algn="ctr">
              <a:buFont typeface="Arial" panose="020B0604020202020204" pitchFamily="34" charset="0"/>
              <a:buNone/>
            </a:pPr>
            <a:endParaRPr lang="en-GB" altLang="en-US" sz="1600">
              <a:ea typeface="ＭＳ Ｐゴシック" panose="020B0600070205080204" pitchFamily="34" charset="-128"/>
            </a:endParaRPr>
          </a:p>
        </p:txBody>
      </p:sp>
      <p:pic>
        <p:nvPicPr>
          <p:cNvPr id="12292" name="Picture 4">
            <a:extLst>
              <a:ext uri="{FF2B5EF4-FFF2-40B4-BE49-F238E27FC236}">
                <a16:creationId xmlns:a16="http://schemas.microsoft.com/office/drawing/2014/main" id="{D1903238-A07C-451E-8ABB-3D7521D13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5025" y="3136900"/>
            <a:ext cx="4210050"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D8FC9A-0DD7-4ACF-8072-99B6FF2B5B7C}"/>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1. Introduction</a:t>
            </a:r>
          </a:p>
        </p:txBody>
      </p:sp>
      <p:sp>
        <p:nvSpPr>
          <p:cNvPr id="3075" name="Rectangle 3">
            <a:extLst>
              <a:ext uri="{FF2B5EF4-FFF2-40B4-BE49-F238E27FC236}">
                <a16:creationId xmlns:a16="http://schemas.microsoft.com/office/drawing/2014/main" id="{3793F5D5-6A11-4712-83F3-50814356AC61}"/>
              </a:ext>
            </a:extLst>
          </p:cNvPr>
          <p:cNvSpPr>
            <a:spLocks noGrp="1"/>
          </p:cNvSpPr>
          <p:nvPr>
            <p:ph type="body" idx="1"/>
          </p:nvPr>
        </p:nvSpPr>
        <p:spPr/>
        <p:txBody>
          <a:bodyPr/>
          <a:lstStyle/>
          <a:p>
            <a:r>
              <a:rPr lang="en-GB" altLang="en-US">
                <a:ea typeface="ＭＳ Ｐゴシック" panose="020B0600070205080204" pitchFamily="34" charset="-128"/>
              </a:rPr>
              <a:t>All explosives will produce post-blast fumes</a:t>
            </a:r>
          </a:p>
          <a:p>
            <a:pPr lvl="1"/>
            <a:r>
              <a:rPr lang="en-GB" altLang="en-US">
                <a:ea typeface="ＭＳ Ｐゴシック" panose="020B0600070205080204" pitchFamily="34" charset="-128"/>
              </a:rPr>
              <a:t>In the order of 8</a:t>
            </a:r>
            <a:r>
              <a:rPr lang="en-US" altLang="en-US">
                <a:ea typeface="ＭＳ Ｐゴシック" panose="020B0600070205080204" pitchFamily="34" charset="-128"/>
              </a:rPr>
              <a:t>5</a:t>
            </a:r>
            <a:r>
              <a:rPr lang="en-GB" altLang="en-US">
                <a:ea typeface="ＭＳ Ｐゴシック" panose="020B0600070205080204" pitchFamily="34" charset="-128"/>
              </a:rPr>
              <a:t>0 to 1,000 litres of gas are generated per kilogramme of explosive detonated</a:t>
            </a:r>
          </a:p>
          <a:p>
            <a:pPr lvl="1"/>
            <a:r>
              <a:rPr lang="en-GB" altLang="en-US">
                <a:ea typeface="ＭＳ Ｐゴシック" panose="020B0600070205080204" pitchFamily="34" charset="-128"/>
              </a:rPr>
              <a:t>So a blast containing 5</a:t>
            </a:r>
            <a:r>
              <a:rPr lang="en-US" altLang="en-US">
                <a:ea typeface="ＭＳ Ｐゴシック" panose="020B0600070205080204" pitchFamily="34" charset="-128"/>
              </a:rPr>
              <a:t> tonnes</a:t>
            </a:r>
            <a:r>
              <a:rPr lang="en-GB" altLang="en-US">
                <a:ea typeface="ＭＳ Ｐゴシック" panose="020B0600070205080204" pitchFamily="34" charset="-128"/>
              </a:rPr>
              <a:t> of explosive </a:t>
            </a:r>
            <a:r>
              <a:rPr lang="en-US" altLang="en-US">
                <a:ea typeface="ＭＳ Ｐゴシック" panose="020B0600070205080204" pitchFamily="34" charset="-128"/>
              </a:rPr>
              <a:t>can</a:t>
            </a:r>
            <a:r>
              <a:rPr lang="en-GB" altLang="en-US">
                <a:ea typeface="ＭＳ Ｐゴシック" panose="020B0600070205080204" pitchFamily="34" charset="-128"/>
              </a:rPr>
              <a:t> produce up to </a:t>
            </a:r>
            <a:r>
              <a:rPr lang="en-US" altLang="en-US">
                <a:ea typeface="ＭＳ Ｐゴシック" panose="020B0600070205080204" pitchFamily="34" charset="-128"/>
              </a:rPr>
              <a:t>5</a:t>
            </a:r>
            <a:r>
              <a:rPr lang="en-GB" altLang="en-US">
                <a:ea typeface="ＭＳ Ｐゴシック" panose="020B0600070205080204" pitchFamily="34" charset="-128"/>
              </a:rPr>
              <a:t> million litres of gas in about 1 second</a:t>
            </a:r>
          </a:p>
          <a:p>
            <a:endParaRPr lang="en-GB" altLang="en-US">
              <a:ea typeface="ＭＳ Ｐゴシック" panose="020B0600070205080204" pitchFamily="34" charset="-128"/>
            </a:endParaRPr>
          </a:p>
          <a:p>
            <a:r>
              <a:rPr lang="en-GB" altLang="en-US">
                <a:ea typeface="ＭＳ Ｐゴシック" panose="020B0600070205080204" pitchFamily="34" charset="-128"/>
              </a:rPr>
              <a:t>For the most part these fumes will consist of  a combination of the following  gases and vapours which are lar</a:t>
            </a:r>
            <a:r>
              <a:rPr lang="en-US" altLang="en-US">
                <a:ea typeface="ＭＳ Ｐゴシック" panose="020B0600070205080204" pitchFamily="34" charset="-128"/>
              </a:rPr>
              <a:t>gely invisible</a:t>
            </a:r>
            <a:endParaRPr lang="en-GB" altLang="en-US">
              <a:ea typeface="ＭＳ Ｐゴシック" panose="020B0600070205080204" pitchFamily="34" charset="-128"/>
            </a:endParaRPr>
          </a:p>
          <a:p>
            <a:pPr lvl="1"/>
            <a:r>
              <a:rPr lang="en-GB" altLang="en-US">
                <a:ea typeface="ＭＳ Ｐゴシック" panose="020B0600070205080204" pitchFamily="34" charset="-128"/>
              </a:rPr>
              <a:t>Carbon Dioxide</a:t>
            </a:r>
          </a:p>
          <a:p>
            <a:pPr lvl="1"/>
            <a:r>
              <a:rPr lang="en-GB" altLang="en-US">
                <a:ea typeface="ＭＳ Ｐゴシック" panose="020B0600070205080204" pitchFamily="34" charset="-128"/>
              </a:rPr>
              <a:t>Nitrogen</a:t>
            </a:r>
          </a:p>
          <a:p>
            <a:pPr lvl="1"/>
            <a:r>
              <a:rPr lang="en-GB" altLang="en-US">
                <a:ea typeface="ＭＳ Ｐゴシック" panose="020B0600070205080204" pitchFamily="34" charset="-128"/>
              </a:rPr>
              <a:t>Water Vapour (Steam)</a:t>
            </a:r>
          </a:p>
          <a:p>
            <a:pPr lvl="1"/>
            <a:endParaRPr lang="en-GB" altLang="en-US">
              <a:ea typeface="ＭＳ Ｐゴシック" panose="020B0600070205080204" pitchFamily="34" charset="-128"/>
            </a:endParaRPr>
          </a:p>
          <a:p>
            <a:r>
              <a:rPr lang="en-GB" altLang="en-US">
                <a:ea typeface="ＭＳ Ｐゴシック" panose="020B0600070205080204" pitchFamily="34" charset="-128"/>
              </a:rPr>
              <a:t>Whilst these gases do not support life they are not toxic. </a:t>
            </a:r>
          </a:p>
          <a:p>
            <a:pPr>
              <a:buFont typeface="Arial" panose="020B0604020202020204" pitchFamily="34" charset="0"/>
              <a:buNone/>
            </a:pPr>
            <a:endParaRPr lang="en-GB" altLang="en-US">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585286-3D9B-4271-8A2C-8407EB75FBAB}"/>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1. Introduction</a:t>
            </a:r>
          </a:p>
        </p:txBody>
      </p:sp>
      <p:sp>
        <p:nvSpPr>
          <p:cNvPr id="4099" name="Rectangle 3">
            <a:extLst>
              <a:ext uri="{FF2B5EF4-FFF2-40B4-BE49-F238E27FC236}">
                <a16:creationId xmlns:a16="http://schemas.microsoft.com/office/drawing/2014/main" id="{8E9EA771-E757-453E-8DC1-B96632D1D73D}"/>
              </a:ext>
            </a:extLst>
          </p:cNvPr>
          <p:cNvSpPr>
            <a:spLocks noGrp="1"/>
          </p:cNvSpPr>
          <p:nvPr>
            <p:ph type="body" idx="1"/>
          </p:nvPr>
        </p:nvSpPr>
        <p:spPr/>
        <p:txBody>
          <a:bodyPr/>
          <a:lstStyle/>
          <a:p>
            <a:r>
              <a:rPr lang="en-GB" altLang="en-US">
                <a:ea typeface="ＭＳ Ｐゴシック" panose="020B0600070205080204" pitchFamily="34" charset="-128"/>
              </a:rPr>
              <a:t>The ranges of the major components produced from explosives and their physiological effect are shown in the following table</a:t>
            </a: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r>
              <a:rPr lang="en-GB" altLang="en-US">
                <a:ea typeface="ＭＳ Ｐゴシック" panose="020B0600070205080204" pitchFamily="34" charset="-128"/>
              </a:rPr>
              <a:t>Owing to their toxicity, particular attention is paid to concentrations of CO and NOx – for surface operations NOx is the more serious danger</a:t>
            </a:r>
          </a:p>
          <a:p>
            <a:endParaRPr lang="en-GB" altLang="en-US">
              <a:ea typeface="ＭＳ Ｐゴシック" panose="020B0600070205080204" pitchFamily="34" charset="-128"/>
            </a:endParaRPr>
          </a:p>
          <a:p>
            <a:pPr>
              <a:buFont typeface="Arial" panose="020B0604020202020204" pitchFamily="34" charset="0"/>
              <a:buNone/>
            </a:pPr>
            <a:endParaRPr lang="en-GB" altLang="en-US">
              <a:ea typeface="ＭＳ Ｐゴシック" panose="020B0600070205080204" pitchFamily="34" charset="-128"/>
            </a:endParaRPr>
          </a:p>
          <a:p>
            <a:pPr>
              <a:buFont typeface="Arial" panose="020B0604020202020204" pitchFamily="34" charset="0"/>
              <a:buNone/>
            </a:pPr>
            <a:endParaRPr lang="en-GB" altLang="en-US">
              <a:ea typeface="ＭＳ Ｐゴシック" panose="020B0600070205080204" pitchFamily="34" charset="-128"/>
            </a:endParaRPr>
          </a:p>
          <a:p>
            <a:pPr>
              <a:buFont typeface="Arial" panose="020B0604020202020204" pitchFamily="34" charset="0"/>
              <a:buNone/>
            </a:pPr>
            <a:endParaRPr lang="en-GB" altLang="en-US">
              <a:ea typeface="ＭＳ Ｐゴシック" panose="020B0600070205080204" pitchFamily="34" charset="-128"/>
            </a:endParaRPr>
          </a:p>
          <a:p>
            <a:pPr>
              <a:buFont typeface="Arial" panose="020B0604020202020204" pitchFamily="34" charset="0"/>
              <a:buNone/>
            </a:pPr>
            <a:endParaRPr lang="en-GB" altLang="en-US">
              <a:ea typeface="ＭＳ Ｐゴシック" panose="020B0600070205080204" pitchFamily="34" charset="-128"/>
            </a:endParaRPr>
          </a:p>
          <a:p>
            <a:pPr algn="ctr">
              <a:buFont typeface="Arial" panose="020B0604020202020204" pitchFamily="34" charset="0"/>
              <a:buNone/>
            </a:pPr>
            <a:endParaRPr lang="en-GB" altLang="en-US">
              <a:ea typeface="ＭＳ Ｐゴシック" panose="020B0600070205080204" pitchFamily="34" charset="-128"/>
            </a:endParaRPr>
          </a:p>
          <a:p>
            <a:pPr algn="ctr">
              <a:buFont typeface="Arial" panose="020B0604020202020204" pitchFamily="34" charset="0"/>
              <a:buNone/>
            </a:pPr>
            <a:endParaRPr lang="en-GB" altLang="en-US">
              <a:ea typeface="ＭＳ Ｐゴシック" panose="020B0600070205080204" pitchFamily="34" charset="-128"/>
            </a:endParaRPr>
          </a:p>
          <a:p>
            <a:pPr>
              <a:buFont typeface="Arial" panose="020B0604020202020204" pitchFamily="34" charset="0"/>
              <a:buNone/>
            </a:pPr>
            <a:endParaRPr lang="en-GB" altLang="en-US">
              <a:ea typeface="ＭＳ Ｐゴシック" panose="020B0600070205080204" pitchFamily="34" charset="-128"/>
            </a:endParaRPr>
          </a:p>
        </p:txBody>
      </p:sp>
      <p:pic>
        <p:nvPicPr>
          <p:cNvPr id="4100" name="Picture 4">
            <a:extLst>
              <a:ext uri="{FF2B5EF4-FFF2-40B4-BE49-F238E27FC236}">
                <a16:creationId xmlns:a16="http://schemas.microsoft.com/office/drawing/2014/main" id="{F887FB2A-DDFE-4F2A-B320-182D60F1D9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675" y="2027238"/>
            <a:ext cx="6899269" cy="2697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4E4E479-41B8-4B1B-9239-5CCA120DD703}"/>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2. Toxic Fumes</a:t>
            </a:r>
          </a:p>
        </p:txBody>
      </p:sp>
      <p:sp>
        <p:nvSpPr>
          <p:cNvPr id="5123" name="Rectangle 3">
            <a:extLst>
              <a:ext uri="{FF2B5EF4-FFF2-40B4-BE49-F238E27FC236}">
                <a16:creationId xmlns:a16="http://schemas.microsoft.com/office/drawing/2014/main" id="{AF5D6EF2-4414-4AAC-8583-F12C2DC4D770}"/>
              </a:ext>
            </a:extLst>
          </p:cNvPr>
          <p:cNvSpPr>
            <a:spLocks noGrp="1"/>
          </p:cNvSpPr>
          <p:nvPr>
            <p:ph type="body" idx="1"/>
          </p:nvPr>
        </p:nvSpPr>
        <p:spPr/>
        <p:txBody>
          <a:bodyPr/>
          <a:lstStyle/>
          <a:p>
            <a:r>
              <a:rPr lang="en-GB" altLang="en-US">
                <a:ea typeface="ＭＳ Ｐゴシック" panose="020B0600070205080204" pitchFamily="34" charset="-128"/>
              </a:rPr>
              <a:t>Under ‘Normal’ conditions a small portion of the post-blast fumes produced are toxic including</a:t>
            </a:r>
          </a:p>
          <a:p>
            <a:pPr lvl="1"/>
            <a:r>
              <a:rPr lang="en-GB" altLang="en-US">
                <a:ea typeface="ＭＳ Ｐゴシック" panose="020B0600070205080204" pitchFamily="34" charset="-128"/>
              </a:rPr>
              <a:t>Oxides of Nitrogen : commonly known as NO</a:t>
            </a:r>
            <a:r>
              <a:rPr lang="en-US" altLang="en-US">
                <a:ea typeface="ＭＳ Ｐゴシック" panose="020B0600070205080204" pitchFamily="34" charset="-128"/>
              </a:rPr>
              <a:t>x and o</a:t>
            </a:r>
            <a:r>
              <a:rPr lang="en-GB" altLang="en-US">
                <a:ea typeface="ＭＳ Ｐゴシック" panose="020B0600070205080204" pitchFamily="34" charset="-128"/>
              </a:rPr>
              <a:t>ften seen as orange/brown fumes</a:t>
            </a:r>
          </a:p>
          <a:p>
            <a:pPr lvl="1"/>
            <a:r>
              <a:rPr lang="en-GB" altLang="en-US">
                <a:ea typeface="ＭＳ Ｐゴシック" panose="020B0600070205080204" pitchFamily="34" charset="-128"/>
              </a:rPr>
              <a:t>Carbon Monoxid</a:t>
            </a:r>
            <a:r>
              <a:rPr lang="en-US" altLang="en-US">
                <a:ea typeface="ＭＳ Ｐゴシック" panose="020B0600070205080204" pitchFamily="34" charset="-128"/>
              </a:rPr>
              <a:t>e, which is a </a:t>
            </a:r>
            <a:r>
              <a:rPr lang="en-GB" altLang="en-US">
                <a:ea typeface="ＭＳ Ｐゴシック" panose="020B0600070205080204" pitchFamily="34" charset="-128"/>
              </a:rPr>
              <a:t> colourless and odourless gas</a:t>
            </a:r>
          </a:p>
          <a:p>
            <a:pPr lvl="1"/>
            <a:r>
              <a:rPr lang="en-GB" altLang="en-US">
                <a:ea typeface="ＭＳ Ｐゴシック" panose="020B0600070205080204" pitchFamily="34" charset="-128"/>
              </a:rPr>
              <a:t>Particles of explosive residue</a:t>
            </a:r>
            <a:endParaRPr lang="en-US" altLang="en-US">
              <a:ea typeface="ＭＳ Ｐゴシック" panose="020B0600070205080204" pitchFamily="34" charset="-128"/>
            </a:endParaRPr>
          </a:p>
          <a:p>
            <a:endParaRPr lang="en-GB" altLang="en-US">
              <a:ea typeface="ＭＳ Ｐゴシック" panose="020B0600070205080204" pitchFamily="34" charset="-128"/>
            </a:endParaRPr>
          </a:p>
          <a:p>
            <a:r>
              <a:rPr lang="en-GB" altLang="en-US">
                <a:ea typeface="ＭＳ Ｐゴシック" panose="020B0600070205080204" pitchFamily="34" charset="-128"/>
              </a:rPr>
              <a:t>Under ‘Abnormal’ conditions, where complete decomposition of</a:t>
            </a:r>
            <a:r>
              <a:rPr lang="en-US" altLang="en-US">
                <a:ea typeface="ＭＳ Ｐゴシック" panose="020B0600070205080204" pitchFamily="34" charset="-128"/>
              </a:rPr>
              <a:t>, for example, ammonium nitrate in ANFO, does not take place, perhaps 75 to 125 litres of NOx are produced per kilogramme of explosive, on occasions greater.</a:t>
            </a:r>
          </a:p>
          <a:p>
            <a:endParaRPr lang="en-US" altLang="en-US">
              <a:ea typeface="ＭＳ Ｐゴシック" panose="020B0600070205080204" pitchFamily="34" charset="-128"/>
            </a:endParaRPr>
          </a:p>
          <a:p>
            <a:r>
              <a:rPr lang="en-GB" altLang="en-US">
                <a:ea typeface="ＭＳ Ｐゴシック" panose="020B0600070205080204" pitchFamily="34" charset="-128"/>
              </a:rPr>
              <a:t>NOx are approximately 50% heavier than air and hence in calm or light wind conditions can congregate in low lying areas where they pose a serious risk.                    CO is slightly lighter than air but short lived and usually quickly disperses</a:t>
            </a: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a:p>
            <a:pPr lvl="1"/>
            <a:endParaRPr lang="en-GB" altLang="en-US">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51B8767-F2F5-4681-8F57-A6475AC3C3A1}"/>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2. Toxic Fumes</a:t>
            </a:r>
          </a:p>
        </p:txBody>
      </p:sp>
      <p:sp>
        <p:nvSpPr>
          <p:cNvPr id="6147" name="Rectangle 3">
            <a:extLst>
              <a:ext uri="{FF2B5EF4-FFF2-40B4-BE49-F238E27FC236}">
                <a16:creationId xmlns:a16="http://schemas.microsoft.com/office/drawing/2014/main" id="{E6B89A01-4E26-434D-8CF5-AB6811800CD9}"/>
              </a:ext>
            </a:extLst>
          </p:cNvPr>
          <p:cNvSpPr>
            <a:spLocks noGrp="1"/>
          </p:cNvSpPr>
          <p:nvPr>
            <p:ph type="body" idx="1"/>
          </p:nvPr>
        </p:nvSpPr>
        <p:spPr/>
        <p:txBody>
          <a:bodyPr/>
          <a:lstStyle/>
          <a:p>
            <a:pPr>
              <a:buFont typeface="Arial" panose="020B0604020202020204" pitchFamily="34" charset="0"/>
              <a:buNone/>
            </a:pPr>
            <a:r>
              <a:rPr lang="en-GB" altLang="en-US" sz="1600">
                <a:ea typeface="ＭＳ Ｐゴシック" panose="020B0600070205080204" pitchFamily="34" charset="-128"/>
              </a:rPr>
              <a:t>	</a:t>
            </a:r>
            <a:r>
              <a:rPr lang="en-GB" altLang="en-US">
                <a:ea typeface="ＭＳ Ｐゴシック" panose="020B0600070205080204" pitchFamily="34" charset="-128"/>
              </a:rPr>
              <a:t>Fumes should not be tolerated where they can put workers, the public and wildlife at serious risk of health damage or even death</a:t>
            </a:r>
          </a:p>
          <a:p>
            <a:pPr>
              <a:buFont typeface="Arial" panose="020B0604020202020204" pitchFamily="34" charset="0"/>
              <a:buNone/>
            </a:pPr>
            <a:endParaRPr lang="en-GB" altLang="en-US">
              <a:ea typeface="ＭＳ Ｐゴシック" panose="020B0600070205080204" pitchFamily="34" charset="-128"/>
            </a:endParaRPr>
          </a:p>
          <a:p>
            <a:pPr>
              <a:buFont typeface="Arial" panose="020B0604020202020204" pitchFamily="34" charset="0"/>
              <a:buNone/>
            </a:pPr>
            <a:endParaRPr lang="en-GB" altLang="en-US" sz="1600">
              <a:ea typeface="ＭＳ Ｐゴシック" panose="020B0600070205080204" pitchFamily="34" charset="-128"/>
            </a:endParaRPr>
          </a:p>
          <a:p>
            <a:pPr>
              <a:buFont typeface="Arial" panose="020B0604020202020204" pitchFamily="34" charset="0"/>
              <a:buNone/>
            </a:pPr>
            <a:endParaRPr lang="en-GB" altLang="en-US" sz="1600">
              <a:ea typeface="ＭＳ Ｐゴシック" panose="020B0600070205080204" pitchFamily="34" charset="-128"/>
            </a:endParaRPr>
          </a:p>
          <a:p>
            <a:pPr>
              <a:buFont typeface="Arial" panose="020B0604020202020204" pitchFamily="34" charset="0"/>
              <a:buNone/>
            </a:pPr>
            <a:endParaRPr lang="en-GB" altLang="en-US" sz="1600">
              <a:ea typeface="ＭＳ Ｐゴシック" panose="020B0600070205080204" pitchFamily="34" charset="-128"/>
            </a:endParaRPr>
          </a:p>
          <a:p>
            <a:pPr>
              <a:buFont typeface="Arial" panose="020B0604020202020204" pitchFamily="34" charset="0"/>
              <a:buNone/>
            </a:pPr>
            <a:endParaRPr lang="en-GB" altLang="en-US" sz="1600">
              <a:ea typeface="ＭＳ Ｐゴシック" panose="020B0600070205080204" pitchFamily="34" charset="-128"/>
            </a:endParaRPr>
          </a:p>
          <a:p>
            <a:pPr>
              <a:buFont typeface="Arial" panose="020B0604020202020204" pitchFamily="34" charset="0"/>
              <a:buNone/>
            </a:pPr>
            <a:endParaRPr lang="en-GB" altLang="en-US" sz="1600">
              <a:ea typeface="ＭＳ Ｐゴシック" panose="020B0600070205080204" pitchFamily="34" charset="-128"/>
            </a:endParaRPr>
          </a:p>
          <a:p>
            <a:pPr algn="ctr">
              <a:buFont typeface="Arial" panose="020B0604020202020204" pitchFamily="34" charset="0"/>
              <a:buNone/>
            </a:pPr>
            <a:endParaRPr lang="en-GB" altLang="en-US" sz="1600">
              <a:ea typeface="ＭＳ Ｐゴシック" panose="020B0600070205080204" pitchFamily="34" charset="-128"/>
            </a:endParaRPr>
          </a:p>
        </p:txBody>
      </p:sp>
      <p:pic>
        <p:nvPicPr>
          <p:cNvPr id="6148" name="Picture 4">
            <a:extLst>
              <a:ext uri="{FF2B5EF4-FFF2-40B4-BE49-F238E27FC236}">
                <a16:creationId xmlns:a16="http://schemas.microsoft.com/office/drawing/2014/main" id="{64F5E78A-D726-4001-82AD-B1142A2DC4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7475" y="2149475"/>
            <a:ext cx="5943600" cy="330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982C47C-3595-4C66-A997-FA21494B723A}"/>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3. Factors Increasing the Level of Toxic Fumes</a:t>
            </a:r>
          </a:p>
        </p:txBody>
      </p:sp>
      <p:sp>
        <p:nvSpPr>
          <p:cNvPr id="7171" name="Rectangle 3">
            <a:extLst>
              <a:ext uri="{FF2B5EF4-FFF2-40B4-BE49-F238E27FC236}">
                <a16:creationId xmlns:a16="http://schemas.microsoft.com/office/drawing/2014/main" id="{49DA03B0-35FF-44DE-99E7-47FEB4CDE8BA}"/>
              </a:ext>
            </a:extLst>
          </p:cNvPr>
          <p:cNvSpPr>
            <a:spLocks noGrp="1"/>
          </p:cNvSpPr>
          <p:nvPr>
            <p:ph type="body" idx="1"/>
          </p:nvPr>
        </p:nvSpPr>
        <p:spPr/>
        <p:txBody>
          <a:bodyPr/>
          <a:lstStyle/>
          <a:p>
            <a:r>
              <a:rPr lang="en-US" altLang="en-US">
                <a:ea typeface="ＭＳ Ｐゴシック" panose="020B0600070205080204" pitchFamily="34" charset="-128"/>
              </a:rPr>
              <a:t>F</a:t>
            </a:r>
            <a:r>
              <a:rPr lang="en-GB" altLang="en-US">
                <a:ea typeface="ＭＳ Ｐゴシック" panose="020B0600070205080204" pitchFamily="34" charset="-128"/>
              </a:rPr>
              <a:t>umes could cause permanent damage to your health</a:t>
            </a:r>
          </a:p>
          <a:p>
            <a:pPr lvl="1"/>
            <a:r>
              <a:rPr lang="en-GB" altLang="en-US">
                <a:ea typeface="ＭＳ Ｐゴシック" panose="020B0600070205080204" pitchFamily="34" charset="-128"/>
              </a:rPr>
              <a:t>NO</a:t>
            </a:r>
            <a:r>
              <a:rPr lang="en-US" altLang="en-US">
                <a:ea typeface="ＭＳ Ｐゴシック" panose="020B0600070205080204" pitchFamily="34" charset="-128"/>
              </a:rPr>
              <a:t>x</a:t>
            </a:r>
            <a:r>
              <a:rPr lang="en-GB" altLang="en-US">
                <a:ea typeface="ＭＳ Ｐゴシック" panose="020B0600070205080204" pitchFamily="34" charset="-128"/>
              </a:rPr>
              <a:t> can turn into acid inside your lungs</a:t>
            </a:r>
            <a:r>
              <a:rPr lang="en-US" altLang="en-US">
                <a:ea typeface="ＭＳ Ｐゴシック" panose="020B0600070205080204" pitchFamily="34" charset="-128"/>
              </a:rPr>
              <a:t>. This causes </a:t>
            </a:r>
            <a:r>
              <a:rPr lang="en-GB" altLang="en-US">
                <a:ea typeface="ＭＳ Ｐゴシック" panose="020B0600070205080204" pitchFamily="34" charset="-128"/>
              </a:rPr>
              <a:t>blisters than can burst several days later and cause death by ‘drowning’</a:t>
            </a:r>
          </a:p>
          <a:p>
            <a:pPr lvl="1"/>
            <a:r>
              <a:rPr lang="en-GB" altLang="en-US">
                <a:ea typeface="ＭＳ Ｐゴシック" panose="020B0600070205080204" pitchFamily="34" charset="-128"/>
              </a:rPr>
              <a:t>Carbon Monoxide replaces oxygen in your blo</a:t>
            </a:r>
            <a:r>
              <a:rPr lang="en-US" altLang="en-US">
                <a:ea typeface="ＭＳ Ｐゴシック" panose="020B0600070205080204" pitchFamily="34" charset="-128"/>
              </a:rPr>
              <a:t>od and is thus poisonous</a:t>
            </a:r>
          </a:p>
          <a:p>
            <a:pPr>
              <a:buFont typeface="Arial" panose="020B0604020202020204" pitchFamily="34" charset="0"/>
              <a:buNone/>
            </a:pPr>
            <a:endParaRPr lang="en-US" altLang="en-US">
              <a:ea typeface="ＭＳ Ｐゴシック" panose="020B0600070205080204" pitchFamily="34" charset="-128"/>
            </a:endParaRPr>
          </a:p>
          <a:p>
            <a:r>
              <a:rPr lang="en-GB" altLang="en-US">
                <a:ea typeface="ＭＳ Ｐゴシック" panose="020B0600070205080204" pitchFamily="34" charset="-128"/>
              </a:rPr>
              <a:t>Manufacturers of explosives will design their products to be close to being ‘Oxygen Balanced’</a:t>
            </a:r>
          </a:p>
          <a:p>
            <a:pPr lvl="1"/>
            <a:r>
              <a:rPr lang="en-GB" altLang="en-US">
                <a:ea typeface="ＭＳ Ｐゴシック" panose="020B0600070205080204" pitchFamily="34" charset="-128"/>
              </a:rPr>
              <a:t>That is there is just enough oxygen in the product to turn all the fuel into carbon dioxide</a:t>
            </a:r>
          </a:p>
          <a:p>
            <a:pPr lvl="1"/>
            <a:r>
              <a:rPr lang="en-GB" altLang="en-US">
                <a:ea typeface="ＭＳ Ｐゴシック" panose="020B0600070205080204" pitchFamily="34" charset="-128"/>
              </a:rPr>
              <a:t>If this balance is upset then the level of toxic fume will increase</a:t>
            </a:r>
          </a:p>
          <a:p>
            <a:pPr lvl="2"/>
            <a:r>
              <a:rPr lang="en-GB" altLang="en-US">
                <a:ea typeface="ＭＳ Ｐゴシック" panose="020B0600070205080204" pitchFamily="34" charset="-128"/>
              </a:rPr>
              <a:t>Reduced fuel or increased oxygen gives increased NO</a:t>
            </a:r>
            <a:r>
              <a:rPr lang="en-US" altLang="en-US">
                <a:ea typeface="ＭＳ Ｐゴシック" panose="020B0600070205080204" pitchFamily="34" charset="-128"/>
              </a:rPr>
              <a:t>x</a:t>
            </a:r>
            <a:endParaRPr lang="en-GB" altLang="en-US">
              <a:ea typeface="ＭＳ Ｐゴシック" panose="020B0600070205080204" pitchFamily="34" charset="-128"/>
            </a:endParaRPr>
          </a:p>
          <a:p>
            <a:pPr lvl="2"/>
            <a:r>
              <a:rPr lang="en-GB" altLang="en-US">
                <a:ea typeface="ＭＳ Ｐゴシック" panose="020B0600070205080204" pitchFamily="34" charset="-128"/>
              </a:rPr>
              <a:t>Increased fuel or reduced oxygen gives increased Carbon Monoxide</a:t>
            </a: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E8586EC-5908-4DD4-B695-A6486BEE7C7E}"/>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3. Factors Increasing the Level of Toxic Fumes</a:t>
            </a:r>
          </a:p>
        </p:txBody>
      </p:sp>
      <p:sp>
        <p:nvSpPr>
          <p:cNvPr id="8195" name="Rectangle 3">
            <a:extLst>
              <a:ext uri="{FF2B5EF4-FFF2-40B4-BE49-F238E27FC236}">
                <a16:creationId xmlns:a16="http://schemas.microsoft.com/office/drawing/2014/main" id="{EE9E81D5-9393-444E-935E-30006F0E9DDD}"/>
              </a:ext>
            </a:extLst>
          </p:cNvPr>
          <p:cNvSpPr>
            <a:spLocks noGrp="1"/>
          </p:cNvSpPr>
          <p:nvPr>
            <p:ph type="body" idx="1"/>
          </p:nvPr>
        </p:nvSpPr>
        <p:spPr/>
        <p:txBody>
          <a:bodyPr/>
          <a:lstStyle/>
          <a:p>
            <a:pPr>
              <a:lnSpc>
                <a:spcPct val="90000"/>
              </a:lnSpc>
            </a:pPr>
            <a:r>
              <a:rPr lang="en-GB" altLang="en-US" sz="1600">
                <a:ea typeface="ＭＳ Ｐゴシック" panose="020B0600070205080204" pitchFamily="34" charset="-128"/>
              </a:rPr>
              <a:t>If for some reason the explosive does not perform as expected then this can also result in increased post-blast toxic fume production</a:t>
            </a:r>
          </a:p>
          <a:p>
            <a:pPr lvl="1">
              <a:lnSpc>
                <a:spcPct val="90000"/>
              </a:lnSpc>
            </a:pPr>
            <a:r>
              <a:rPr lang="en-GB" altLang="en-US" sz="1600">
                <a:ea typeface="ＭＳ Ｐゴシック" panose="020B0600070205080204" pitchFamily="34" charset="-128"/>
              </a:rPr>
              <a:t>Examples of this which</a:t>
            </a:r>
            <a:r>
              <a:rPr lang="en-US" altLang="en-US" sz="1600">
                <a:ea typeface="ＭＳ Ｐゴシック" panose="020B0600070205080204" pitchFamily="34" charset="-128"/>
              </a:rPr>
              <a:t> can be controlled are:</a:t>
            </a:r>
            <a:endParaRPr lang="en-GB" altLang="en-US" sz="1600">
              <a:ea typeface="ＭＳ Ｐゴシック" panose="020B0600070205080204" pitchFamily="34" charset="-128"/>
            </a:endParaRPr>
          </a:p>
          <a:p>
            <a:pPr lvl="2">
              <a:lnSpc>
                <a:spcPct val="90000"/>
              </a:lnSpc>
            </a:pPr>
            <a:r>
              <a:rPr lang="en-GB" altLang="en-US" sz="1600">
                <a:ea typeface="ＭＳ Ｐゴシック" panose="020B0600070205080204" pitchFamily="34" charset="-128"/>
              </a:rPr>
              <a:t>Shock/gas desensitisation of the explosive during the blast and general poor attention to blast design principles</a:t>
            </a:r>
          </a:p>
          <a:p>
            <a:pPr lvl="2">
              <a:lnSpc>
                <a:spcPct val="90000"/>
              </a:lnSpc>
            </a:pPr>
            <a:r>
              <a:rPr lang="en-GB" altLang="en-US" sz="1600">
                <a:ea typeface="ＭＳ Ｐゴシック" panose="020B0600070205080204" pitchFamily="34" charset="-128"/>
              </a:rPr>
              <a:t>Inadequate confinement at the time the hole is detonated</a:t>
            </a:r>
          </a:p>
          <a:p>
            <a:pPr lvl="2">
              <a:lnSpc>
                <a:spcPct val="90000"/>
              </a:lnSpc>
            </a:pPr>
            <a:r>
              <a:rPr lang="en-GB" altLang="en-US" sz="1600">
                <a:ea typeface="ＭＳ Ｐゴシック" panose="020B0600070205080204" pitchFamily="34" charset="-128"/>
              </a:rPr>
              <a:t>Inadequate priming of the explosive</a:t>
            </a:r>
          </a:p>
          <a:p>
            <a:pPr lvl="2">
              <a:lnSpc>
                <a:spcPct val="90000"/>
              </a:lnSpc>
            </a:pPr>
            <a:r>
              <a:rPr lang="en-GB" altLang="en-US" sz="1600">
                <a:ea typeface="ＭＳ Ｐゴシック" panose="020B0600070205080204" pitchFamily="34" charset="-128"/>
              </a:rPr>
              <a:t>Poor choice of explosives, use of old or contaminated products or </a:t>
            </a:r>
            <a:r>
              <a:rPr lang="en-US" altLang="en-US" sz="1600">
                <a:ea typeface="ＭＳ Ｐゴシック" panose="020B0600070205080204" pitchFamily="34" charset="-128"/>
              </a:rPr>
              <a:t>lack of control of</a:t>
            </a:r>
            <a:r>
              <a:rPr lang="en-GB" altLang="en-US" sz="1600">
                <a:ea typeface="ＭＳ Ｐゴシック" panose="020B0600070205080204" pitchFamily="34" charset="-128"/>
              </a:rPr>
              <a:t> on-site product mixing</a:t>
            </a:r>
          </a:p>
          <a:p>
            <a:pPr lvl="1">
              <a:lnSpc>
                <a:spcPct val="90000"/>
              </a:lnSpc>
            </a:pPr>
            <a:r>
              <a:rPr lang="en-GB" altLang="en-US" sz="1600">
                <a:ea typeface="ＭＳ Ｐゴシック" panose="020B0600070205080204" pitchFamily="34" charset="-128"/>
              </a:rPr>
              <a:t>Such problems are often indicated by NOx being generated from a specific part of the blast only</a:t>
            </a:r>
          </a:p>
          <a:p>
            <a:pPr lvl="1">
              <a:lnSpc>
                <a:spcPct val="90000"/>
              </a:lnSpc>
            </a:pPr>
            <a:r>
              <a:rPr lang="en-GB" altLang="en-US" sz="1600">
                <a:ea typeface="ＭＳ Ｐゴシック" panose="020B0600070205080204" pitchFamily="34" charset="-128"/>
              </a:rPr>
              <a:t>Examples difficult to control and which may occur across the whole shot are reactivity of the explosives with the rock and hot products of reaction meeting a cold atmosphere</a:t>
            </a:r>
          </a:p>
          <a:p>
            <a:pPr lvl="1">
              <a:lnSpc>
                <a:spcPct val="90000"/>
              </a:lnSpc>
            </a:pPr>
            <a:r>
              <a:rPr lang="en-GB" altLang="en-US" sz="1600">
                <a:ea typeface="ＭＳ Ｐゴシック" panose="020B0600070205080204" pitchFamily="34" charset="-128"/>
              </a:rPr>
              <a:t>It is difficult to avoid the occasional generation of fumes in this manner and you should always therefore presume that the post-blast fume cloud is likely to contain toxic fumes</a:t>
            </a:r>
          </a:p>
          <a:p>
            <a:pPr lvl="2">
              <a:lnSpc>
                <a:spcPct val="90000"/>
              </a:lnSpc>
            </a:pPr>
            <a:endParaRPr lang="en-GB" altLang="en-US" sz="1600">
              <a:ea typeface="ＭＳ Ｐゴシック" panose="020B0600070205080204" pitchFamily="34" charset="-128"/>
            </a:endParaRPr>
          </a:p>
          <a:p>
            <a:pPr>
              <a:lnSpc>
                <a:spcPct val="90000"/>
              </a:lnSpc>
            </a:pPr>
            <a:endParaRPr lang="en-GB" altLang="en-US" sz="1600">
              <a:ea typeface="ＭＳ Ｐゴシック" panose="020B0600070205080204" pitchFamily="34" charset="-128"/>
            </a:endParaRPr>
          </a:p>
          <a:p>
            <a:pPr>
              <a:lnSpc>
                <a:spcPct val="90000"/>
              </a:lnSpc>
            </a:pPr>
            <a:endParaRPr lang="en-GB" altLang="en-US" sz="160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B9778BA-0FED-4CAE-B192-D416BBBFD574}"/>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3. Factors Increasing the Level of Toxic Fume</a:t>
            </a:r>
          </a:p>
        </p:txBody>
      </p:sp>
      <p:sp>
        <p:nvSpPr>
          <p:cNvPr id="9219" name="Rectangle 3">
            <a:extLst>
              <a:ext uri="{FF2B5EF4-FFF2-40B4-BE49-F238E27FC236}">
                <a16:creationId xmlns:a16="http://schemas.microsoft.com/office/drawing/2014/main" id="{FFD8DED0-AD4A-4ECA-91B6-C868A7569EC7}"/>
              </a:ext>
            </a:extLst>
          </p:cNvPr>
          <p:cNvSpPr>
            <a:spLocks noGrp="1"/>
          </p:cNvSpPr>
          <p:nvPr>
            <p:ph type="body" idx="1"/>
          </p:nvPr>
        </p:nvSpPr>
        <p:spPr/>
        <p:txBody>
          <a:bodyPr/>
          <a:lstStyle/>
          <a:p>
            <a:r>
              <a:rPr lang="en-GB" altLang="en-US" sz="1600">
                <a:ea typeface="ＭＳ Ｐゴシック" panose="020B0600070205080204" pitchFamily="34" charset="-128"/>
              </a:rPr>
              <a:t>Site-mixed ANFO</a:t>
            </a:r>
          </a:p>
          <a:p>
            <a:pPr lvl="1"/>
            <a:r>
              <a:rPr lang="en-GB" altLang="en-US" sz="1600">
                <a:ea typeface="ＭＳ Ｐゴシック" panose="020B0600070205080204" pitchFamily="34" charset="-128"/>
              </a:rPr>
              <a:t>ANFO needs 5.6% of fuel oil by weight to be oxygen balanced</a:t>
            </a:r>
          </a:p>
          <a:p>
            <a:pPr lvl="1"/>
            <a:r>
              <a:rPr lang="en-GB" altLang="en-US" sz="1600">
                <a:ea typeface="ＭＳ Ｐゴシック" panose="020B0600070205080204" pitchFamily="34" charset="-128"/>
              </a:rPr>
              <a:t>Reduced fuel gives NO</a:t>
            </a:r>
            <a:r>
              <a:rPr lang="en-US" altLang="en-US" sz="1600">
                <a:ea typeface="ＭＳ Ｐゴシック" panose="020B0600070205080204" pitchFamily="34" charset="-128"/>
              </a:rPr>
              <a:t>x</a:t>
            </a:r>
            <a:endParaRPr lang="en-GB" altLang="en-US" sz="1600">
              <a:ea typeface="ＭＳ Ｐゴシック" panose="020B0600070205080204" pitchFamily="34" charset="-128"/>
            </a:endParaRPr>
          </a:p>
          <a:p>
            <a:pPr lvl="1"/>
            <a:r>
              <a:rPr lang="en-GB" altLang="en-US" sz="1600">
                <a:ea typeface="ＭＳ Ｐゴシック" panose="020B0600070205080204" pitchFamily="34" charset="-128"/>
              </a:rPr>
              <a:t>Increased fuel gives Carbon Monoxide</a:t>
            </a:r>
          </a:p>
          <a:p>
            <a:pPr lvl="1"/>
            <a:r>
              <a:rPr lang="en-GB" altLang="en-US" sz="1600">
                <a:ea typeface="ＭＳ Ｐゴシック" panose="020B0600070205080204" pitchFamily="34" charset="-128"/>
              </a:rPr>
              <a:t>Inadequate mixing of the ANFO will also increase the level of fume</a:t>
            </a:r>
          </a:p>
          <a:p>
            <a:pPr lvl="1"/>
            <a:r>
              <a:rPr lang="en-GB" altLang="en-US" sz="1600">
                <a:ea typeface="ＭＳ Ｐゴシック" panose="020B0600070205080204" pitchFamily="34" charset="-128"/>
              </a:rPr>
              <a:t>Wet AN, poor absorbent quality of the AN prills </a:t>
            </a:r>
            <a:r>
              <a:rPr lang="en-US" altLang="en-US" sz="1600">
                <a:ea typeface="ＭＳ Ｐゴシック" panose="020B0600070205080204" pitchFamily="34" charset="-128"/>
              </a:rPr>
              <a:t>and a high level of ammonium nitrate fines can also add to fume generation</a:t>
            </a:r>
            <a:endParaRPr lang="en-GB" altLang="en-US" sz="1600">
              <a:ea typeface="ＭＳ Ｐゴシック" panose="020B0600070205080204" pitchFamily="34" charset="-128"/>
            </a:endParaRPr>
          </a:p>
          <a:p>
            <a:pPr lvl="1"/>
            <a:r>
              <a:rPr lang="en-GB" altLang="en-US" sz="1600">
                <a:ea typeface="ＭＳ Ｐゴシック" panose="020B0600070205080204" pitchFamily="34" charset="-128"/>
              </a:rPr>
              <a:t>Shotfiring rules should cover the procedure used when site-mixing ANFO</a:t>
            </a:r>
          </a:p>
          <a:p>
            <a:pPr lvl="1"/>
            <a:endParaRPr lang="en-GB" altLang="en-US" sz="1600">
              <a:ea typeface="ＭＳ Ｐゴシック" panose="020B0600070205080204" pitchFamily="34" charset="-128"/>
            </a:endParaRPr>
          </a:p>
          <a:p>
            <a:r>
              <a:rPr lang="en-GB" altLang="en-US" sz="1600">
                <a:ea typeface="ＭＳ Ｐゴシック" panose="020B0600070205080204" pitchFamily="34" charset="-128"/>
              </a:rPr>
              <a:t>Water ingress into ANFO and ‘churning’ when bulk emulsion loading</a:t>
            </a:r>
          </a:p>
          <a:p>
            <a:pPr lvl="1"/>
            <a:r>
              <a:rPr lang="en-GB" altLang="en-US" sz="1600">
                <a:ea typeface="ＭＳ Ｐゴシック" panose="020B0600070205080204" pitchFamily="34" charset="-128"/>
              </a:rPr>
              <a:t>ANFO is not waterproof</a:t>
            </a:r>
            <a:r>
              <a:rPr lang="en-US" altLang="en-US" sz="1600">
                <a:ea typeface="ＭＳ Ｐゴシック" panose="020B0600070205080204" pitchFamily="34" charset="-128"/>
              </a:rPr>
              <a:t>:</a:t>
            </a:r>
            <a:r>
              <a:rPr lang="en-GB" altLang="en-US" sz="1600">
                <a:ea typeface="ＭＳ Ｐゴシック" panose="020B0600070205080204" pitchFamily="34" charset="-128"/>
              </a:rPr>
              <a:t> if ANFO comes into contact with water in  a wet or damp hole then the level of NO</a:t>
            </a:r>
            <a:r>
              <a:rPr lang="en-US" altLang="en-US" sz="1600">
                <a:ea typeface="ＭＳ Ｐゴシック" panose="020B0600070205080204" pitchFamily="34" charset="-128"/>
              </a:rPr>
              <a:t>x</a:t>
            </a:r>
            <a:r>
              <a:rPr lang="en-GB" altLang="en-US" sz="1600">
                <a:ea typeface="ＭＳ Ｐゴシック" panose="020B0600070205080204" pitchFamily="34" charset="-128"/>
              </a:rPr>
              <a:t> in post-blast fumes will greatly increase</a:t>
            </a:r>
          </a:p>
          <a:p>
            <a:pPr lvl="1"/>
            <a:r>
              <a:rPr lang="en-GB" altLang="en-US" sz="1600">
                <a:ea typeface="ＭＳ Ｐゴシック" panose="020B0600070205080204" pitchFamily="34" charset="-128"/>
              </a:rPr>
              <a:t>Poor bulk emulsion hose handling practices</a:t>
            </a:r>
            <a:r>
              <a:rPr lang="en-US" altLang="en-US" sz="1600">
                <a:ea typeface="ＭＳ Ｐゴシック" panose="020B0600070205080204" pitchFamily="34" charset="-128"/>
              </a:rPr>
              <a:t>: </a:t>
            </a:r>
            <a:r>
              <a:rPr lang="en-GB" altLang="en-US" sz="1600">
                <a:ea typeface="ＭＳ Ｐゴシック" panose="020B0600070205080204" pitchFamily="34" charset="-128"/>
              </a:rPr>
              <a:t>too fast </a:t>
            </a:r>
            <a:r>
              <a:rPr lang="en-US" altLang="en-US" sz="1600">
                <a:ea typeface="ＭＳ Ｐゴシック" panose="020B0600070205080204" pitchFamily="34" charset="-128"/>
              </a:rPr>
              <a:t>withdrawal</a:t>
            </a:r>
            <a:r>
              <a:rPr lang="en-GB" altLang="en-US" sz="1600">
                <a:ea typeface="ＭＳ Ｐゴシック" panose="020B0600070205080204" pitchFamily="34" charset="-128"/>
              </a:rPr>
              <a:t> or top loading wet holes can ca</a:t>
            </a:r>
            <a:r>
              <a:rPr lang="en-US" altLang="en-US" sz="1600">
                <a:ea typeface="ＭＳ Ｐゴシック" panose="020B0600070205080204" pitchFamily="34" charset="-128"/>
              </a:rPr>
              <a:t>use mixing/churning of water and mud with explosive</a:t>
            </a:r>
            <a:endParaRPr lang="en-GB" altLang="en-US" sz="160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E943749B-977B-4501-B780-32F779D44ACF}"/>
              </a:ext>
            </a:extLst>
          </p:cNvPr>
          <p:cNvSpPr>
            <a:spLocks noGrp="1"/>
          </p:cNvSpPr>
          <p:nvPr>
            <p:ph type="title"/>
          </p:nvPr>
        </p:nvSpPr>
        <p:spPr/>
        <p:txBody>
          <a:bodyPr/>
          <a:lstStyle/>
          <a:p>
            <a:r>
              <a:rPr lang="en-GB" altLang="en-US">
                <a:ea typeface="ＭＳ Ｐゴシック" panose="020B0600070205080204" pitchFamily="34" charset="-128"/>
              </a:rPr>
              <a:t>Post-Blast Fumes</a:t>
            </a:r>
            <a:br>
              <a:rPr lang="en-GB" altLang="en-US">
                <a:ea typeface="ＭＳ Ｐゴシック" panose="020B0600070205080204" pitchFamily="34" charset="-128"/>
              </a:rPr>
            </a:br>
            <a:r>
              <a:rPr lang="en-GB" altLang="en-US">
                <a:ea typeface="ＭＳ Ｐゴシック" panose="020B0600070205080204" pitchFamily="34" charset="-128"/>
              </a:rPr>
              <a:t>4. Exposure to post-blast fumes</a:t>
            </a:r>
          </a:p>
        </p:txBody>
      </p:sp>
      <p:sp>
        <p:nvSpPr>
          <p:cNvPr id="10243" name="Rectangle 3">
            <a:extLst>
              <a:ext uri="{FF2B5EF4-FFF2-40B4-BE49-F238E27FC236}">
                <a16:creationId xmlns:a16="http://schemas.microsoft.com/office/drawing/2014/main" id="{372E89A1-BE5E-4BD8-81FC-DDD916659418}"/>
              </a:ext>
            </a:extLst>
          </p:cNvPr>
          <p:cNvSpPr>
            <a:spLocks noGrp="1"/>
          </p:cNvSpPr>
          <p:nvPr>
            <p:ph type="body" idx="1"/>
          </p:nvPr>
        </p:nvSpPr>
        <p:spPr/>
        <p:txBody>
          <a:bodyPr/>
          <a:lstStyle/>
          <a:p>
            <a:r>
              <a:rPr lang="en-GB" altLang="en-US">
                <a:ea typeface="ＭＳ Ｐゴシック" panose="020B0600070205080204" pitchFamily="34" charset="-128"/>
              </a:rPr>
              <a:t>In the event of someone who has been exposed to post-blast fumes feeling unwell immediate medical assistance should be sought</a:t>
            </a:r>
          </a:p>
          <a:p>
            <a:pPr lvl="1"/>
            <a:r>
              <a:rPr lang="en-GB" altLang="en-US">
                <a:ea typeface="ＭＳ Ｐゴシック" panose="020B0600070205080204" pitchFamily="34" charset="-128"/>
              </a:rPr>
              <a:t>Respiratory symptoms may take some time to develop</a:t>
            </a:r>
          </a:p>
          <a:p>
            <a:pPr lvl="1"/>
            <a:r>
              <a:rPr lang="en-US" altLang="en-US">
                <a:ea typeface="ＭＳ Ｐゴシック" panose="020B0600070205080204" pitchFamily="34" charset="-128"/>
              </a:rPr>
              <a:t>The m</a:t>
            </a:r>
            <a:r>
              <a:rPr lang="en-GB" altLang="en-US">
                <a:ea typeface="ＭＳ Ｐゴシック" panose="020B0600070205080204" pitchFamily="34" charset="-128"/>
              </a:rPr>
              <a:t>edical practitioner should be made aware of the potential exposure to NO</a:t>
            </a:r>
            <a:r>
              <a:rPr lang="en-US" altLang="en-US">
                <a:ea typeface="ＭＳ Ｐゴシック" panose="020B0600070205080204" pitchFamily="34" charset="-128"/>
              </a:rPr>
              <a:t>x</a:t>
            </a:r>
            <a:r>
              <a:rPr lang="en-GB" altLang="en-US">
                <a:ea typeface="ＭＳ Ｐゴシック" panose="020B0600070205080204" pitchFamily="34" charset="-128"/>
              </a:rPr>
              <a:t> and Carbon Monoxide</a:t>
            </a:r>
          </a:p>
          <a:p>
            <a:pPr lvl="1"/>
            <a:endParaRPr lang="en-GB" altLang="en-US">
              <a:ea typeface="ＭＳ Ｐゴシック" panose="020B0600070205080204" pitchFamily="34" charset="-128"/>
            </a:endParaRPr>
          </a:p>
          <a:p>
            <a:pPr lvl="1"/>
            <a:r>
              <a:rPr lang="en-GB" altLang="en-US">
                <a:solidFill>
                  <a:srgbClr val="FF0000"/>
                </a:solidFill>
                <a:ea typeface="ＭＳ Ｐゴシック" panose="020B0600070205080204" pitchFamily="34" charset="-128"/>
              </a:rPr>
              <a:t>Fatal Incident</a:t>
            </a:r>
          </a:p>
          <a:p>
            <a:pPr lvl="1">
              <a:buFont typeface="Arial" panose="020B0604020202020204" pitchFamily="34" charset="0"/>
              <a:buNone/>
            </a:pPr>
            <a:r>
              <a:rPr lang="en-GB" altLang="en-US">
                <a:ea typeface="ＭＳ Ｐゴシック" panose="020B0600070205080204" pitchFamily="34" charset="-128"/>
              </a:rPr>
              <a:t>	In the Philippines in 2006, a shotfirer was conducting a post-blast inspection at a quarry when he fell into a cavity. He was rescued and taken to hospital with apparently only minor injuries. At the time of his rescue, it was noticed that his breathing was laboured, but this information was not passed on to the hospital staff. He died the next day of severe pulmonary oedema (NO</a:t>
            </a:r>
            <a:r>
              <a:rPr lang="en-US" altLang="en-US">
                <a:ea typeface="ＭＳ Ｐゴシック" panose="020B0600070205080204" pitchFamily="34" charset="-128"/>
              </a:rPr>
              <a:t>x </a:t>
            </a:r>
            <a:r>
              <a:rPr lang="en-GB" altLang="en-US">
                <a:ea typeface="ＭＳ Ｐゴシック" panose="020B0600070205080204" pitchFamily="34" charset="-128"/>
              </a:rPr>
              <a:t>poisoning), which was not</a:t>
            </a:r>
            <a:r>
              <a:rPr lang="en-US" altLang="en-US">
                <a:ea typeface="ＭＳ Ｐゴシック" panose="020B0600070205080204" pitchFamily="34" charset="-128"/>
              </a:rPr>
              <a:t> </a:t>
            </a:r>
            <a:r>
              <a:rPr lang="en-GB" altLang="en-US">
                <a:ea typeface="ＭＳ Ｐゴシック" panose="020B0600070205080204" pitchFamily="34" charset="-128"/>
              </a:rPr>
              <a:t>recognised by either the medical team or operational staff.</a:t>
            </a:r>
          </a:p>
          <a:p>
            <a:pPr lvl="1"/>
            <a:endParaRPr lang="en-GB" altLang="en-US">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B553ECC2D3844689042851BF8B4A40" ma:contentTypeVersion="2" ma:contentTypeDescription="Create a new document." ma:contentTypeScope="" ma:versionID="144f0608bcfbb2f02fcc34ed8c5685e9">
  <xsd:schema xmlns:xsd="http://www.w3.org/2001/XMLSchema" xmlns:xs="http://www.w3.org/2001/XMLSchema" xmlns:p="http://schemas.microsoft.com/office/2006/metadata/properties" xmlns:ns2="f8d346e2-fb1b-4e34-81ab-6b7dd80a5066" targetNamespace="http://schemas.microsoft.com/office/2006/metadata/properties" ma:root="true" ma:fieldsID="2d47e146bd3ab0b5314da015fe12079e" ns2:_="">
    <xsd:import namespace="f8d346e2-fb1b-4e34-81ab-6b7dd80a506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d346e2-fb1b-4e34-81ab-6b7dd80a50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7256C6-9B9E-4588-9CFA-B33D33C71F2D}">
  <ds:schemaRefs>
    <ds:schemaRef ds:uri="f8d346e2-fb1b-4e34-81ab-6b7dd80a506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95F5FDC-2769-4E6E-BEDE-24471FF630D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1219</Words>
  <Application>Microsoft Office PowerPoint</Application>
  <PresentationFormat>On-screen Show (4:3)</PresentationFormat>
  <Paragraphs>116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Post-Blast Fumes Guidance on post-blast fumes and the steps to be taken to help reduce their production and avoid exposure to them.   </vt:lpstr>
      <vt:lpstr>Post-Blast Fumes 1. Introduction</vt:lpstr>
      <vt:lpstr>Post-Blast Fumes 1. Introduction</vt:lpstr>
      <vt:lpstr>Post-Blast Fumes 2. Toxic Fumes</vt:lpstr>
      <vt:lpstr>Post-Blast Fumes 2. Toxic Fumes</vt:lpstr>
      <vt:lpstr>Post-Blast Fumes 3. Factors Increasing the Level of Toxic Fumes</vt:lpstr>
      <vt:lpstr>Post-Blast Fumes 3. Factors Increasing the Level of Toxic Fumes</vt:lpstr>
      <vt:lpstr>Post-Blast Fumes 3. Factors Increasing the Level of Toxic Fume</vt:lpstr>
      <vt:lpstr>Post-Blast Fumes 4. Exposure to post-blast fumes</vt:lpstr>
      <vt:lpstr>Post-Blast Fumes 5. Key Points</vt:lpstr>
      <vt:lpstr>Post-Blast Fumes 5. Key Points</vt:lpstr>
    </vt:vector>
  </TitlesOfParts>
  <Company>Print Revolution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Health &amp; Safety Guidance for Quarries</dc:title>
  <dc:creator>Adrian Collier</dc:creator>
  <cp:lastModifiedBy>Paul Pounsford</cp:lastModifiedBy>
  <cp:revision>4</cp:revision>
  <dcterms:created xsi:type="dcterms:W3CDTF">2013-01-09T16:16:24Z</dcterms:created>
  <dcterms:modified xsi:type="dcterms:W3CDTF">2021-03-04T17:32:32Z</dcterms:modified>
</cp:coreProperties>
</file>