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12"/>
  </p:notesMasterIdLst>
  <p:sldIdLst>
    <p:sldId id="277" r:id="rId4"/>
    <p:sldId id="278" r:id="rId5"/>
    <p:sldId id="279" r:id="rId6"/>
    <p:sldId id="284" r:id="rId7"/>
    <p:sldId id="282" r:id="rId8"/>
    <p:sldId id="280" r:id="rId9"/>
    <p:sldId id="281" r:id="rId10"/>
    <p:sldId id="283" r:id="rId11"/>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1384" autoAdjust="0"/>
  </p:normalViewPr>
  <p:slideViewPr>
    <p:cSldViewPr snapToGrid="0" snapToObjects="1">
      <p:cViewPr varScale="1">
        <p:scale>
          <a:sx n="69" d="100"/>
          <a:sy n="69" d="100"/>
        </p:scale>
        <p:origin x="141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209FC93-D204-41DC-81C1-E63FBE3C275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a:extLst>
              <a:ext uri="{FF2B5EF4-FFF2-40B4-BE49-F238E27FC236}">
                <a16:creationId xmlns:a16="http://schemas.microsoft.com/office/drawing/2014/main" id="{C712A414-11C5-41AD-8E2C-0C98582B3D7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E2DA707D-65EC-4E81-A0EF-D2BEBC74899C}" type="datetimeFigureOut">
              <a:rPr lang="en-GB"/>
              <a:pPr>
                <a:defRPr/>
              </a:pPr>
              <a:t>04/03/2021</a:t>
            </a:fld>
            <a:endParaRPr lang="en-GB"/>
          </a:p>
        </p:txBody>
      </p:sp>
      <p:sp>
        <p:nvSpPr>
          <p:cNvPr id="4" name="Slide Image Placeholder 3">
            <a:extLst>
              <a:ext uri="{FF2B5EF4-FFF2-40B4-BE49-F238E27FC236}">
                <a16:creationId xmlns:a16="http://schemas.microsoft.com/office/drawing/2014/main" id="{A766CC93-265F-45D2-86C1-CED7BE1E393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D3870223-28B1-4254-8A98-5D1411A2973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3256FBDD-03F2-4335-8DA9-998EB7C11EF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4B311E83-58B6-49F4-914D-91483A7E962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F5850023-2C49-4F1E-A32E-17625A79731E}"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ospa.com/leisure-safety/advice/lightnin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A9E28F94-1010-4151-989E-93590AD994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85BE2C2A-E9C8-4F14-A9B9-5E93DC2C18A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hlinkClick r:id="rId3"/>
              </a:rPr>
              <a:t>https://www.rospa.com/leisure-safety/advice/lightning/</a:t>
            </a:r>
            <a:endParaRPr lang="en-GB" altLang="en-US"/>
          </a:p>
          <a:p>
            <a:r>
              <a:rPr lang="en-GB" altLang="en-US"/>
              <a:t>Sep 2019</a:t>
            </a:r>
          </a:p>
        </p:txBody>
      </p:sp>
      <p:sp>
        <p:nvSpPr>
          <p:cNvPr id="5124" name="Slide Number Placeholder 3">
            <a:extLst>
              <a:ext uri="{FF2B5EF4-FFF2-40B4-BE49-F238E27FC236}">
                <a16:creationId xmlns:a16="http://schemas.microsoft.com/office/drawing/2014/main" id="{A7714F77-40B7-4505-BCA6-C93075C6BE8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6C75837-D811-4A61-A9D1-B2CE7300693E}" type="slidenum">
              <a:rPr lang="en-GB" altLang="en-US"/>
              <a:pPr/>
              <a:t>2</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53199"/>
            <a:ext cx="7772400" cy="1470025"/>
          </a:xfrm>
        </p:spPr>
        <p:txBody>
          <a:bodyPr/>
          <a:lstStyle>
            <a:lvl1pPr algn="ctr">
              <a:defRPr sz="3200" b="1">
                <a:solidFill>
                  <a:schemeClr val="tx1">
                    <a:lumMod val="50000"/>
                    <a:lumOff val="50000"/>
                  </a:schemeClr>
                </a:solidFill>
              </a:defRPr>
            </a:lvl1pPr>
          </a:lstStyle>
          <a:p>
            <a:r>
              <a:rPr lang="en-GB"/>
              <a:t>Click to edit Master title style</a:t>
            </a:r>
            <a:endParaRPr lang="en-US"/>
          </a:p>
        </p:txBody>
      </p:sp>
      <p:sp>
        <p:nvSpPr>
          <p:cNvPr id="3" name="Subtitle 2"/>
          <p:cNvSpPr>
            <a:spLocks noGrp="1"/>
          </p:cNvSpPr>
          <p:nvPr>
            <p:ph type="subTitle" idx="1"/>
          </p:nvPr>
        </p:nvSpPr>
        <p:spPr>
          <a:xfrm>
            <a:off x="1371600" y="3159164"/>
            <a:ext cx="6400800" cy="1166093"/>
          </a:xfrm>
        </p:spPr>
        <p:txBody>
          <a:bodyPr/>
          <a:lstStyle>
            <a:lvl1pPr marL="0" indent="0" algn="l">
              <a:buNone/>
              <a:defRPr sz="1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Tree>
    <p:extLst>
      <p:ext uri="{BB962C8B-B14F-4D97-AF65-F5344CB8AC3E}">
        <p14:creationId xmlns:p14="http://schemas.microsoft.com/office/powerpoint/2010/main" val="3654072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457200" y="1350963"/>
            <a:ext cx="8229600" cy="4322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itle 4"/>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99099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500"/>
            </a:lvl1pPr>
          </a:lstStyle>
          <a:p>
            <a:r>
              <a:rPr lang="en-GB"/>
              <a:t>Click to edit Master title style</a:t>
            </a:r>
            <a:endParaRPr lang="en-US"/>
          </a:p>
        </p:txBody>
      </p:sp>
      <p:sp>
        <p:nvSpPr>
          <p:cNvPr id="3" name="Content Placeholder 2"/>
          <p:cNvSpPr>
            <a:spLocks noGrp="1"/>
          </p:cNvSpPr>
          <p:nvPr>
            <p:ph sz="half" idx="1"/>
          </p:nvPr>
        </p:nvSpPr>
        <p:spPr>
          <a:xfrm>
            <a:off x="457200" y="1402774"/>
            <a:ext cx="4038600" cy="4723390"/>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402774"/>
            <a:ext cx="4038600" cy="4723389"/>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185481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437274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2218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lstStyle>
            <a:lvl1pPr>
              <a:defRPr sz="1800" b="1"/>
            </a:lvl1pPr>
            <a:lvl2pPr>
              <a:defRPr sz="18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26625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QNJAC PP template.pdf">
            <a:extLst>
              <a:ext uri="{FF2B5EF4-FFF2-40B4-BE49-F238E27FC236}">
                <a16:creationId xmlns:a16="http://schemas.microsoft.com/office/drawing/2014/main" id="{0B27DA3A-472C-49BA-A9EC-36E5C5E6DA9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25400"/>
            <a:ext cx="9180513" cy="695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a:extLst>
              <a:ext uri="{FF2B5EF4-FFF2-40B4-BE49-F238E27FC236}">
                <a16:creationId xmlns:a16="http://schemas.microsoft.com/office/drawing/2014/main" id="{93DEBD26-32AD-47EA-84A2-A0105EFD0E57}"/>
              </a:ext>
            </a:extLst>
          </p:cNvPr>
          <p:cNvSpPr>
            <a:spLocks noGrp="1"/>
          </p:cNvSpPr>
          <p:nvPr>
            <p:ph type="title"/>
          </p:nvPr>
        </p:nvSpPr>
        <p:spPr bwMode="auto">
          <a:xfrm>
            <a:off x="457200" y="301625"/>
            <a:ext cx="82296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title style</a:t>
            </a:r>
            <a:endParaRPr lang="en-US" altLang="en-US"/>
          </a:p>
        </p:txBody>
      </p:sp>
      <p:sp>
        <p:nvSpPr>
          <p:cNvPr id="1028" name="Text Placeholder 2">
            <a:extLst>
              <a:ext uri="{FF2B5EF4-FFF2-40B4-BE49-F238E27FC236}">
                <a16:creationId xmlns:a16="http://schemas.microsoft.com/office/drawing/2014/main" id="{3CB8BF75-FAFF-4079-8D29-C54A569739E5}"/>
              </a:ext>
            </a:extLst>
          </p:cNvPr>
          <p:cNvSpPr>
            <a:spLocks noGrp="1"/>
          </p:cNvSpPr>
          <p:nvPr>
            <p:ph type="body" idx="1"/>
          </p:nvPr>
        </p:nvSpPr>
        <p:spPr bwMode="auto">
          <a:xfrm>
            <a:off x="457200" y="1257300"/>
            <a:ext cx="8229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pic>
        <p:nvPicPr>
          <p:cNvPr id="1029" name="Picture 5">
            <a:extLst>
              <a:ext uri="{FF2B5EF4-FFF2-40B4-BE49-F238E27FC236}">
                <a16:creationId xmlns:a16="http://schemas.microsoft.com/office/drawing/2014/main" id="{B360D1E6-B410-4EBD-A631-C9B55F868DA2}"/>
              </a:ext>
            </a:extLst>
          </p:cNvPr>
          <p:cNvPicPr>
            <a:picLocks noChangeAspect="1" noChangeArrowheads="1"/>
          </p:cNvPicPr>
          <p:nvPr userDrawn="1"/>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0338" y="5559425"/>
            <a:ext cx="13350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7">
            <a:extLst>
              <a:ext uri="{FF2B5EF4-FFF2-40B4-BE49-F238E27FC236}">
                <a16:creationId xmlns:a16="http://schemas.microsoft.com/office/drawing/2014/main" id="{23EEE56A-AAC6-481D-8F79-5043E1658174}"/>
              </a:ext>
            </a:extLst>
          </p:cNvPr>
          <p:cNvSpPr txBox="1">
            <a:spLocks noChangeArrowheads="1"/>
          </p:cNvSpPr>
          <p:nvPr userDrawn="1"/>
        </p:nvSpPr>
        <p:spPr bwMode="auto">
          <a:xfrm>
            <a:off x="398463" y="6386513"/>
            <a:ext cx="1055687" cy="276225"/>
          </a:xfrm>
          <a:prstGeom prst="rect">
            <a:avLst/>
          </a:prstGeom>
          <a:noFill/>
          <a:ln>
            <a:noFill/>
          </a:ln>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GB" altLang="en-US" sz="1200">
                <a:solidFill>
                  <a:srgbClr val="F2F2F2"/>
                </a:solidFill>
              </a:rPr>
              <a:t>Slide </a:t>
            </a:r>
            <a:fld id="{B455B53E-1919-4723-B49B-59299828530E}" type="slidenum">
              <a:rPr lang="en-GB" altLang="en-US" sz="1200">
                <a:solidFill>
                  <a:srgbClr val="F2F2F2"/>
                </a:solidFill>
              </a:rPr>
              <a:pPr eaLnBrk="1" hangingPunct="1"/>
              <a:t>‹#›</a:t>
            </a:fld>
            <a:r>
              <a:rPr lang="en-GB" altLang="en-US" sz="1200">
                <a:solidFill>
                  <a:srgbClr val="F2F2F2"/>
                </a:solidFill>
              </a:rPr>
              <a:t> of 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dt="0"/>
  <p:txStyles>
    <p:titleStyle>
      <a:lvl1pPr algn="l" defTabSz="457200" rtl="0" eaLnBrk="0" fontAlgn="base" hangingPunct="0">
        <a:spcBef>
          <a:spcPct val="0"/>
        </a:spcBef>
        <a:spcAft>
          <a:spcPct val="0"/>
        </a:spcAft>
        <a:defRPr sz="2500" b="1" kern="1200">
          <a:solidFill>
            <a:schemeClr val="tx1"/>
          </a:solidFill>
          <a:latin typeface="+mj-lt"/>
          <a:ea typeface="ＭＳ Ｐゴシック" pitchFamily="-1" charset="-128"/>
          <a:cs typeface="+mj-cs"/>
        </a:defRPr>
      </a:lvl1pPr>
      <a:lvl2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2pPr>
      <a:lvl3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3pPr>
      <a:lvl4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4pPr>
      <a:lvl5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b="1" kern="1200">
          <a:solidFill>
            <a:srgbClr val="7F7F7F"/>
          </a:solidFill>
          <a:latin typeface="+mn-lt"/>
          <a:ea typeface="ＭＳ Ｐゴシック" pitchFamily="-1"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mn-lt"/>
          <a:ea typeface="ＭＳ Ｐゴシック" pitchFamily="-1"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mn-lt"/>
          <a:ea typeface="ＭＳ Ｐゴシック" pitchFamily="-1"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mn-lt"/>
          <a:ea typeface="ＭＳ Ｐゴシック" pitchFamily="-1"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rospa.com/leisure-safety/advice/lightni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5920BC5-D19D-49A0-B910-6A37110A8027}"/>
              </a:ext>
            </a:extLst>
          </p:cNvPr>
          <p:cNvSpPr>
            <a:spLocks noGrp="1" noChangeArrowheads="1"/>
          </p:cNvSpPr>
          <p:nvPr>
            <p:ph type="ctrTitle"/>
          </p:nvPr>
        </p:nvSpPr>
        <p:spPr>
          <a:xfrm>
            <a:off x="1371600" y="1965325"/>
            <a:ext cx="7086600" cy="1470025"/>
          </a:xfrm>
        </p:spPr>
        <p:txBody>
          <a:bodyPr/>
          <a:lstStyle/>
          <a:p>
            <a:pPr algn="l" eaLnBrk="1" hangingPunct="1">
              <a:defRPr/>
            </a:pPr>
            <a:r>
              <a:rPr lang="en-GB" dirty="0"/>
              <a:t>Thunderstorms – Risks and Actions</a:t>
            </a:r>
            <a:br>
              <a:rPr lang="en-GB" dirty="0"/>
            </a:br>
            <a:r>
              <a:rPr lang="en-GB" sz="2000" dirty="0"/>
              <a:t>Guidance on what steps to take if a thunderstorm approaches</a:t>
            </a:r>
            <a:br>
              <a:rPr lang="en-GB" sz="2000" dirty="0"/>
            </a:br>
            <a:r>
              <a:rPr lang="en-GB" sz="2000" dirty="0"/>
              <a:t>during the blasting process.</a:t>
            </a:r>
            <a:br>
              <a:rPr lang="en-US" dirty="0"/>
            </a:br>
            <a:endParaRPr lang="en-US" dirty="0"/>
          </a:p>
        </p:txBody>
      </p:sp>
      <p:sp>
        <p:nvSpPr>
          <p:cNvPr id="3075" name="Text Box 5">
            <a:extLst>
              <a:ext uri="{FF2B5EF4-FFF2-40B4-BE49-F238E27FC236}">
                <a16:creationId xmlns:a16="http://schemas.microsoft.com/office/drawing/2014/main" id="{8C833E7C-A7B7-487A-A431-7EF3953E30B2}"/>
              </a:ext>
            </a:extLst>
          </p:cNvPr>
          <p:cNvSpPr txBox="1">
            <a:spLocks noChangeArrowheads="1"/>
          </p:cNvSpPr>
          <p:nvPr/>
        </p:nvSpPr>
        <p:spPr bwMode="auto">
          <a:xfrm>
            <a:off x="684213" y="404813"/>
            <a:ext cx="2203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b="1">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GB" altLang="en-US" b="0">
                <a:solidFill>
                  <a:schemeClr val="tx1"/>
                </a:solidFill>
                <a:latin typeface="Arial" panose="020B0604020202020204" pitchFamily="34" charset="0"/>
              </a:rPr>
              <a:t>Drilling and Blasting</a:t>
            </a:r>
          </a:p>
          <a:p>
            <a:pPr eaLnBrk="1" hangingPunct="1">
              <a:spcBef>
                <a:spcPct val="0"/>
              </a:spcBef>
              <a:buFontTx/>
              <a:buNone/>
            </a:pPr>
            <a:r>
              <a:rPr lang="en-GB" altLang="en-US" b="0">
                <a:solidFill>
                  <a:schemeClr val="tx1"/>
                </a:solidFill>
                <a:latin typeface="Arial" panose="020B0604020202020204" pitchFamily="34" charset="0"/>
              </a:rPr>
              <a:t>Toolbox Talk : 11</a:t>
            </a:r>
            <a:endParaRPr lang="en-US" altLang="en-US" b="0">
              <a:solidFill>
                <a:schemeClr val="tx1"/>
              </a:solidFill>
              <a:latin typeface="Arial" panose="020B0604020202020204" pitchFamily="34" charset="0"/>
            </a:endParaRPr>
          </a:p>
        </p:txBody>
      </p:sp>
      <p:sp>
        <p:nvSpPr>
          <p:cNvPr id="10" name="Subtitle 9">
            <a:extLst>
              <a:ext uri="{FF2B5EF4-FFF2-40B4-BE49-F238E27FC236}">
                <a16:creationId xmlns:a16="http://schemas.microsoft.com/office/drawing/2014/main" id="{AA1CF5C6-C7A4-49CE-AB64-C862E453532D}"/>
              </a:ext>
            </a:extLst>
          </p:cNvPr>
          <p:cNvSpPr>
            <a:spLocks noGrp="1"/>
          </p:cNvSpPr>
          <p:nvPr>
            <p:ph type="subTitle" idx="1"/>
          </p:nvPr>
        </p:nvSpPr>
        <p:spPr>
          <a:xfrm>
            <a:off x="1371600" y="3613150"/>
            <a:ext cx="6400800" cy="1025525"/>
          </a:xfrm>
        </p:spPr>
        <p:txBody>
          <a:bodyPr/>
          <a:lstStyle/>
          <a:p>
            <a:pPr>
              <a:buFont typeface="Arial" charset="0"/>
              <a:buNone/>
              <a:defRPr/>
            </a:pPr>
            <a:r>
              <a:rPr lang="en-GB" kern="0" dirty="0">
                <a:solidFill>
                  <a:schemeClr val="accent5">
                    <a:lumMod val="25000"/>
                  </a:schemeClr>
                </a:solidFill>
              </a:rPr>
              <a:t>Target Audience</a:t>
            </a:r>
          </a:p>
          <a:p>
            <a:pPr lvl="1" algn="l">
              <a:buFont typeface="Arial" charset="0"/>
              <a:buNone/>
              <a:defRPr/>
            </a:pPr>
            <a:r>
              <a:rPr lang="en-GB" i="1" kern="0" dirty="0">
                <a:solidFill>
                  <a:schemeClr val="accent5">
                    <a:lumMod val="25000"/>
                  </a:schemeClr>
                </a:solidFill>
              </a:rPr>
              <a:t>Anybody involved in the blasting process.</a:t>
            </a:r>
            <a:endParaRPr lang="en-US" i="1" kern="0" dirty="0">
              <a:solidFill>
                <a:schemeClr val="accent5">
                  <a:lumMod val="25000"/>
                </a:schemeClr>
              </a:solidFill>
            </a:endParaRPr>
          </a:p>
          <a:p>
            <a:pPr>
              <a:buFont typeface="Arial" charset="0"/>
              <a:buNone/>
              <a:defRPr/>
            </a:pPr>
            <a:endParaRPr lang="en-GB" dirty="0"/>
          </a:p>
        </p:txBody>
      </p:sp>
      <p:sp>
        <p:nvSpPr>
          <p:cNvPr id="7" name="TextBox 6">
            <a:extLst>
              <a:ext uri="{FF2B5EF4-FFF2-40B4-BE49-F238E27FC236}">
                <a16:creationId xmlns:a16="http://schemas.microsoft.com/office/drawing/2014/main" id="{66E80D80-85DD-4082-B80E-1CB01019854F}"/>
              </a:ext>
            </a:extLst>
          </p:cNvPr>
          <p:cNvSpPr txBox="1"/>
          <p:nvPr/>
        </p:nvSpPr>
        <p:spPr>
          <a:xfrm>
            <a:off x="1755775" y="4981575"/>
            <a:ext cx="5632450" cy="954088"/>
          </a:xfrm>
          <a:prstGeom prst="rect">
            <a:avLst/>
          </a:prstGeom>
          <a:solidFill>
            <a:schemeClr val="accent6">
              <a:lumMod val="40000"/>
              <a:lumOff val="60000"/>
            </a:schemeClr>
          </a:solidFill>
          <a:ln>
            <a:solidFill>
              <a:schemeClr val="bg1">
                <a:lumMod val="50000"/>
              </a:schemeClr>
            </a:solidFill>
          </a:ln>
        </p:spPr>
        <p:txBody>
          <a:bodyPr anchor="ctr">
            <a:spAutoFit/>
          </a:bodyPr>
          <a:lstStyle/>
          <a:p>
            <a:pPr eaLnBrk="1" hangingPunct="1">
              <a:defRPr/>
            </a:pPr>
            <a:r>
              <a:rPr lang="en-GB" sz="800" i="1" dirty="0">
                <a:latin typeface="Arial" charset="0"/>
              </a:rPr>
              <a:t>This toolbox talk may be freely reproduced except for advertising, endorsement or commercial purposes. It has been developed by the Quarries National Joint Advisory Committee (QNJAC) to help quarry operators, contractors, managers and others make health and safety improvements in the quarry industry. </a:t>
            </a:r>
          </a:p>
          <a:p>
            <a:pPr eaLnBrk="1" hangingPunct="1">
              <a:defRPr/>
            </a:pPr>
            <a:endParaRPr lang="en-GB" sz="800" i="1" dirty="0">
              <a:latin typeface="Arial" charset="0"/>
            </a:endParaRPr>
          </a:p>
          <a:p>
            <a:pPr eaLnBrk="1" hangingPunct="1">
              <a:defRPr/>
            </a:pPr>
            <a:r>
              <a:rPr lang="en-GB" sz="800" i="1" dirty="0">
                <a:latin typeface="Arial" charset="0"/>
              </a:rPr>
              <a:t>This guidance represents good practice which may go further than the minimum you need to do to comply with the law.</a:t>
            </a:r>
          </a:p>
          <a:p>
            <a:pPr eaLnBrk="1" hangingPunct="1">
              <a:defRPr/>
            </a:pPr>
            <a:endParaRPr lang="en-GB" sz="800" i="1" dirty="0">
              <a:latin typeface="Arial" charset="0"/>
            </a:endParaRPr>
          </a:p>
          <a:p>
            <a:pPr eaLnBrk="1" hangingPunct="1">
              <a:defRPr/>
            </a:pPr>
            <a:r>
              <a:rPr lang="en-GB" sz="800" i="1" dirty="0">
                <a:latin typeface="Arial" charset="0"/>
              </a:rPr>
              <a:t>If you use the information provided in this document please acknowledge ‘QNJAC’ as the source .</a:t>
            </a:r>
          </a:p>
        </p:txBody>
      </p:sp>
      <p:sp>
        <p:nvSpPr>
          <p:cNvPr id="8" name="Slide Number Placeholder 3">
            <a:extLst>
              <a:ext uri="{FF2B5EF4-FFF2-40B4-BE49-F238E27FC236}">
                <a16:creationId xmlns:a16="http://schemas.microsoft.com/office/drawing/2014/main" id="{93C43F9B-F70B-4D32-BC03-583289EEE698}"/>
              </a:ext>
            </a:extLst>
          </p:cNvPr>
          <p:cNvSpPr txBox="1">
            <a:spLocks/>
          </p:cNvSpPr>
          <p:nvPr/>
        </p:nvSpPr>
        <p:spPr>
          <a:xfrm>
            <a:off x="6646863" y="404813"/>
            <a:ext cx="1576387" cy="365125"/>
          </a:xfrm>
          <a:prstGeom prst="rect">
            <a:avLst/>
          </a:prstGeom>
        </p:spPr>
        <p:txBody>
          <a:bodyPr/>
          <a:lstStyle/>
          <a:p>
            <a:pPr algn="r" eaLnBrk="1" hangingPunct="1">
              <a:defRPr/>
            </a:pPr>
            <a:r>
              <a:rPr lang="en-US" sz="1200" dirty="0">
                <a:solidFill>
                  <a:schemeClr val="bg1">
                    <a:lumMod val="50000"/>
                  </a:schemeClr>
                </a:solidFill>
                <a:latin typeface="Arial" charset="0"/>
              </a:rPr>
              <a:t>Updated Sep 2019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0CBAAC74-E391-4F7B-9566-A9D3B12244D8}"/>
              </a:ext>
            </a:extLst>
          </p:cNvPr>
          <p:cNvSpPr>
            <a:spLocks noGrp="1"/>
          </p:cNvSpPr>
          <p:nvPr>
            <p:ph type="body" sz="quarter" idx="11"/>
          </p:nvPr>
        </p:nvSpPr>
        <p:spPr/>
        <p:txBody>
          <a:bodyPr/>
          <a:lstStyle/>
          <a:p>
            <a:endParaRPr lang="en-GB" altLang="en-US">
              <a:ea typeface="ＭＳ Ｐゴシック" panose="020B0600070205080204" pitchFamily="34" charset="-128"/>
            </a:endParaRPr>
          </a:p>
          <a:p>
            <a:r>
              <a:rPr lang="en-GB" altLang="en-US">
                <a:ea typeface="ＭＳ Ｐゴシック" panose="020B0600070205080204" pitchFamily="34" charset="-128"/>
              </a:rPr>
              <a:t>Thunderstorms are a serious threat to drilling and blasting operations</a:t>
            </a:r>
          </a:p>
          <a:p>
            <a:endParaRPr lang="en-GB" altLang="en-US">
              <a:ea typeface="ＭＳ Ｐゴシック" panose="020B0600070205080204" pitchFamily="34" charset="-128"/>
            </a:endParaRPr>
          </a:p>
          <a:p>
            <a:r>
              <a:rPr lang="en-GB" altLang="en-US">
                <a:ea typeface="ＭＳ Ｐゴシック" panose="020B0600070205080204" pitchFamily="34" charset="-128"/>
              </a:rPr>
              <a:t>Each year on average in the UK there are </a:t>
            </a:r>
          </a:p>
          <a:p>
            <a:pPr lvl="1"/>
            <a:r>
              <a:rPr lang="en-GB" altLang="en-US">
                <a:ea typeface="ＭＳ Ｐゴシック" panose="020B0600070205080204" pitchFamily="34" charset="-128"/>
              </a:rPr>
              <a:t>300,000 ground strikes by lightning</a:t>
            </a:r>
          </a:p>
          <a:p>
            <a:pPr lvl="1"/>
            <a:r>
              <a:rPr lang="en-GB" altLang="en-US">
                <a:ea typeface="ＭＳ Ｐゴシック" panose="020B0600070205080204" pitchFamily="34" charset="-128"/>
              </a:rPr>
              <a:t>50 people struck by lightning</a:t>
            </a:r>
          </a:p>
          <a:p>
            <a:pPr lvl="1"/>
            <a:r>
              <a:rPr lang="en-GB" altLang="en-US">
                <a:ea typeface="ＭＳ Ｐゴシック" panose="020B0600070205080204" pitchFamily="34" charset="-128"/>
              </a:rPr>
              <a:t>3 people killed by lightning</a:t>
            </a:r>
          </a:p>
          <a:p>
            <a:pPr lvl="1"/>
            <a:endParaRPr lang="en-GB" altLang="en-US">
              <a:ea typeface="ＭＳ Ｐゴシック" panose="020B0600070205080204" pitchFamily="34" charset="-128"/>
            </a:endParaRPr>
          </a:p>
          <a:p>
            <a:r>
              <a:rPr lang="en-GB" altLang="en-US">
                <a:ea typeface="ＭＳ Ｐゴシック" panose="020B0600070205080204" pitchFamily="34" charset="-128"/>
              </a:rPr>
              <a:t>A direct ground strike on a blast can result in the blast</a:t>
            </a:r>
            <a:br>
              <a:rPr lang="en-GB" altLang="en-US">
                <a:ea typeface="ＭＳ Ｐゴシック" panose="020B0600070205080204" pitchFamily="34" charset="-128"/>
              </a:rPr>
            </a:br>
            <a:r>
              <a:rPr lang="en-GB" altLang="en-US">
                <a:ea typeface="ＭＳ Ｐゴシック" panose="020B0600070205080204" pitchFamily="34" charset="-128"/>
              </a:rPr>
              <a:t>being partially or completely initiated</a:t>
            </a:r>
            <a:br>
              <a:rPr lang="en-GB" altLang="en-US">
                <a:ea typeface="ＭＳ Ｐゴシック" panose="020B0600070205080204" pitchFamily="34" charset="-128"/>
              </a:rPr>
            </a:br>
            <a:endParaRPr lang="en-GB" altLang="en-US">
              <a:ea typeface="ＭＳ Ｐゴシック" panose="020B0600070205080204" pitchFamily="34" charset="-128"/>
            </a:endParaRPr>
          </a:p>
          <a:p>
            <a:r>
              <a:rPr lang="en-GB" altLang="en-US">
                <a:ea typeface="ＭＳ Ｐゴシック" panose="020B0600070205080204" pitchFamily="34" charset="-128"/>
              </a:rPr>
              <a:t>Additional information on personal safety in thunder storms can be found at</a:t>
            </a:r>
            <a:br>
              <a:rPr lang="en-GB" altLang="en-US">
                <a:ea typeface="ＭＳ Ｐゴシック" panose="020B0600070205080204" pitchFamily="34" charset="-128"/>
              </a:rPr>
            </a:br>
            <a:r>
              <a:rPr lang="en-GB" altLang="en-US">
                <a:ea typeface="ＭＳ Ｐゴシック" panose="020B0600070205080204" pitchFamily="34" charset="-128"/>
                <a:hlinkClick r:id="rId3"/>
              </a:rPr>
              <a:t>https://www.rospa.com/leisure-safety/advice/lightning/</a:t>
            </a:r>
            <a:endParaRPr lang="en-GB" altLang="en-US">
              <a:ea typeface="ＭＳ Ｐゴシック" panose="020B0600070205080204" pitchFamily="34" charset="-128"/>
            </a:endParaRPr>
          </a:p>
          <a:p>
            <a:endParaRPr lang="en-GB" altLang="en-US">
              <a:ea typeface="ＭＳ Ｐゴシック" panose="020B0600070205080204" pitchFamily="34" charset="-128"/>
            </a:endParaRPr>
          </a:p>
          <a:p>
            <a:endParaRPr lang="en-GB" altLang="en-US">
              <a:ea typeface="ＭＳ Ｐゴシック" panose="020B0600070205080204" pitchFamily="34" charset="-128"/>
            </a:endParaRPr>
          </a:p>
        </p:txBody>
      </p:sp>
      <p:sp>
        <p:nvSpPr>
          <p:cNvPr id="4099" name="Rectangle 2">
            <a:extLst>
              <a:ext uri="{FF2B5EF4-FFF2-40B4-BE49-F238E27FC236}">
                <a16:creationId xmlns:a16="http://schemas.microsoft.com/office/drawing/2014/main" id="{708BCE1B-A46D-450E-952A-10C0CDC6DFB6}"/>
              </a:ext>
            </a:extLst>
          </p:cNvPr>
          <p:cNvSpPr>
            <a:spLocks noGrp="1"/>
          </p:cNvSpPr>
          <p:nvPr>
            <p:ph type="title"/>
          </p:nvPr>
        </p:nvSpPr>
        <p:spPr/>
        <p:txBody>
          <a:bodyPr/>
          <a:lstStyle/>
          <a:p>
            <a:r>
              <a:rPr lang="en-GB" altLang="en-US">
                <a:ea typeface="ＭＳ Ｐゴシック" panose="020B0600070205080204" pitchFamily="34" charset="-128"/>
              </a:rPr>
              <a:t>Thunderstorms – Risks and Actions</a:t>
            </a:r>
            <a:br>
              <a:rPr lang="en-GB" altLang="en-US">
                <a:ea typeface="ＭＳ Ｐゴシック" panose="020B0600070205080204" pitchFamily="34" charset="-128"/>
              </a:rPr>
            </a:br>
            <a:r>
              <a:rPr lang="en-GB" altLang="en-US">
                <a:ea typeface="ＭＳ Ｐゴシック" panose="020B0600070205080204" pitchFamily="34" charset="-128"/>
              </a:rPr>
              <a:t>1. Introduction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0155935-F4B1-48CF-87A5-A0E12E44ECA0}"/>
              </a:ext>
            </a:extLst>
          </p:cNvPr>
          <p:cNvSpPr>
            <a:spLocks noGrp="1"/>
          </p:cNvSpPr>
          <p:nvPr>
            <p:ph type="title"/>
          </p:nvPr>
        </p:nvSpPr>
        <p:spPr/>
        <p:txBody>
          <a:bodyPr/>
          <a:lstStyle/>
          <a:p>
            <a:r>
              <a:rPr lang="en-GB" altLang="en-US">
                <a:ea typeface="ＭＳ Ｐゴシック" panose="020B0600070205080204" pitchFamily="34" charset="-128"/>
              </a:rPr>
              <a:t>Thunderstorms – Risks and Actions </a:t>
            </a:r>
            <a:br>
              <a:rPr lang="en-GB" altLang="en-US">
                <a:ea typeface="ＭＳ Ｐゴシック" panose="020B0600070205080204" pitchFamily="34" charset="-128"/>
              </a:rPr>
            </a:br>
            <a:r>
              <a:rPr lang="en-GB" altLang="en-US">
                <a:ea typeface="ＭＳ Ｐゴシック" panose="020B0600070205080204" pitchFamily="34" charset="-128"/>
              </a:rPr>
              <a:t>2. The Risks.</a:t>
            </a:r>
          </a:p>
        </p:txBody>
      </p:sp>
      <p:sp>
        <p:nvSpPr>
          <p:cNvPr id="6147" name="Rectangle 3">
            <a:extLst>
              <a:ext uri="{FF2B5EF4-FFF2-40B4-BE49-F238E27FC236}">
                <a16:creationId xmlns:a16="http://schemas.microsoft.com/office/drawing/2014/main" id="{EBB9092D-3F28-4ED5-825A-40756BFB0EAA}"/>
              </a:ext>
            </a:extLst>
          </p:cNvPr>
          <p:cNvSpPr>
            <a:spLocks noGrp="1"/>
          </p:cNvSpPr>
          <p:nvPr>
            <p:ph type="body" idx="1"/>
          </p:nvPr>
        </p:nvSpPr>
        <p:spPr/>
        <p:txBody>
          <a:bodyPr/>
          <a:lstStyle/>
          <a:p>
            <a:endParaRPr lang="en-GB" altLang="en-US">
              <a:ea typeface="ＭＳ Ｐゴシック" panose="020B0600070205080204" pitchFamily="34" charset="-128"/>
            </a:endParaRPr>
          </a:p>
          <a:p>
            <a:r>
              <a:rPr lang="en-GB" altLang="en-US">
                <a:ea typeface="ＭＳ Ｐゴシック" panose="020B0600070205080204" pitchFamily="34" charset="-128"/>
              </a:rPr>
              <a:t>There are two issues relating to thunderstorms</a:t>
            </a:r>
            <a:br>
              <a:rPr lang="en-GB" altLang="en-US">
                <a:ea typeface="ＭＳ Ｐゴシック" panose="020B0600070205080204" pitchFamily="34" charset="-128"/>
              </a:rPr>
            </a:br>
            <a:r>
              <a:rPr lang="en-GB" altLang="en-US">
                <a:ea typeface="ＭＳ Ｐゴシック" panose="020B0600070205080204" pitchFamily="34" charset="-128"/>
              </a:rPr>
              <a:t>and the drilling and blasting operations</a:t>
            </a:r>
          </a:p>
          <a:p>
            <a:endParaRPr lang="en-GB" altLang="en-US">
              <a:ea typeface="ＭＳ Ｐゴシック" panose="020B0600070205080204" pitchFamily="34" charset="-128"/>
            </a:endParaRPr>
          </a:p>
          <a:p>
            <a:pPr lvl="1"/>
            <a:r>
              <a:rPr lang="en-GB" altLang="en-US">
                <a:ea typeface="ＭＳ Ｐゴシック" panose="020B0600070205080204" pitchFamily="34" charset="-128"/>
              </a:rPr>
              <a:t>Personal Safety</a:t>
            </a:r>
          </a:p>
          <a:p>
            <a:pPr lvl="2"/>
            <a:r>
              <a:rPr lang="en-GB" altLang="en-US">
                <a:ea typeface="ＭＳ Ｐゴシック" panose="020B0600070205080204" pitchFamily="34" charset="-128"/>
              </a:rPr>
              <a:t>Risk of being struck by lightning</a:t>
            </a:r>
          </a:p>
          <a:p>
            <a:pPr lvl="1"/>
            <a:endParaRPr lang="en-GB" altLang="en-US">
              <a:ea typeface="ＭＳ Ｐゴシック" panose="020B0600070205080204" pitchFamily="34" charset="-128"/>
            </a:endParaRPr>
          </a:p>
          <a:p>
            <a:pPr lvl="1"/>
            <a:r>
              <a:rPr lang="en-GB" altLang="en-US">
                <a:ea typeface="ＭＳ Ｐゴシック" panose="020B0600070205080204" pitchFamily="34" charset="-128"/>
              </a:rPr>
              <a:t>Safety of the Blast</a:t>
            </a:r>
          </a:p>
          <a:p>
            <a:pPr lvl="2"/>
            <a:r>
              <a:rPr lang="en-GB" altLang="en-US">
                <a:ea typeface="ＭＳ Ｐゴシック" panose="020B0600070205080204" pitchFamily="34" charset="-128"/>
              </a:rPr>
              <a:t>Unintended initiation of the </a:t>
            </a:r>
            <a:br>
              <a:rPr lang="en-GB" altLang="en-US">
                <a:ea typeface="ＭＳ Ｐゴシック" panose="020B0600070205080204" pitchFamily="34" charset="-128"/>
              </a:rPr>
            </a:br>
            <a:r>
              <a:rPr lang="en-GB" altLang="en-US">
                <a:ea typeface="ＭＳ Ｐゴシック" panose="020B0600070205080204" pitchFamily="34" charset="-128"/>
              </a:rPr>
              <a:t>blast or part of the blast</a:t>
            </a:r>
          </a:p>
        </p:txBody>
      </p:sp>
      <p:pic>
        <p:nvPicPr>
          <p:cNvPr id="6148" name="Picture 7" descr="lightning">
            <a:extLst>
              <a:ext uri="{FF2B5EF4-FFF2-40B4-BE49-F238E27FC236}">
                <a16:creationId xmlns:a16="http://schemas.microsoft.com/office/drawing/2014/main" id="{E1FA7177-DF8C-41B6-8ECF-2821B2F7B9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6600" y="1074738"/>
            <a:ext cx="2886075" cy="3586162"/>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3E74CBE-40C0-4602-900A-7AEEF7AA337A}"/>
              </a:ext>
            </a:extLst>
          </p:cNvPr>
          <p:cNvSpPr>
            <a:spLocks noGrp="1"/>
          </p:cNvSpPr>
          <p:nvPr>
            <p:ph type="title"/>
          </p:nvPr>
        </p:nvSpPr>
        <p:spPr/>
        <p:txBody>
          <a:bodyPr/>
          <a:lstStyle/>
          <a:p>
            <a:r>
              <a:rPr lang="en-GB" altLang="en-US">
                <a:ea typeface="ＭＳ Ｐゴシック" panose="020B0600070205080204" pitchFamily="34" charset="-128"/>
              </a:rPr>
              <a:t>Thunderstorms – Risks and Actions </a:t>
            </a:r>
            <a:br>
              <a:rPr lang="en-GB" altLang="en-US">
                <a:ea typeface="ＭＳ Ｐゴシック" panose="020B0600070205080204" pitchFamily="34" charset="-128"/>
              </a:rPr>
            </a:br>
            <a:r>
              <a:rPr lang="en-GB" altLang="en-US">
                <a:ea typeface="ＭＳ Ｐゴシック" panose="020B0600070205080204" pitchFamily="34" charset="-128"/>
              </a:rPr>
              <a:t>2. The Risks </a:t>
            </a:r>
            <a:r>
              <a:rPr lang="en-GB" altLang="en-US" sz="1800">
                <a:ea typeface="ＭＳ Ｐゴシック" panose="020B0600070205080204" pitchFamily="34" charset="-128"/>
              </a:rPr>
              <a:t>cont.</a:t>
            </a:r>
            <a:endParaRPr lang="en-GB" altLang="en-US">
              <a:ea typeface="ＭＳ Ｐゴシック" panose="020B0600070205080204" pitchFamily="34" charset="-128"/>
            </a:endParaRPr>
          </a:p>
        </p:txBody>
      </p:sp>
      <p:sp>
        <p:nvSpPr>
          <p:cNvPr id="7171" name="Content Placeholder 2">
            <a:extLst>
              <a:ext uri="{FF2B5EF4-FFF2-40B4-BE49-F238E27FC236}">
                <a16:creationId xmlns:a16="http://schemas.microsoft.com/office/drawing/2014/main" id="{EB2D325F-761E-4ED1-B03D-74F446339657}"/>
              </a:ext>
            </a:extLst>
          </p:cNvPr>
          <p:cNvSpPr>
            <a:spLocks noGrp="1"/>
          </p:cNvSpPr>
          <p:nvPr>
            <p:ph idx="1"/>
          </p:nvPr>
        </p:nvSpPr>
        <p:spPr/>
        <p:txBody>
          <a:bodyPr/>
          <a:lstStyle/>
          <a:p>
            <a:endParaRPr lang="en-GB" altLang="en-US">
              <a:ea typeface="ＭＳ Ｐゴシック" panose="020B0600070205080204" pitchFamily="34" charset="-128"/>
            </a:endParaRPr>
          </a:p>
          <a:p>
            <a:r>
              <a:rPr lang="en-GB" altLang="en-US">
                <a:ea typeface="ＭＳ Ｐゴシック" panose="020B0600070205080204" pitchFamily="34" charset="-128"/>
              </a:rPr>
              <a:t>There is no safe distance from a lightning strike because</a:t>
            </a:r>
            <a:br>
              <a:rPr lang="en-GB" altLang="en-US">
                <a:ea typeface="ＭＳ Ｐゴシック" panose="020B0600070205080204" pitchFamily="34" charset="-128"/>
              </a:rPr>
            </a:br>
            <a:r>
              <a:rPr lang="en-GB" altLang="en-US">
                <a:ea typeface="ＭＳ Ｐゴシック" panose="020B0600070205080204" pitchFamily="34" charset="-128"/>
              </a:rPr>
              <a:t>the location of the next strike is unpredictable</a:t>
            </a:r>
          </a:p>
          <a:p>
            <a:endParaRPr lang="en-GB" altLang="en-US">
              <a:solidFill>
                <a:srgbClr val="7030A0"/>
              </a:solidFill>
              <a:ea typeface="ＭＳ Ｐゴシック" panose="020B0600070205080204" pitchFamily="34" charset="-128"/>
            </a:endParaRPr>
          </a:p>
          <a:p>
            <a:r>
              <a:rPr lang="en-GB" altLang="en-US">
                <a:ea typeface="ＭＳ Ｐゴシック" panose="020B0600070205080204" pitchFamily="34" charset="-128"/>
              </a:rPr>
              <a:t>Do not make the mistake of thinking you are safe just because you are using a non-electric initiation system as a direct strike could still cause part or all of the blast to initiate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3DF975E-0EAF-456D-90C9-7C12F6B80A3F}"/>
              </a:ext>
            </a:extLst>
          </p:cNvPr>
          <p:cNvSpPr>
            <a:spLocks noGrp="1"/>
          </p:cNvSpPr>
          <p:nvPr>
            <p:ph type="title"/>
          </p:nvPr>
        </p:nvSpPr>
        <p:spPr/>
        <p:txBody>
          <a:bodyPr/>
          <a:lstStyle/>
          <a:p>
            <a:r>
              <a:rPr lang="en-GB" altLang="en-US">
                <a:ea typeface="ＭＳ Ｐゴシック" panose="020B0600070205080204" pitchFamily="34" charset="-128"/>
              </a:rPr>
              <a:t>Thunderstorms – Risks and Actions </a:t>
            </a:r>
            <a:br>
              <a:rPr lang="en-GB" altLang="en-US">
                <a:ea typeface="ＭＳ Ｐゴシック" panose="020B0600070205080204" pitchFamily="34" charset="-128"/>
              </a:rPr>
            </a:br>
            <a:r>
              <a:rPr lang="en-GB" altLang="en-US">
                <a:ea typeface="ＭＳ Ｐゴシック" panose="020B0600070205080204" pitchFamily="34" charset="-128"/>
              </a:rPr>
              <a:t>4. When to Take Action.</a:t>
            </a:r>
          </a:p>
        </p:txBody>
      </p:sp>
      <p:sp>
        <p:nvSpPr>
          <p:cNvPr id="8195" name="Rectangle 3">
            <a:extLst>
              <a:ext uri="{FF2B5EF4-FFF2-40B4-BE49-F238E27FC236}">
                <a16:creationId xmlns:a16="http://schemas.microsoft.com/office/drawing/2014/main" id="{D169B734-38E8-4D97-91B1-69CB7BAE6848}"/>
              </a:ext>
            </a:extLst>
          </p:cNvPr>
          <p:cNvSpPr>
            <a:spLocks noGrp="1"/>
          </p:cNvSpPr>
          <p:nvPr>
            <p:ph type="body" idx="1"/>
          </p:nvPr>
        </p:nvSpPr>
        <p:spPr/>
        <p:txBody>
          <a:bodyPr/>
          <a:lstStyle/>
          <a:p>
            <a:pPr>
              <a:defRPr/>
            </a:pPr>
            <a:endParaRPr lang="en-GB" altLang="en-US" dirty="0">
              <a:ea typeface="ＭＳ Ｐゴシック" panose="020B0600070205080204" pitchFamily="34" charset="-128"/>
            </a:endParaRPr>
          </a:p>
          <a:p>
            <a:pPr>
              <a:defRPr/>
            </a:pPr>
            <a:r>
              <a:rPr lang="en-GB" altLang="en-US" dirty="0">
                <a:ea typeface="ＭＳ Ｐゴシック" panose="020B0600070205080204" pitchFamily="34" charset="-128"/>
              </a:rPr>
              <a:t>Consider checking the weather forecast before you start to load the blast or use one of the internet based, real-time, lightning warning services</a:t>
            </a:r>
          </a:p>
          <a:p>
            <a:pPr>
              <a:defRPr/>
            </a:pPr>
            <a:endParaRPr lang="en-GB" altLang="en-US" dirty="0">
              <a:ea typeface="ＭＳ Ｐゴシック" panose="020B0600070205080204" pitchFamily="34" charset="-128"/>
            </a:endParaRPr>
          </a:p>
          <a:p>
            <a:pPr>
              <a:defRPr/>
            </a:pPr>
            <a:r>
              <a:rPr lang="en-GB" altLang="en-US" dirty="0">
                <a:ea typeface="ＭＳ Ｐゴシック" panose="020B0600070205080204" pitchFamily="34" charset="-128"/>
              </a:rPr>
              <a:t>As soon as you hear thunder or see lightning you should take precautionary measures as outlined below. </a:t>
            </a:r>
          </a:p>
          <a:p>
            <a:pPr marL="0" indent="0">
              <a:buFont typeface="Arial" panose="020B0604020202020204" pitchFamily="34" charset="0"/>
              <a:buNone/>
              <a:defRPr/>
            </a:pPr>
            <a:endParaRPr lang="en-GB" altLang="en-US" dirty="0">
              <a:ea typeface="ＭＳ Ｐゴシック" panose="020B0600070205080204" pitchFamily="34" charset="-128"/>
            </a:endParaRPr>
          </a:p>
          <a:p>
            <a:pPr>
              <a:defRPr/>
            </a:pPr>
            <a:r>
              <a:rPr lang="en-GB" altLang="en-US" dirty="0">
                <a:ea typeface="ＭＳ Ｐゴシック" panose="020B0600070205080204" pitchFamily="34" charset="-128"/>
              </a:rPr>
              <a:t>Do not return to work until all involved agree it is safe to do so and as instructed by the Responsible Person.</a:t>
            </a:r>
          </a:p>
          <a:p>
            <a:pPr>
              <a:defRPr/>
            </a:pPr>
            <a:endParaRPr lang="en-GB" altLang="en-US" dirty="0">
              <a:ea typeface="ＭＳ Ｐゴシック"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9EEB9DE-0A29-41DA-AA9B-E646ADFDE17C}"/>
              </a:ext>
            </a:extLst>
          </p:cNvPr>
          <p:cNvSpPr>
            <a:spLocks noGrp="1"/>
          </p:cNvSpPr>
          <p:nvPr>
            <p:ph type="title"/>
          </p:nvPr>
        </p:nvSpPr>
        <p:spPr/>
        <p:txBody>
          <a:bodyPr/>
          <a:lstStyle/>
          <a:p>
            <a:r>
              <a:rPr lang="en-GB" altLang="en-US">
                <a:ea typeface="ＭＳ Ｐゴシック" panose="020B0600070205080204" pitchFamily="34" charset="-128"/>
              </a:rPr>
              <a:t>Thunderstorms – Risks and Actions </a:t>
            </a:r>
            <a:br>
              <a:rPr lang="en-GB" altLang="en-US">
                <a:ea typeface="ＭＳ Ｐゴシック" panose="020B0600070205080204" pitchFamily="34" charset="-128"/>
              </a:rPr>
            </a:br>
            <a:r>
              <a:rPr lang="en-GB" altLang="en-US">
                <a:ea typeface="ＭＳ Ｐゴシック" panose="020B0600070205080204" pitchFamily="34" charset="-128"/>
              </a:rPr>
              <a:t>3. Precautionary Action, General Safety.</a:t>
            </a:r>
          </a:p>
        </p:txBody>
      </p:sp>
      <p:sp>
        <p:nvSpPr>
          <p:cNvPr id="9219" name="Rectangle 3">
            <a:extLst>
              <a:ext uri="{FF2B5EF4-FFF2-40B4-BE49-F238E27FC236}">
                <a16:creationId xmlns:a16="http://schemas.microsoft.com/office/drawing/2014/main" id="{0AD1500C-D3EC-489D-9CBA-8528FE5998F6}"/>
              </a:ext>
            </a:extLst>
          </p:cNvPr>
          <p:cNvSpPr>
            <a:spLocks noGrp="1"/>
          </p:cNvSpPr>
          <p:nvPr>
            <p:ph type="body" idx="1"/>
          </p:nvPr>
        </p:nvSpPr>
        <p:spPr/>
        <p:txBody>
          <a:bodyPr/>
          <a:lstStyle/>
          <a:p>
            <a:endParaRPr lang="en-GB" altLang="en-US">
              <a:ea typeface="ＭＳ Ｐゴシック" panose="020B0600070205080204" pitchFamily="34" charset="-128"/>
            </a:endParaRPr>
          </a:p>
          <a:p>
            <a:r>
              <a:rPr lang="en-GB" altLang="en-US">
                <a:ea typeface="ＭＳ Ｐゴシック" panose="020B0600070205080204" pitchFamily="34" charset="-128"/>
              </a:rPr>
              <a:t>Standing outside anywhere in a quarry during a thunderstorm puts you at risk</a:t>
            </a:r>
          </a:p>
          <a:p>
            <a:endParaRPr lang="en-GB" altLang="en-US">
              <a:ea typeface="ＭＳ Ｐゴシック" panose="020B0600070205080204" pitchFamily="34" charset="-128"/>
            </a:endParaRPr>
          </a:p>
          <a:p>
            <a:r>
              <a:rPr lang="en-GB" altLang="en-US">
                <a:ea typeface="ＭＳ Ｐゴシック" panose="020B0600070205080204" pitchFamily="34" charset="-128"/>
              </a:rPr>
              <a:t>The Responsible Person should be informed of the situation as soon as practicable.</a:t>
            </a:r>
            <a:endParaRPr lang="en-GB" altLang="en-US">
              <a:solidFill>
                <a:srgbClr val="FF0000"/>
              </a:solidFill>
              <a:ea typeface="ＭＳ Ｐゴシック" panose="020B0600070205080204" pitchFamily="34" charset="-128"/>
            </a:endParaRPr>
          </a:p>
          <a:p>
            <a:endParaRPr lang="en-GB" altLang="en-US">
              <a:ea typeface="ＭＳ Ｐゴシック" panose="020B0600070205080204" pitchFamily="34" charset="-128"/>
            </a:endParaRPr>
          </a:p>
          <a:p>
            <a:r>
              <a:rPr lang="en-GB" altLang="en-US">
                <a:ea typeface="ＭＳ Ｐゴシック" panose="020B0600070205080204" pitchFamily="34" charset="-128"/>
              </a:rPr>
              <a:t>You should move to a sheltered place</a:t>
            </a:r>
          </a:p>
          <a:p>
            <a:pPr lvl="1"/>
            <a:r>
              <a:rPr lang="en-GB" altLang="en-US">
                <a:ea typeface="ＭＳ Ｐゴシック" panose="020B0600070205080204" pitchFamily="34" charset="-128"/>
              </a:rPr>
              <a:t>Rubber tyred vehicle (not carrying explosives or detonators)</a:t>
            </a:r>
          </a:p>
          <a:p>
            <a:pPr lvl="1"/>
            <a:r>
              <a:rPr lang="en-GB" altLang="en-US">
                <a:ea typeface="ＭＳ Ｐゴシック" panose="020B0600070205080204" pitchFamily="34" charset="-128"/>
              </a:rPr>
              <a:t>Building</a:t>
            </a:r>
          </a:p>
          <a:p>
            <a:pPr lvl="1"/>
            <a:endParaRPr lang="en-GB" altLang="en-US">
              <a:ea typeface="ＭＳ Ｐゴシック" panose="020B0600070205080204" pitchFamily="34" charset="-128"/>
            </a:endParaRPr>
          </a:p>
          <a:p>
            <a:r>
              <a:rPr lang="en-GB" altLang="en-US">
                <a:ea typeface="ＭＳ Ｐゴシック" panose="020B0600070205080204" pitchFamily="34" charset="-128"/>
              </a:rPr>
              <a:t>If you are caught in the open</a:t>
            </a:r>
          </a:p>
          <a:p>
            <a:pPr lvl="1"/>
            <a:r>
              <a:rPr lang="en-GB" altLang="en-US">
                <a:ea typeface="ＭＳ Ｐゴシック" panose="020B0600070205080204" pitchFamily="34" charset="-128"/>
              </a:rPr>
              <a:t>Crouch down and keep your head as low as possible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5137B5A-6786-45AB-A448-FDFF68619463}"/>
              </a:ext>
            </a:extLst>
          </p:cNvPr>
          <p:cNvSpPr>
            <a:spLocks noGrp="1"/>
          </p:cNvSpPr>
          <p:nvPr>
            <p:ph type="title"/>
          </p:nvPr>
        </p:nvSpPr>
        <p:spPr/>
        <p:txBody>
          <a:bodyPr/>
          <a:lstStyle/>
          <a:p>
            <a:r>
              <a:rPr lang="en-GB" altLang="en-US">
                <a:ea typeface="ＭＳ Ｐゴシック" panose="020B0600070205080204" pitchFamily="34" charset="-128"/>
              </a:rPr>
              <a:t>Thunderstorms – Risks and Actions </a:t>
            </a:r>
            <a:br>
              <a:rPr lang="en-GB" altLang="en-US">
                <a:ea typeface="ＭＳ Ｐゴシック" panose="020B0600070205080204" pitchFamily="34" charset="-128"/>
              </a:rPr>
            </a:br>
            <a:r>
              <a:rPr lang="en-GB" altLang="en-US">
                <a:ea typeface="ＭＳ Ｐゴシック" panose="020B0600070205080204" pitchFamily="34" charset="-128"/>
              </a:rPr>
              <a:t>4. Precautionary Action, Safety of the Blast.</a:t>
            </a:r>
          </a:p>
        </p:txBody>
      </p:sp>
      <p:sp>
        <p:nvSpPr>
          <p:cNvPr id="10243" name="Rectangle 3">
            <a:extLst>
              <a:ext uri="{FF2B5EF4-FFF2-40B4-BE49-F238E27FC236}">
                <a16:creationId xmlns:a16="http://schemas.microsoft.com/office/drawing/2014/main" id="{4BC57B22-E81D-41CD-9BD9-AD171BDBFFBF}"/>
              </a:ext>
            </a:extLst>
          </p:cNvPr>
          <p:cNvSpPr>
            <a:spLocks noGrp="1"/>
          </p:cNvSpPr>
          <p:nvPr>
            <p:ph type="body" idx="1"/>
          </p:nvPr>
        </p:nvSpPr>
        <p:spPr/>
        <p:txBody>
          <a:bodyPr/>
          <a:lstStyle/>
          <a:p>
            <a:endParaRPr lang="en-GB" altLang="en-US">
              <a:ea typeface="ＭＳ Ｐゴシック" panose="020B0600070205080204" pitchFamily="34" charset="-128"/>
            </a:endParaRPr>
          </a:p>
          <a:p>
            <a:r>
              <a:rPr lang="en-GB" altLang="en-US">
                <a:ea typeface="ＭＳ Ｐゴシック" panose="020B0600070205080204" pitchFamily="34" charset="-128"/>
              </a:rPr>
              <a:t>Explosives and accessories outside anywhere in a quarry during a thunderstorm can be initiated by electrical activity from the storm.</a:t>
            </a:r>
          </a:p>
          <a:p>
            <a:endParaRPr lang="en-GB" altLang="en-US">
              <a:ea typeface="ＭＳ Ｐゴシック" panose="020B0600070205080204" pitchFamily="34" charset="-128"/>
            </a:endParaRPr>
          </a:p>
          <a:p>
            <a:r>
              <a:rPr lang="en-GB" altLang="en-US">
                <a:ea typeface="ＭＳ Ｐゴシック" panose="020B0600070205080204" pitchFamily="34" charset="-128"/>
              </a:rPr>
              <a:t>The Responsible Person should be informed of the situation as soon as practicable.</a:t>
            </a:r>
          </a:p>
          <a:p>
            <a:endParaRPr lang="en-GB" altLang="en-US">
              <a:ea typeface="ＭＳ Ｐゴシック" panose="020B0600070205080204" pitchFamily="34" charset="-128"/>
            </a:endParaRPr>
          </a:p>
          <a:p>
            <a:r>
              <a:rPr lang="en-GB" altLang="en-US">
                <a:ea typeface="ＭＳ Ｐゴシック" panose="020B0600070205080204" pitchFamily="34" charset="-128"/>
              </a:rPr>
              <a:t>The area of the blast should be immediately evacuated</a:t>
            </a:r>
          </a:p>
          <a:p>
            <a:endParaRPr lang="en-GB" altLang="en-US">
              <a:ea typeface="ＭＳ Ｐゴシック" panose="020B0600070205080204" pitchFamily="34" charset="-128"/>
            </a:endParaRPr>
          </a:p>
          <a:p>
            <a:r>
              <a:rPr lang="en-GB" altLang="en-US">
                <a:ea typeface="ＭＳ Ｐゴシック" panose="020B0600070205080204" pitchFamily="34" charset="-128"/>
              </a:rPr>
              <a:t>A danger zone should be established as if the blast were to be fired</a:t>
            </a:r>
          </a:p>
          <a:p>
            <a:endParaRPr lang="en-GB" altLang="en-US">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7AF9CF2-52C5-4651-91C6-FDF0324518CB}"/>
              </a:ext>
            </a:extLst>
          </p:cNvPr>
          <p:cNvSpPr>
            <a:spLocks noGrp="1"/>
          </p:cNvSpPr>
          <p:nvPr>
            <p:ph type="title"/>
          </p:nvPr>
        </p:nvSpPr>
        <p:spPr/>
        <p:txBody>
          <a:bodyPr/>
          <a:lstStyle/>
          <a:p>
            <a:r>
              <a:rPr lang="en-GB" altLang="en-US">
                <a:ea typeface="ＭＳ Ｐゴシック" panose="020B0600070205080204" pitchFamily="34" charset="-128"/>
              </a:rPr>
              <a:t>Thunderstorms – Risks and Actions </a:t>
            </a:r>
            <a:br>
              <a:rPr lang="en-GB" altLang="en-US">
                <a:ea typeface="ＭＳ Ｐゴシック" panose="020B0600070205080204" pitchFamily="34" charset="-128"/>
              </a:rPr>
            </a:br>
            <a:r>
              <a:rPr lang="en-GB" altLang="en-US">
                <a:ea typeface="ＭＳ Ｐゴシック" panose="020B0600070205080204" pitchFamily="34" charset="-128"/>
              </a:rPr>
              <a:t>6. Key Points.</a:t>
            </a:r>
          </a:p>
        </p:txBody>
      </p:sp>
      <p:sp>
        <p:nvSpPr>
          <p:cNvPr id="11267" name="Rectangle 3">
            <a:extLst>
              <a:ext uri="{FF2B5EF4-FFF2-40B4-BE49-F238E27FC236}">
                <a16:creationId xmlns:a16="http://schemas.microsoft.com/office/drawing/2014/main" id="{46E8D980-71D2-4F24-BEDE-A236244FA825}"/>
              </a:ext>
            </a:extLst>
          </p:cNvPr>
          <p:cNvSpPr>
            <a:spLocks noGrp="1"/>
          </p:cNvSpPr>
          <p:nvPr>
            <p:ph type="body" idx="1"/>
          </p:nvPr>
        </p:nvSpPr>
        <p:spPr/>
        <p:txBody>
          <a:bodyPr/>
          <a:lstStyle/>
          <a:p>
            <a:endParaRPr lang="en-GB" altLang="en-US">
              <a:ea typeface="ＭＳ Ｐゴシック" panose="020B0600070205080204" pitchFamily="34" charset="-128"/>
            </a:endParaRPr>
          </a:p>
          <a:p>
            <a:r>
              <a:rPr lang="en-GB" altLang="en-US">
                <a:ea typeface="ＭＳ Ｐゴシック" panose="020B0600070205080204" pitchFamily="34" charset="-128"/>
              </a:rPr>
              <a:t>Do not work in the open during a thunderstorm</a:t>
            </a:r>
          </a:p>
          <a:p>
            <a:endParaRPr lang="en-GB" altLang="en-US">
              <a:ea typeface="ＭＳ Ｐゴシック" panose="020B0600070205080204" pitchFamily="34" charset="-128"/>
            </a:endParaRPr>
          </a:p>
          <a:p>
            <a:r>
              <a:rPr lang="en-GB" altLang="en-US">
                <a:ea typeface="ＭＳ Ｐゴシック" panose="020B0600070205080204" pitchFamily="34" charset="-128"/>
              </a:rPr>
              <a:t>When a thunderstorm approaches you should</a:t>
            </a:r>
          </a:p>
          <a:p>
            <a:endParaRPr lang="en-GB" altLang="en-US">
              <a:ea typeface="ＭＳ Ｐゴシック" panose="020B0600070205080204" pitchFamily="34" charset="-128"/>
            </a:endParaRPr>
          </a:p>
          <a:p>
            <a:pPr lvl="1"/>
            <a:r>
              <a:rPr lang="en-GB" altLang="en-US">
                <a:ea typeface="ＭＳ Ｐゴシック" panose="020B0600070205080204" pitchFamily="34" charset="-128"/>
              </a:rPr>
              <a:t>Inform the Responsible Person as soon as practicable.</a:t>
            </a:r>
            <a:endParaRPr lang="en-GB" altLang="en-US">
              <a:solidFill>
                <a:srgbClr val="FF0000"/>
              </a:solidFill>
              <a:ea typeface="ＭＳ Ｐゴシック" panose="020B0600070205080204" pitchFamily="34" charset="-128"/>
            </a:endParaRPr>
          </a:p>
          <a:p>
            <a:pPr lvl="1"/>
            <a:r>
              <a:rPr lang="en-GB" altLang="en-US">
                <a:ea typeface="ＭＳ Ｐゴシック" panose="020B0600070205080204" pitchFamily="34" charset="-128"/>
              </a:rPr>
              <a:t>Evacuate the blast area, establish and secure the danger zone</a:t>
            </a:r>
          </a:p>
          <a:p>
            <a:pPr lvl="1"/>
            <a:r>
              <a:rPr lang="en-GB" altLang="en-US">
                <a:ea typeface="ＭＳ Ｐゴシック" panose="020B0600070205080204" pitchFamily="34" charset="-128"/>
              </a:rPr>
              <a:t>Take shelter inside a building or rubber tyred vehicle</a:t>
            </a:r>
          </a:p>
          <a:p>
            <a:endParaRPr lang="en-GB" altLang="en-US">
              <a:ea typeface="ＭＳ Ｐゴシック" panose="020B0600070205080204" pitchFamily="34" charset="-128"/>
            </a:endParaRPr>
          </a:p>
          <a:p>
            <a:r>
              <a:rPr lang="en-GB" altLang="en-US">
                <a:ea typeface="ＭＳ Ｐゴシック" panose="020B0600070205080204" pitchFamily="34" charset="-128"/>
              </a:rPr>
              <a:t>Do not return to work until instructed by the Responsible Person that it is safe to do so.</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B553ECC2D3844689042851BF8B4A40" ma:contentTypeVersion="2" ma:contentTypeDescription="Create a new document." ma:contentTypeScope="" ma:versionID="144f0608bcfbb2f02fcc34ed8c5685e9">
  <xsd:schema xmlns:xsd="http://www.w3.org/2001/XMLSchema" xmlns:xs="http://www.w3.org/2001/XMLSchema" xmlns:p="http://schemas.microsoft.com/office/2006/metadata/properties" xmlns:ns2="f8d346e2-fb1b-4e34-81ab-6b7dd80a5066" targetNamespace="http://schemas.microsoft.com/office/2006/metadata/properties" ma:root="true" ma:fieldsID="2d47e146bd3ab0b5314da015fe12079e" ns2:_="">
    <xsd:import namespace="f8d346e2-fb1b-4e34-81ab-6b7dd80a506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d346e2-fb1b-4e34-81ab-6b7dd80a50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C96819-BADB-4AD7-A21C-6015CF3CC96B}">
  <ds:schemaRefs>
    <ds:schemaRef ds:uri="http://schemas.microsoft.com/sharepoint/v3/contenttype/forms"/>
  </ds:schemaRefs>
</ds:datastoreItem>
</file>

<file path=customXml/itemProps2.xml><?xml version="1.0" encoding="utf-8"?>
<ds:datastoreItem xmlns:ds="http://schemas.openxmlformats.org/officeDocument/2006/customXml" ds:itemID="{FD42B83B-A866-49D9-8793-8D0E786D15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d346e2-fb1b-4e34-81ab-6b7dd80a50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450</TotalTime>
  <Words>654</Words>
  <Application>Microsoft Office PowerPoint</Application>
  <PresentationFormat>On-screen Show (4:3)</PresentationFormat>
  <Paragraphs>78</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Thunderstorms – Risks and Actions Guidance on what steps to take if a thunderstorm approaches during the blasting process. </vt:lpstr>
      <vt:lpstr>Thunderstorms – Risks and Actions 1. Introduction</vt:lpstr>
      <vt:lpstr>Thunderstorms – Risks and Actions  2. The Risks.</vt:lpstr>
      <vt:lpstr>Thunderstorms – Risks and Actions  2. The Risks cont.</vt:lpstr>
      <vt:lpstr>Thunderstorms – Risks and Actions  4. When to Take Action.</vt:lpstr>
      <vt:lpstr>Thunderstorms – Risks and Actions  3. Precautionary Action, General Safety.</vt:lpstr>
      <vt:lpstr>Thunderstorms – Risks and Actions  4. Precautionary Action, Safety of the Blast.</vt:lpstr>
      <vt:lpstr>Thunderstorms – Risks and Actions  6. Key Points.</vt:lpstr>
    </vt:vector>
  </TitlesOfParts>
  <Company>Print Revolution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Health &amp; Safety Guidance for Quarries</dc:title>
  <dc:creator>Adrian Collier</dc:creator>
  <cp:lastModifiedBy>Paul Pounsford</cp:lastModifiedBy>
  <cp:revision>54</cp:revision>
  <dcterms:created xsi:type="dcterms:W3CDTF">2013-01-09T16:16:24Z</dcterms:created>
  <dcterms:modified xsi:type="dcterms:W3CDTF">2021-03-04T17:15:31Z</dcterms:modified>
</cp:coreProperties>
</file>