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333CC"/>
    <a:srgbClr val="008000"/>
    <a:srgbClr val="969696"/>
    <a:srgbClr val="FF0000"/>
    <a:srgbClr val="DDDDDD"/>
    <a:srgbClr val="FFFF99"/>
    <a:srgbClr val="FF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a:xfrm>
            <a:off x="179388" y="6524625"/>
            <a:ext cx="3463925" cy="333375"/>
          </a:xfrm>
        </p:spPr>
        <p:txBody>
          <a:bodyPr/>
          <a:lstStyle>
            <a:lvl1pPr>
              <a:defRPr/>
            </a:lvl1pPr>
          </a:lstStyle>
          <a:p>
            <a:pPr>
              <a:defRPr/>
            </a:pPr>
            <a:r>
              <a:rPr lang="en-US"/>
              <a:t>© Quarries National Joint Advisory Committee</a:t>
            </a:r>
          </a:p>
        </p:txBody>
      </p:sp>
      <p:sp>
        <p:nvSpPr>
          <p:cNvPr id="5" name="Slide Number Placeholder 4"/>
          <p:cNvSpPr>
            <a:spLocks noGrp="1"/>
          </p:cNvSpPr>
          <p:nvPr>
            <p:ph type="sldNum" sz="quarter" idx="11"/>
          </p:nvPr>
        </p:nvSpPr>
        <p:spPr/>
        <p:txBody>
          <a:bodyPr/>
          <a:lstStyle>
            <a:lvl1pPr>
              <a:defRPr/>
            </a:lvl1pPr>
          </a:lstStyle>
          <a:p>
            <a:pPr>
              <a:defRPr/>
            </a:pPr>
            <a:r>
              <a:rPr lang="en-US"/>
              <a:t>Slide </a:t>
            </a:r>
            <a:fld id="{AD440025-85DA-4AF8-A96A-3BBF0B6F73F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 Quarries National Joint Advisory Council</a:t>
            </a:r>
          </a:p>
        </p:txBody>
      </p:sp>
      <p:sp>
        <p:nvSpPr>
          <p:cNvPr id="5" name="Slide Number Placeholder 4"/>
          <p:cNvSpPr>
            <a:spLocks noGrp="1"/>
          </p:cNvSpPr>
          <p:nvPr>
            <p:ph type="sldNum" sz="quarter" idx="11"/>
          </p:nvPr>
        </p:nvSpPr>
        <p:spPr/>
        <p:txBody>
          <a:bodyPr/>
          <a:lstStyle>
            <a:lvl1pPr>
              <a:defRPr/>
            </a:lvl1pPr>
          </a:lstStyle>
          <a:p>
            <a:pPr>
              <a:defRPr/>
            </a:pPr>
            <a:r>
              <a:rPr lang="en-US"/>
              <a:t>Slide </a:t>
            </a:r>
            <a:fld id="{6FC55258-8864-43F4-B42A-A5BCF06B2E1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2300" y="274638"/>
            <a:ext cx="2171700" cy="6107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362700" cy="6107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a:t>© Quarries National Joint Advisory Council</a:t>
            </a:r>
          </a:p>
        </p:txBody>
      </p:sp>
      <p:sp>
        <p:nvSpPr>
          <p:cNvPr id="5" name="Slide Number Placeholder 4"/>
          <p:cNvSpPr>
            <a:spLocks noGrp="1"/>
          </p:cNvSpPr>
          <p:nvPr>
            <p:ph type="sldNum" sz="quarter" idx="11"/>
          </p:nvPr>
        </p:nvSpPr>
        <p:spPr/>
        <p:txBody>
          <a:bodyPr/>
          <a:lstStyle>
            <a:lvl1pPr>
              <a:defRPr/>
            </a:lvl1pPr>
          </a:lstStyle>
          <a:p>
            <a:pPr>
              <a:defRPr/>
            </a:pPr>
            <a:r>
              <a:rPr lang="en-US"/>
              <a:t>Slide </a:t>
            </a:r>
            <a:fld id="{764704E0-58E1-4640-AD36-40433999163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12875"/>
            <a:ext cx="8313313" cy="4968875"/>
          </a:xfrm>
        </p:spPr>
        <p:txBody>
          <a:bodyPr/>
          <a:lstStyle>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a:xfrm>
            <a:off x="179388" y="6524625"/>
            <a:ext cx="3678237" cy="333375"/>
          </a:xfrm>
        </p:spPr>
        <p:txBody>
          <a:bodyPr/>
          <a:lstStyle>
            <a:lvl1pPr>
              <a:defRPr/>
            </a:lvl1pPr>
          </a:lstStyle>
          <a:p>
            <a:pPr>
              <a:defRPr/>
            </a:pPr>
            <a:r>
              <a:rPr lang="en-US"/>
              <a:t>© Quarries National Joint Advisory Committee</a:t>
            </a:r>
          </a:p>
        </p:txBody>
      </p:sp>
      <p:sp>
        <p:nvSpPr>
          <p:cNvPr id="5" name="Slide Number Placeholder 4"/>
          <p:cNvSpPr>
            <a:spLocks noGrp="1"/>
          </p:cNvSpPr>
          <p:nvPr>
            <p:ph type="sldNum" sz="quarter" idx="11"/>
          </p:nvPr>
        </p:nvSpPr>
        <p:spPr/>
        <p:txBody>
          <a:bodyPr/>
          <a:lstStyle>
            <a:lvl1pPr>
              <a:defRPr/>
            </a:lvl1pPr>
          </a:lstStyle>
          <a:p>
            <a:pPr>
              <a:defRPr/>
            </a:pPr>
            <a:r>
              <a:rPr lang="en-US"/>
              <a:t>Slide </a:t>
            </a:r>
            <a:fld id="{17A92A4D-5997-4471-B7AF-8E3C529F36F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a:xfrm>
            <a:off x="179388" y="6524625"/>
            <a:ext cx="4321175" cy="333375"/>
          </a:xfrm>
        </p:spPr>
        <p:txBody>
          <a:bodyPr/>
          <a:lstStyle>
            <a:lvl1pPr>
              <a:defRPr/>
            </a:lvl1pPr>
          </a:lstStyle>
          <a:p>
            <a:pPr>
              <a:defRPr/>
            </a:pPr>
            <a:r>
              <a:rPr lang="en-US"/>
              <a:t>© Quarries National Joint Advisory Committee</a:t>
            </a:r>
          </a:p>
        </p:txBody>
      </p:sp>
      <p:sp>
        <p:nvSpPr>
          <p:cNvPr id="5" name="Slide Number Placeholder 4"/>
          <p:cNvSpPr>
            <a:spLocks noGrp="1"/>
          </p:cNvSpPr>
          <p:nvPr>
            <p:ph type="sldNum" sz="quarter" idx="11"/>
          </p:nvPr>
        </p:nvSpPr>
        <p:spPr/>
        <p:txBody>
          <a:bodyPr/>
          <a:lstStyle>
            <a:lvl1pPr>
              <a:defRPr/>
            </a:lvl1pPr>
          </a:lstStyle>
          <a:p>
            <a:pPr>
              <a:defRPr/>
            </a:pPr>
            <a:r>
              <a:rPr lang="en-US"/>
              <a:t>Slide </a:t>
            </a:r>
            <a:fld id="{DA7BC443-CD1D-43CD-A3B7-0F2455D1D6F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12875"/>
            <a:ext cx="42672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412875"/>
            <a:ext cx="42672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a:t>© Quarries National Joint Advisory Council</a:t>
            </a:r>
          </a:p>
        </p:txBody>
      </p:sp>
      <p:sp>
        <p:nvSpPr>
          <p:cNvPr id="6" name="Slide Number Placeholder 5"/>
          <p:cNvSpPr>
            <a:spLocks noGrp="1"/>
          </p:cNvSpPr>
          <p:nvPr>
            <p:ph type="sldNum" sz="quarter" idx="11"/>
          </p:nvPr>
        </p:nvSpPr>
        <p:spPr/>
        <p:txBody>
          <a:bodyPr/>
          <a:lstStyle>
            <a:lvl1pPr>
              <a:defRPr/>
            </a:lvl1pPr>
          </a:lstStyle>
          <a:p>
            <a:pPr>
              <a:defRPr/>
            </a:pPr>
            <a:r>
              <a:rPr lang="en-US"/>
              <a:t>Slide </a:t>
            </a:r>
            <a:fld id="{7F3216BD-D49F-4B2E-B900-422E08B11BA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a:t>© Quarries National Joint Advisory Council</a:t>
            </a:r>
          </a:p>
        </p:txBody>
      </p:sp>
      <p:sp>
        <p:nvSpPr>
          <p:cNvPr id="8" name="Slide Number Placeholder 7"/>
          <p:cNvSpPr>
            <a:spLocks noGrp="1"/>
          </p:cNvSpPr>
          <p:nvPr>
            <p:ph type="sldNum" sz="quarter" idx="11"/>
          </p:nvPr>
        </p:nvSpPr>
        <p:spPr/>
        <p:txBody>
          <a:bodyPr/>
          <a:lstStyle>
            <a:lvl1pPr>
              <a:defRPr/>
            </a:lvl1pPr>
          </a:lstStyle>
          <a:p>
            <a:pPr>
              <a:defRPr/>
            </a:pPr>
            <a:r>
              <a:rPr lang="en-US"/>
              <a:t>Slide </a:t>
            </a:r>
            <a:fld id="{50CE7042-0429-46F6-AB03-B85CE69C4B6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defRPr/>
            </a:pPr>
            <a:r>
              <a:rPr lang="en-US"/>
              <a:t>© Quarries National Joint Advisory Council</a:t>
            </a:r>
          </a:p>
        </p:txBody>
      </p:sp>
      <p:sp>
        <p:nvSpPr>
          <p:cNvPr id="4" name="Slide Number Placeholder 3"/>
          <p:cNvSpPr>
            <a:spLocks noGrp="1"/>
          </p:cNvSpPr>
          <p:nvPr>
            <p:ph type="sldNum" sz="quarter" idx="11"/>
          </p:nvPr>
        </p:nvSpPr>
        <p:spPr/>
        <p:txBody>
          <a:bodyPr/>
          <a:lstStyle>
            <a:lvl1pPr>
              <a:defRPr/>
            </a:lvl1pPr>
          </a:lstStyle>
          <a:p>
            <a:pPr>
              <a:defRPr/>
            </a:pPr>
            <a:r>
              <a:rPr lang="en-US"/>
              <a:t>Slide </a:t>
            </a:r>
            <a:fld id="{FB8A41F3-4E42-4D71-A78A-EC0BDA0D879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a:t>© Quarries National Joint Advisory Council</a:t>
            </a:r>
          </a:p>
        </p:txBody>
      </p:sp>
      <p:sp>
        <p:nvSpPr>
          <p:cNvPr id="3" name="Slide Number Placeholder 2"/>
          <p:cNvSpPr>
            <a:spLocks noGrp="1"/>
          </p:cNvSpPr>
          <p:nvPr>
            <p:ph type="sldNum" sz="quarter" idx="11"/>
          </p:nvPr>
        </p:nvSpPr>
        <p:spPr/>
        <p:txBody>
          <a:bodyPr/>
          <a:lstStyle>
            <a:lvl1pPr>
              <a:defRPr/>
            </a:lvl1pPr>
          </a:lstStyle>
          <a:p>
            <a:pPr>
              <a:defRPr/>
            </a:pPr>
            <a:r>
              <a:rPr lang="en-US"/>
              <a:t>Slide </a:t>
            </a:r>
            <a:fld id="{B0676072-C8A7-4E54-8D61-6AA299AFB39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 Quarries National Joint Advisory Council</a:t>
            </a:r>
          </a:p>
        </p:txBody>
      </p:sp>
      <p:sp>
        <p:nvSpPr>
          <p:cNvPr id="6" name="Slide Number Placeholder 5"/>
          <p:cNvSpPr>
            <a:spLocks noGrp="1"/>
          </p:cNvSpPr>
          <p:nvPr>
            <p:ph type="sldNum" sz="quarter" idx="11"/>
          </p:nvPr>
        </p:nvSpPr>
        <p:spPr/>
        <p:txBody>
          <a:bodyPr/>
          <a:lstStyle>
            <a:lvl1pPr>
              <a:defRPr/>
            </a:lvl1pPr>
          </a:lstStyle>
          <a:p>
            <a:pPr>
              <a:defRPr/>
            </a:pPr>
            <a:r>
              <a:rPr lang="en-US"/>
              <a:t>Slide </a:t>
            </a:r>
            <a:fld id="{D709D1C1-5BA8-4977-AE64-2E12F6BA80A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 Quarries National Joint Advisory Council</a:t>
            </a:r>
          </a:p>
        </p:txBody>
      </p:sp>
      <p:sp>
        <p:nvSpPr>
          <p:cNvPr id="6" name="Slide Number Placeholder 5"/>
          <p:cNvSpPr>
            <a:spLocks noGrp="1"/>
          </p:cNvSpPr>
          <p:nvPr>
            <p:ph type="sldNum" sz="quarter" idx="11"/>
          </p:nvPr>
        </p:nvSpPr>
        <p:spPr/>
        <p:txBody>
          <a:bodyPr/>
          <a:lstStyle>
            <a:lvl1pPr>
              <a:defRPr/>
            </a:lvl1pPr>
          </a:lstStyle>
          <a:p>
            <a:pPr>
              <a:defRPr/>
            </a:pPr>
            <a:r>
              <a:rPr lang="en-US"/>
              <a:t>Slide </a:t>
            </a:r>
            <a:fld id="{23EBA860-1E41-4DCA-8B28-A00CF4EB9E3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5627688" cy="9223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412875"/>
            <a:ext cx="8686800" cy="4968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179388" y="6524625"/>
            <a:ext cx="3749675" cy="333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000"/>
            </a:lvl1pPr>
          </a:lstStyle>
          <a:p>
            <a:pPr>
              <a:defRPr/>
            </a:pPr>
            <a:r>
              <a:rPr lang="en-US"/>
              <a:t>© Quarries National Joint Advisory Committee</a:t>
            </a:r>
          </a:p>
        </p:txBody>
      </p:sp>
      <p:sp>
        <p:nvSpPr>
          <p:cNvPr id="1030" name="Rectangle 6"/>
          <p:cNvSpPr>
            <a:spLocks noGrp="1" noChangeArrowheads="1"/>
          </p:cNvSpPr>
          <p:nvPr>
            <p:ph type="sldNum" sz="quarter" idx="4"/>
          </p:nvPr>
        </p:nvSpPr>
        <p:spPr bwMode="auto">
          <a:xfrm>
            <a:off x="7010400" y="6524625"/>
            <a:ext cx="1954213" cy="3333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rgbClr val="969696"/>
                </a:solidFill>
              </a:defRPr>
            </a:lvl1pPr>
          </a:lstStyle>
          <a:p>
            <a:pPr>
              <a:defRPr/>
            </a:pPr>
            <a:r>
              <a:rPr lang="en-US"/>
              <a:t>Slide </a:t>
            </a:r>
            <a:fld id="{7A918B7B-F06F-47DE-AD6F-6140E57B8CF6}" type="slidenum">
              <a:rPr lang="en-US"/>
              <a:pPr>
                <a:defRPr/>
              </a:pPr>
              <a:t>‹#›</a:t>
            </a:fld>
            <a:endParaRPr lang="en-US"/>
          </a:p>
        </p:txBody>
      </p:sp>
      <p:pic>
        <p:nvPicPr>
          <p:cNvPr id="2" name="Picture 7" descr="TARGET ZERO logo"/>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6084888" y="260350"/>
            <a:ext cx="2687637" cy="9985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sldNum="0" hdr="0" dt="0"/>
  <p:txStyles>
    <p:titleStyle>
      <a:lvl1pPr algn="l" rtl="0" eaLnBrk="0" fontAlgn="base" hangingPunct="0">
        <a:spcBef>
          <a:spcPct val="0"/>
        </a:spcBef>
        <a:spcAft>
          <a:spcPct val="0"/>
        </a:spcAft>
        <a:defRPr sz="2400" b="1">
          <a:solidFill>
            <a:srgbClr val="3333CC"/>
          </a:solidFill>
          <a:latin typeface="+mj-lt"/>
          <a:ea typeface="+mj-ea"/>
          <a:cs typeface="+mj-cs"/>
        </a:defRPr>
      </a:lvl1pPr>
      <a:lvl2pPr algn="l" rtl="0" eaLnBrk="0" fontAlgn="base" hangingPunct="0">
        <a:spcBef>
          <a:spcPct val="0"/>
        </a:spcBef>
        <a:spcAft>
          <a:spcPct val="0"/>
        </a:spcAft>
        <a:defRPr sz="2400" b="1">
          <a:solidFill>
            <a:srgbClr val="3333CC"/>
          </a:solidFill>
          <a:latin typeface="Arial" charset="0"/>
        </a:defRPr>
      </a:lvl2pPr>
      <a:lvl3pPr algn="l" rtl="0" eaLnBrk="0" fontAlgn="base" hangingPunct="0">
        <a:spcBef>
          <a:spcPct val="0"/>
        </a:spcBef>
        <a:spcAft>
          <a:spcPct val="0"/>
        </a:spcAft>
        <a:defRPr sz="2400" b="1">
          <a:solidFill>
            <a:srgbClr val="3333CC"/>
          </a:solidFill>
          <a:latin typeface="Arial" charset="0"/>
        </a:defRPr>
      </a:lvl3pPr>
      <a:lvl4pPr algn="l" rtl="0" eaLnBrk="0" fontAlgn="base" hangingPunct="0">
        <a:spcBef>
          <a:spcPct val="0"/>
        </a:spcBef>
        <a:spcAft>
          <a:spcPct val="0"/>
        </a:spcAft>
        <a:defRPr sz="2400" b="1">
          <a:solidFill>
            <a:srgbClr val="3333CC"/>
          </a:solidFill>
          <a:latin typeface="Arial" charset="0"/>
        </a:defRPr>
      </a:lvl4pPr>
      <a:lvl5pPr algn="l" rtl="0" eaLnBrk="0" fontAlgn="base" hangingPunct="0">
        <a:spcBef>
          <a:spcPct val="0"/>
        </a:spcBef>
        <a:spcAft>
          <a:spcPct val="0"/>
        </a:spcAft>
        <a:defRPr sz="2400" b="1">
          <a:solidFill>
            <a:srgbClr val="3333CC"/>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696913" y="1274763"/>
            <a:ext cx="8447087" cy="1470025"/>
          </a:xfrm>
        </p:spPr>
        <p:txBody>
          <a:bodyPr/>
          <a:lstStyle/>
          <a:p>
            <a:pPr eaLnBrk="1" hangingPunct="1"/>
            <a:r>
              <a:rPr lang="en-GB" sz="2800" smtClean="0"/>
              <a:t>Danger Zone Control and the Duties of Sentries</a:t>
            </a:r>
            <a:endParaRPr lang="en-US" sz="2800" smtClean="0"/>
          </a:p>
        </p:txBody>
      </p:sp>
      <p:sp>
        <p:nvSpPr>
          <p:cNvPr id="13314" name="Rectangle 3"/>
          <p:cNvSpPr>
            <a:spLocks noGrp="1" noChangeArrowheads="1"/>
          </p:cNvSpPr>
          <p:nvPr>
            <p:ph type="subTitle" idx="1"/>
          </p:nvPr>
        </p:nvSpPr>
        <p:spPr>
          <a:xfrm>
            <a:off x="698500" y="2363788"/>
            <a:ext cx="7799388" cy="754062"/>
          </a:xfrm>
        </p:spPr>
        <p:txBody>
          <a:bodyPr/>
          <a:lstStyle/>
          <a:p>
            <a:pPr algn="l" eaLnBrk="1" hangingPunct="1"/>
            <a:r>
              <a:rPr lang="en-GB" sz="1800" smtClean="0"/>
              <a:t>Guidance on how to ensure control of the danger zone and what is expected from sentries.</a:t>
            </a:r>
            <a:endParaRPr lang="en-US" sz="1800" smtClean="0"/>
          </a:p>
        </p:txBody>
      </p:sp>
      <p:sp>
        <p:nvSpPr>
          <p:cNvPr id="13315" name="Text Box 4"/>
          <p:cNvSpPr txBox="1">
            <a:spLocks noChangeArrowheads="1"/>
          </p:cNvSpPr>
          <p:nvPr/>
        </p:nvSpPr>
        <p:spPr bwMode="auto">
          <a:xfrm>
            <a:off x="669925" y="4100513"/>
            <a:ext cx="7829550" cy="1465262"/>
          </a:xfrm>
          <a:prstGeom prst="rect">
            <a:avLst/>
          </a:prstGeom>
          <a:solidFill>
            <a:srgbClr val="C0C0C0"/>
          </a:solidFill>
          <a:ln w="9525">
            <a:noFill/>
            <a:miter lim="800000"/>
            <a:headEnd/>
            <a:tailEnd/>
          </a:ln>
        </p:spPr>
        <p:txBody>
          <a:bodyPr>
            <a:spAutoFit/>
          </a:bodyPr>
          <a:lstStyle/>
          <a:p>
            <a:r>
              <a:rPr lang="en-GB" b="1">
                <a:solidFill>
                  <a:srgbClr val="FF0000"/>
                </a:solidFill>
              </a:rPr>
              <a:t>Q</a:t>
            </a:r>
            <a:r>
              <a:rPr lang="en-GB" b="1"/>
              <a:t>uarries</a:t>
            </a:r>
            <a:r>
              <a:rPr lang="en-GB"/>
              <a:t>		</a:t>
            </a:r>
            <a:r>
              <a:rPr lang="en-GB" sz="1600" i="1"/>
              <a:t>Working towards a safe and healthy quarrying industry</a:t>
            </a:r>
            <a:r>
              <a:rPr lang="en-GB"/>
              <a:t/>
            </a:r>
            <a:br>
              <a:rPr lang="en-GB"/>
            </a:br>
            <a:r>
              <a:rPr lang="en-GB" b="1">
                <a:solidFill>
                  <a:srgbClr val="FF0000"/>
                </a:solidFill>
              </a:rPr>
              <a:t>N</a:t>
            </a:r>
            <a:r>
              <a:rPr lang="en-GB" b="1"/>
              <a:t>ational</a:t>
            </a:r>
          </a:p>
          <a:p>
            <a:r>
              <a:rPr lang="en-GB" b="1">
                <a:solidFill>
                  <a:srgbClr val="FF0000"/>
                </a:solidFill>
              </a:rPr>
              <a:t>J</a:t>
            </a:r>
            <a:r>
              <a:rPr lang="en-GB" b="1"/>
              <a:t>oint</a:t>
            </a:r>
            <a:r>
              <a:rPr lang="en-GB"/>
              <a:t>					</a:t>
            </a:r>
            <a:r>
              <a:rPr lang="en-GB" sz="1600" b="1">
                <a:solidFill>
                  <a:srgbClr val="FF0000"/>
                </a:solidFill>
              </a:rPr>
              <a:t>Employers</a:t>
            </a:r>
          </a:p>
          <a:p>
            <a:r>
              <a:rPr lang="en-GB" b="1">
                <a:solidFill>
                  <a:srgbClr val="FF0000"/>
                </a:solidFill>
              </a:rPr>
              <a:t>A</a:t>
            </a:r>
            <a:r>
              <a:rPr lang="en-GB" b="1"/>
              <a:t>dvisory</a:t>
            </a:r>
            <a:r>
              <a:rPr lang="en-GB"/>
              <a:t>				</a:t>
            </a:r>
            <a:r>
              <a:rPr lang="en-GB" sz="1600" b="1">
                <a:solidFill>
                  <a:srgbClr val="FF0000"/>
                </a:solidFill>
              </a:rPr>
              <a:t>Employees</a:t>
            </a:r>
          </a:p>
          <a:p>
            <a:r>
              <a:rPr lang="en-GB" b="1">
                <a:solidFill>
                  <a:srgbClr val="FF0000"/>
                </a:solidFill>
              </a:rPr>
              <a:t>C</a:t>
            </a:r>
            <a:r>
              <a:rPr lang="en-GB" b="1"/>
              <a:t>ommittee</a:t>
            </a:r>
            <a:r>
              <a:rPr lang="en-GB"/>
              <a:t>				</a:t>
            </a:r>
            <a:r>
              <a:rPr lang="en-GB" sz="1600" b="1">
                <a:solidFill>
                  <a:srgbClr val="FF0000"/>
                </a:solidFill>
              </a:rPr>
              <a:t>Health and Safety Executive</a:t>
            </a:r>
            <a:endParaRPr lang="en-US" sz="1600" b="1">
              <a:solidFill>
                <a:srgbClr val="FF0000"/>
              </a:solidFill>
            </a:endParaRPr>
          </a:p>
        </p:txBody>
      </p:sp>
      <p:sp>
        <p:nvSpPr>
          <p:cNvPr id="13316" name="Text Box 5"/>
          <p:cNvSpPr txBox="1">
            <a:spLocks noChangeArrowheads="1"/>
          </p:cNvSpPr>
          <p:nvPr/>
        </p:nvSpPr>
        <p:spPr bwMode="auto">
          <a:xfrm>
            <a:off x="684213" y="404813"/>
            <a:ext cx="2203450" cy="641350"/>
          </a:xfrm>
          <a:prstGeom prst="rect">
            <a:avLst/>
          </a:prstGeom>
          <a:noFill/>
          <a:ln w="9525">
            <a:noFill/>
            <a:miter lim="800000"/>
            <a:headEnd/>
            <a:tailEnd/>
          </a:ln>
        </p:spPr>
        <p:txBody>
          <a:bodyPr wrap="none">
            <a:spAutoFit/>
          </a:bodyPr>
          <a:lstStyle/>
          <a:p>
            <a:r>
              <a:rPr lang="en-GB"/>
              <a:t>Drilling and Blasting</a:t>
            </a:r>
          </a:p>
          <a:p>
            <a:r>
              <a:rPr lang="en-GB"/>
              <a:t>Toolbox Talk : 07</a:t>
            </a:r>
            <a:endParaRPr lang="en-US"/>
          </a:p>
        </p:txBody>
      </p:sp>
      <p:sp>
        <p:nvSpPr>
          <p:cNvPr id="13317" name="Footer Placeholder 3"/>
          <p:cNvSpPr>
            <a:spLocks noGrp="1"/>
          </p:cNvSpPr>
          <p:nvPr>
            <p:ph type="ftr" sz="quarter" idx="10"/>
          </p:nvPr>
        </p:nvSpPr>
        <p:spPr>
          <a:xfrm>
            <a:off x="557213" y="5637213"/>
            <a:ext cx="8064500" cy="1220787"/>
          </a:xfrm>
          <a:noFill/>
        </p:spPr>
        <p:txBody>
          <a:bodyPr/>
          <a:lstStyle/>
          <a:p>
            <a:pPr algn="ctr"/>
            <a:r>
              <a:rPr lang="en-US" smtClean="0"/>
              <a:t>This toolbox talk may be freely reproduced except for advertising, endorsement or commercial purposes. It has been developed by the Quarries National Joint Advisory Committee (QNJAC) to help quarry operators, contractors, managers and others make health and safety improvements in the quarry industry. This guidance represents good practice which may go further than the minimum you need to do to comply with the law</a:t>
            </a:r>
          </a:p>
          <a:p>
            <a:pPr algn="ctr"/>
            <a:r>
              <a:rPr lang="en-US" smtClean="0"/>
              <a:t>The information is current at Oct 2012. </a:t>
            </a:r>
            <a:r>
              <a:rPr lang="en-US" smtClean="0">
                <a:solidFill>
                  <a:srgbClr val="FF0000"/>
                </a:solidFill>
              </a:rPr>
              <a:t>Please acknowledge ‘QNJAC’ as the source </a:t>
            </a:r>
          </a:p>
          <a:p>
            <a:pPr algn="ctr"/>
            <a:endParaRPr lang="en-US" sz="1200" smtClean="0">
              <a:solidFill>
                <a:srgbClr val="FF0000"/>
              </a:solidFill>
            </a:endParaRPr>
          </a:p>
        </p:txBody>
      </p:sp>
      <p:sp>
        <p:nvSpPr>
          <p:cNvPr id="7" name="Rectangle 3"/>
          <p:cNvSpPr txBox="1">
            <a:spLocks noChangeArrowheads="1"/>
          </p:cNvSpPr>
          <p:nvPr/>
        </p:nvSpPr>
        <p:spPr bwMode="auto">
          <a:xfrm>
            <a:off x="717550" y="3121025"/>
            <a:ext cx="7745413" cy="1000125"/>
          </a:xfrm>
          <a:prstGeom prst="rect">
            <a:avLst/>
          </a:prstGeom>
          <a:noFill/>
          <a:ln w="9525">
            <a:noFill/>
            <a:miter lim="800000"/>
            <a:headEnd/>
            <a:tailEnd/>
          </a:ln>
        </p:spPr>
        <p:txBody>
          <a:bodyPr/>
          <a:lstStyle/>
          <a:p>
            <a:pPr>
              <a:spcBef>
                <a:spcPct val="20000"/>
              </a:spcBef>
              <a:defRPr/>
            </a:pPr>
            <a:r>
              <a:rPr lang="en-GB" kern="0" dirty="0">
                <a:solidFill>
                  <a:schemeClr val="accent5">
                    <a:lumMod val="25000"/>
                  </a:schemeClr>
                </a:solidFill>
                <a:latin typeface="+mn-lt"/>
              </a:rPr>
              <a:t>Target Audience</a:t>
            </a:r>
          </a:p>
          <a:p>
            <a:pPr lvl="1">
              <a:spcBef>
                <a:spcPct val="20000"/>
              </a:spcBef>
              <a:defRPr/>
            </a:pPr>
            <a:r>
              <a:rPr lang="en-GB" i="1" kern="0" dirty="0">
                <a:solidFill>
                  <a:schemeClr val="accent5">
                    <a:lumMod val="25000"/>
                  </a:schemeClr>
                </a:solidFill>
                <a:latin typeface="+mn-lt"/>
              </a:rPr>
              <a:t>Managers, Supervisors, Shotfirers , Sentries and Explosives Supervisors.  </a:t>
            </a:r>
            <a:endParaRPr lang="en-US" i="1" kern="0" dirty="0">
              <a:solidFill>
                <a:schemeClr val="accent5">
                  <a:lumMod val="25000"/>
                </a:schemeClr>
              </a:solidFill>
              <a:latin typeface="+mn-lt"/>
            </a:endParaRPr>
          </a:p>
        </p:txBody>
      </p:sp>
      <p:sp>
        <p:nvSpPr>
          <p:cNvPr id="13319" name="TextBox 6"/>
          <p:cNvSpPr txBox="1">
            <a:spLocks noChangeArrowheads="1"/>
          </p:cNvSpPr>
          <p:nvPr/>
        </p:nvSpPr>
        <p:spPr bwMode="auto">
          <a:xfrm>
            <a:off x="7915275" y="6611938"/>
            <a:ext cx="1241425" cy="244475"/>
          </a:xfrm>
          <a:prstGeom prst="rect">
            <a:avLst/>
          </a:prstGeom>
          <a:noFill/>
          <a:ln w="9525">
            <a:noFill/>
            <a:miter lim="800000"/>
            <a:headEnd/>
            <a:tailEnd/>
          </a:ln>
        </p:spPr>
        <p:txBody>
          <a:bodyPr wrap="none">
            <a:spAutoFit/>
          </a:bodyPr>
          <a:lstStyle/>
          <a:p>
            <a:r>
              <a:rPr lang="en-GB" sz="1000"/>
              <a:t>Version 1 24/10/12</a:t>
            </a:r>
            <a:endParaRPr lang="en-US" sz="1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r>
              <a:rPr lang="en-GB" sz="1800" smtClean="0"/>
              <a:t>Danger Zone Control and the Duties of Sentries</a:t>
            </a:r>
            <a:br>
              <a:rPr lang="en-GB" sz="1800" smtClean="0"/>
            </a:br>
            <a:r>
              <a:rPr lang="en-GB" sz="1800" smtClean="0"/>
              <a:t>1. Introduction</a:t>
            </a:r>
          </a:p>
        </p:txBody>
      </p:sp>
      <p:sp>
        <p:nvSpPr>
          <p:cNvPr id="14338" name="Rectangle 3"/>
          <p:cNvSpPr>
            <a:spLocks noGrp="1" noChangeArrowheads="1"/>
          </p:cNvSpPr>
          <p:nvPr>
            <p:ph type="body" idx="1"/>
          </p:nvPr>
        </p:nvSpPr>
        <p:spPr>
          <a:xfrm>
            <a:off x="457200" y="1412875"/>
            <a:ext cx="8313738" cy="4968875"/>
          </a:xfrm>
        </p:spPr>
        <p:txBody>
          <a:bodyPr/>
          <a:lstStyle/>
          <a:p>
            <a:r>
              <a:rPr lang="en-GB" smtClean="0"/>
              <a:t>All blasting operations must have a declared danger zone.</a:t>
            </a:r>
          </a:p>
          <a:p>
            <a:endParaRPr lang="en-GB" smtClean="0"/>
          </a:p>
          <a:p>
            <a:r>
              <a:rPr lang="en-GB" smtClean="0"/>
              <a:t>For information on Guidance about determining the Danger Zone for Blasting see</a:t>
            </a:r>
          </a:p>
          <a:p>
            <a:pPr lvl="1"/>
            <a:r>
              <a:rPr lang="en-GB" smtClean="0">
                <a:solidFill>
                  <a:srgbClr val="00B050"/>
                </a:solidFill>
              </a:rPr>
              <a:t>TBT 06 : Defining the Danger Zone for Blasting.</a:t>
            </a:r>
            <a:endParaRPr lang="en-GB" smtClean="0"/>
          </a:p>
          <a:p>
            <a:pPr lvl="1"/>
            <a:endParaRPr lang="en-GB" smtClean="0"/>
          </a:p>
          <a:p>
            <a:r>
              <a:rPr lang="en-GB" smtClean="0"/>
              <a:t>During the firing of a blast the Danger Zone must be under control and this is enabled by a combination of the use of sentries, signs and notices.</a:t>
            </a:r>
          </a:p>
          <a:p>
            <a:pPr lvl="1"/>
            <a:endParaRPr lang="en-GB" smtClean="0"/>
          </a:p>
          <a:p>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r>
              <a:rPr lang="en-GB" smtClean="0"/>
              <a:t>Danger Zone Control and the Duties of Sentries</a:t>
            </a:r>
            <a:br>
              <a:rPr lang="en-GB" smtClean="0"/>
            </a:br>
            <a:r>
              <a:rPr lang="en-GB" smtClean="0"/>
              <a:t>2. Sentries</a:t>
            </a:r>
          </a:p>
        </p:txBody>
      </p:sp>
      <p:sp>
        <p:nvSpPr>
          <p:cNvPr id="15362" name="Rectangle 3"/>
          <p:cNvSpPr>
            <a:spLocks noGrp="1" noChangeArrowheads="1"/>
          </p:cNvSpPr>
          <p:nvPr>
            <p:ph type="body" idx="1"/>
          </p:nvPr>
        </p:nvSpPr>
        <p:spPr>
          <a:xfrm>
            <a:off x="457200" y="1412875"/>
            <a:ext cx="8313738" cy="4968875"/>
          </a:xfrm>
        </p:spPr>
        <p:txBody>
          <a:bodyPr/>
          <a:lstStyle/>
          <a:p>
            <a:r>
              <a:rPr lang="en-GB" smtClean="0"/>
              <a:t>The primary responsibility of a sentry is to </a:t>
            </a:r>
          </a:p>
        </p:txBody>
      </p:sp>
      <p:sp>
        <p:nvSpPr>
          <p:cNvPr id="15363" name="TextBox 5"/>
          <p:cNvSpPr txBox="1">
            <a:spLocks noChangeArrowheads="1"/>
          </p:cNvSpPr>
          <p:nvPr/>
        </p:nvSpPr>
        <p:spPr bwMode="auto">
          <a:xfrm>
            <a:off x="176213" y="2852738"/>
            <a:ext cx="8791575" cy="1816100"/>
          </a:xfrm>
          <a:prstGeom prst="rect">
            <a:avLst/>
          </a:prstGeom>
          <a:noFill/>
          <a:ln w="9525">
            <a:noFill/>
            <a:miter lim="800000"/>
            <a:headEnd/>
            <a:tailEnd/>
          </a:ln>
        </p:spPr>
        <p:txBody>
          <a:bodyPr wrap="none">
            <a:spAutoFit/>
          </a:bodyPr>
          <a:lstStyle/>
          <a:p>
            <a:pPr algn="ctr"/>
            <a:r>
              <a:rPr lang="en-GB" sz="2800" b="1">
                <a:solidFill>
                  <a:srgbClr val="FF0000"/>
                </a:solidFill>
              </a:rPr>
              <a:t>ASSIST IN THE CONTROL OF THE DANGER ZONE</a:t>
            </a:r>
            <a:br>
              <a:rPr lang="en-GB" sz="2800" b="1">
                <a:solidFill>
                  <a:srgbClr val="FF0000"/>
                </a:solidFill>
              </a:rPr>
            </a:br>
            <a:r>
              <a:rPr lang="en-GB" sz="2800" b="1">
                <a:solidFill>
                  <a:srgbClr val="FF0000"/>
                </a:solidFill>
              </a:rPr>
              <a:t>or</a:t>
            </a:r>
            <a:br>
              <a:rPr lang="en-GB" sz="2800" b="1">
                <a:solidFill>
                  <a:srgbClr val="FF0000"/>
                </a:solidFill>
              </a:rPr>
            </a:br>
            <a:r>
              <a:rPr lang="en-GB" sz="2800" b="1">
                <a:solidFill>
                  <a:srgbClr val="FF0000"/>
                </a:solidFill>
              </a:rPr>
              <a:t>TO HAVE SHOTFIRING OPERATIONS</a:t>
            </a:r>
            <a:br>
              <a:rPr lang="en-GB" sz="2800" b="1">
                <a:solidFill>
                  <a:srgbClr val="FF0000"/>
                </a:solidFill>
              </a:rPr>
            </a:br>
            <a:r>
              <a:rPr lang="en-GB" sz="2800" b="1">
                <a:solidFill>
                  <a:srgbClr val="FF0000"/>
                </a:solidFill>
              </a:rPr>
              <a:t>SUSPENDED UNTIL IT IS SAFE TO FIRE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r>
              <a:rPr lang="en-GB" smtClean="0"/>
              <a:t>Danger Zone Control and the Duties of Sentries</a:t>
            </a:r>
            <a:br>
              <a:rPr lang="en-GB" smtClean="0"/>
            </a:br>
            <a:r>
              <a:rPr lang="en-GB" smtClean="0"/>
              <a:t>2. Sentries</a:t>
            </a:r>
          </a:p>
        </p:txBody>
      </p:sp>
      <p:sp>
        <p:nvSpPr>
          <p:cNvPr id="16386" name="Rectangle 3"/>
          <p:cNvSpPr>
            <a:spLocks noGrp="1" noChangeArrowheads="1"/>
          </p:cNvSpPr>
          <p:nvPr>
            <p:ph type="body" idx="1"/>
          </p:nvPr>
        </p:nvSpPr>
        <p:spPr>
          <a:xfrm>
            <a:off x="457200" y="1412875"/>
            <a:ext cx="8313738" cy="4968875"/>
          </a:xfrm>
        </p:spPr>
        <p:txBody>
          <a:bodyPr/>
          <a:lstStyle/>
          <a:p>
            <a:r>
              <a:rPr lang="en-GB" smtClean="0"/>
              <a:t>Sentries must be competent to perform their duties and a record kept of training given.</a:t>
            </a:r>
          </a:p>
          <a:p>
            <a:endParaRPr lang="en-GB" smtClean="0"/>
          </a:p>
          <a:p>
            <a:r>
              <a:rPr lang="en-GB" smtClean="0"/>
              <a:t>Sentries must be provided with a means of communication with the shotfirer.</a:t>
            </a:r>
            <a:br>
              <a:rPr lang="en-GB" smtClean="0"/>
            </a:br>
            <a:endParaRPr lang="en-GB" smtClean="0"/>
          </a:p>
          <a:p>
            <a:r>
              <a:rPr lang="en-GB" smtClean="0"/>
              <a:t>Sentries must stay in position until the All-Clear is sounded or they are released by the person who positioned them</a:t>
            </a:r>
            <a:br>
              <a:rPr lang="en-GB" smtClean="0"/>
            </a:br>
            <a:endParaRPr lang="en-GB" smtClean="0"/>
          </a:p>
          <a:p>
            <a:r>
              <a:rPr lang="en-GB" smtClean="0"/>
              <a:t>Sentries must be Authorised </a:t>
            </a:r>
          </a:p>
          <a:p>
            <a:pPr lvl="1"/>
            <a:r>
              <a:rPr lang="en-GB" smtClean="0"/>
              <a:t>It is considered wise to do this in writing</a:t>
            </a:r>
          </a:p>
          <a:p>
            <a:endParaRPr lang="en-GB"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GB" sz="1800" smtClean="0"/>
              <a:t>Danger Zone Control and the Duties of Sentries</a:t>
            </a:r>
            <a:br>
              <a:rPr lang="en-GB" sz="1800" smtClean="0"/>
            </a:br>
            <a:r>
              <a:rPr lang="en-GB" sz="1800" smtClean="0"/>
              <a:t>3. Communication.</a:t>
            </a:r>
          </a:p>
        </p:txBody>
      </p:sp>
      <p:sp>
        <p:nvSpPr>
          <p:cNvPr id="17410" name="Rectangle 3"/>
          <p:cNvSpPr>
            <a:spLocks noGrp="1" noChangeArrowheads="1"/>
          </p:cNvSpPr>
          <p:nvPr>
            <p:ph type="body" idx="1"/>
          </p:nvPr>
        </p:nvSpPr>
        <p:spPr>
          <a:xfrm>
            <a:off x="457200" y="1412875"/>
            <a:ext cx="8307388" cy="4968875"/>
          </a:xfrm>
        </p:spPr>
        <p:txBody>
          <a:bodyPr/>
          <a:lstStyle/>
          <a:p>
            <a:r>
              <a:rPr lang="en-GB" smtClean="0"/>
              <a:t>It is vital that a reliable system of two-way communication is available to enable the shotfirer and any sentries to maintain contact with each other</a:t>
            </a:r>
          </a:p>
          <a:p>
            <a:r>
              <a:rPr lang="en-GB" smtClean="0"/>
              <a:t>The shotfiring rules should include details of the communication process to be followed including timing and synchronisation with the site blasting signals</a:t>
            </a:r>
          </a:p>
          <a:p>
            <a:pPr lvl="1"/>
            <a:r>
              <a:rPr lang="en-GB" smtClean="0"/>
              <a:t>The communication process should include</a:t>
            </a:r>
          </a:p>
          <a:p>
            <a:pPr lvl="2"/>
            <a:r>
              <a:rPr lang="en-GB" smtClean="0"/>
              <a:t>Initial contact between the shotfirer and each sentry</a:t>
            </a:r>
          </a:p>
          <a:p>
            <a:pPr lvl="2"/>
            <a:r>
              <a:rPr lang="en-GB" smtClean="0"/>
              <a:t>Final two-way check with each sentry</a:t>
            </a:r>
          </a:p>
          <a:p>
            <a:pPr lvl="2"/>
            <a:r>
              <a:rPr lang="en-GB" smtClean="0"/>
              <a:t>Firing time radio silence is useful if this does not interfere with the safe operation of the site</a:t>
            </a:r>
          </a:p>
          <a:p>
            <a:pPr lvl="2"/>
            <a:r>
              <a:rPr lang="en-GB" smtClean="0"/>
              <a:t>A procedure must be in place to prevent the blast going ahead if required</a:t>
            </a:r>
          </a:p>
          <a:p>
            <a:pPr lvl="2"/>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r>
              <a:rPr lang="en-GB" sz="1800" smtClean="0"/>
              <a:t>Danger Zone Control and the Duties of Sentries</a:t>
            </a:r>
            <a:br>
              <a:rPr lang="en-GB" sz="1800" smtClean="0"/>
            </a:br>
            <a:r>
              <a:rPr lang="en-GB" sz="1800" smtClean="0"/>
              <a:t>4. Controlling public rights of way.</a:t>
            </a:r>
          </a:p>
        </p:txBody>
      </p:sp>
      <p:sp>
        <p:nvSpPr>
          <p:cNvPr id="18434" name="Rectangle 3"/>
          <p:cNvSpPr>
            <a:spLocks noGrp="1" noChangeArrowheads="1"/>
          </p:cNvSpPr>
          <p:nvPr>
            <p:ph type="body" idx="1"/>
          </p:nvPr>
        </p:nvSpPr>
        <p:spPr>
          <a:xfrm>
            <a:off x="457200" y="1412875"/>
            <a:ext cx="8307388" cy="4968875"/>
          </a:xfrm>
        </p:spPr>
        <p:txBody>
          <a:bodyPr/>
          <a:lstStyle/>
          <a:p>
            <a:r>
              <a:rPr lang="en-GB" smtClean="0"/>
              <a:t>Many quarries will include public rights of way inside of the danger zone for blasting</a:t>
            </a:r>
          </a:p>
          <a:p>
            <a:pPr lvl="1"/>
            <a:r>
              <a:rPr lang="en-GB" smtClean="0"/>
              <a:t>Roads, Footpaths, Bridle Ways, Canals etc.</a:t>
            </a:r>
          </a:p>
          <a:p>
            <a:r>
              <a:rPr lang="en-GB" smtClean="0"/>
              <a:t>Each right of way will require a sentry at each location where the right of way enters / exits the danger zone</a:t>
            </a:r>
          </a:p>
          <a:p>
            <a:pPr lvl="1"/>
            <a:r>
              <a:rPr lang="en-GB" smtClean="0"/>
              <a:t>There needs to be a process to ensure that there is nobody on the right of way before it is closed. This is best achieved by a walk or drive through</a:t>
            </a:r>
          </a:p>
          <a:p>
            <a:r>
              <a:rPr lang="en-GB" smtClean="0"/>
              <a:t>It is not permissible for sentries to close any public right of way but users can be advised that blasting is about to take place and asked not to pass the sentry position</a:t>
            </a:r>
          </a:p>
          <a:p>
            <a:pPr lvl="1"/>
            <a:r>
              <a:rPr lang="en-GB" smtClean="0"/>
              <a:t>If an unauthorised person insists on entering the danger zone then the sentry must immediately inform the shotfirer</a:t>
            </a:r>
          </a:p>
          <a:p>
            <a:endParaRPr lang="en-GB" smtClean="0"/>
          </a:p>
          <a:p>
            <a:endParaRPr lang="en-GB"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GB" sz="1800" smtClean="0"/>
              <a:t>Danger Zone Control and the Duties of Sentries</a:t>
            </a:r>
            <a:br>
              <a:rPr lang="en-GB" sz="1800" smtClean="0"/>
            </a:br>
            <a:r>
              <a:rPr lang="en-GB" sz="1800" smtClean="0"/>
              <a:t>4. Key Points.</a:t>
            </a:r>
          </a:p>
        </p:txBody>
      </p:sp>
      <p:sp>
        <p:nvSpPr>
          <p:cNvPr id="19458" name="Rectangle 3"/>
          <p:cNvSpPr>
            <a:spLocks noGrp="1" noChangeArrowheads="1"/>
          </p:cNvSpPr>
          <p:nvPr>
            <p:ph type="body" idx="1"/>
          </p:nvPr>
        </p:nvSpPr>
        <p:spPr>
          <a:xfrm>
            <a:off x="457200" y="1412875"/>
            <a:ext cx="8307388" cy="4968875"/>
          </a:xfrm>
        </p:spPr>
        <p:txBody>
          <a:bodyPr/>
          <a:lstStyle/>
          <a:p>
            <a:r>
              <a:rPr lang="en-GB" smtClean="0"/>
              <a:t>Understand your duties</a:t>
            </a:r>
          </a:p>
          <a:p>
            <a:endParaRPr lang="en-GB" smtClean="0"/>
          </a:p>
          <a:p>
            <a:r>
              <a:rPr lang="en-GB" smtClean="0"/>
              <a:t>Stay out of the danger zone.</a:t>
            </a:r>
            <a:br>
              <a:rPr lang="en-GB" smtClean="0"/>
            </a:br>
            <a:endParaRPr lang="en-GB" smtClean="0"/>
          </a:p>
          <a:p>
            <a:r>
              <a:rPr lang="en-GB" smtClean="0"/>
              <a:t>Keep unauthorised people out of the danger zone.</a:t>
            </a:r>
          </a:p>
          <a:p>
            <a:endParaRPr lang="en-GB" smtClean="0"/>
          </a:p>
          <a:p>
            <a:r>
              <a:rPr lang="en-GB" smtClean="0"/>
              <a:t>Maintain communication.</a:t>
            </a:r>
          </a:p>
          <a:p>
            <a:endParaRPr lang="en-GB" smtClean="0"/>
          </a:p>
          <a:p>
            <a:r>
              <a:rPr lang="en-GB" sz="3200" smtClean="0">
                <a:solidFill>
                  <a:srgbClr val="FF0000"/>
                </a:solidFill>
              </a:rPr>
              <a:t>If you cannot do all of these stop the blast.</a:t>
            </a:r>
          </a:p>
          <a:p>
            <a:endParaRPr lang="en-GB"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1118</TotalTime>
  <Words>529</Words>
  <Application>Microsoft Office PowerPoint</Application>
  <PresentationFormat>On-screen Show (4:3)</PresentationFormat>
  <Paragraphs>54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Danger Zone Control and the Duties of Sentries</vt:lpstr>
      <vt:lpstr>Danger Zone Control and the Duties of Sentries 1. Introduction</vt:lpstr>
      <vt:lpstr>Danger Zone Control and the Duties of Sentries 2. Sentries</vt:lpstr>
      <vt:lpstr>Danger Zone Control and the Duties of Sentries 2. Sentries</vt:lpstr>
      <vt:lpstr>Danger Zone Control and the Duties of Sentries 3. Communication.</vt:lpstr>
      <vt:lpstr>Danger Zone Control and the Duties of Sentries 4. Controlling public rights of way.</vt:lpstr>
      <vt:lpstr>Danger Zone Control and the Duties of Sentries 4. Key Points.</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Farnfield</dc:creator>
  <cp:lastModifiedBy>Paul Pounsford</cp:lastModifiedBy>
  <cp:revision>76</cp:revision>
  <dcterms:created xsi:type="dcterms:W3CDTF">2008-02-18T18:16:44Z</dcterms:created>
  <dcterms:modified xsi:type="dcterms:W3CDTF">2013-03-04T11:50:48Z</dcterms:modified>
</cp:coreProperties>
</file>