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23"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0283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1" name="Google Shape;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6" name="Google Shape;8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2" name="Google Shape;1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4" name="Google Shape;1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7" name="Google Shape;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3" name="Google Shape;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 name="Google Shape;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5" name="Google Shape;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 name="Google Shape;6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7" name="Google Shape;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73" name="Google Shape;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0" name="Google Shape;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69311"/>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7F7F"/>
              </a:buClr>
              <a:buSzPts val="1400"/>
              <a:buFont typeface="Calibri"/>
              <a:buNone/>
              <a:defRPr sz="3200" b="1" i="0" u="none" strike="noStrike" cap="none">
                <a:solidFill>
                  <a:srgbClr val="7F7F7F"/>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ubTitle" idx="1"/>
          </p:nvPr>
        </p:nvSpPr>
        <p:spPr>
          <a:xfrm>
            <a:off x="1371600" y="3304304"/>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320"/>
              </a:spcBef>
              <a:spcAft>
                <a:spcPts val="0"/>
              </a:spcAft>
              <a:buClr>
                <a:srgbClr val="7F7F7F"/>
              </a:buClr>
              <a:buSzPts val="1600"/>
              <a:buFont typeface="Arial"/>
              <a:buNone/>
              <a:defRPr sz="1600" b="0" i="0" u="none" strike="noStrike" cap="none">
                <a:solidFill>
                  <a:srgbClr val="7F7F7F"/>
                </a:solidFill>
                <a:latin typeface="Calibri"/>
                <a:ea typeface="Calibri"/>
                <a:cs typeface="Calibri"/>
                <a:sym typeface="Calibri"/>
              </a:defRPr>
            </a:lvl1pPr>
            <a:lvl2pPr marR="0" lvl="1"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2pPr>
            <a:lvl3pPr marR="0" lvl="2"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R="0" lvl="3"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1"/>
          </p:nvPr>
        </p:nvSpPr>
        <p:spPr>
          <a:xfrm>
            <a:off x="457200" y="1350963"/>
            <a:ext cx="8229600" cy="4322762"/>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1pPr>
            <a:lvl2pPr marL="914400" marR="0" lvl="1"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2pPr>
            <a:lvl3pPr marL="1371600" marR="0" lvl="2"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body" idx="1"/>
          </p:nvPr>
        </p:nvSpPr>
        <p:spPr>
          <a:xfrm>
            <a:off x="457200" y="1402774"/>
            <a:ext cx="4038600" cy="472339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1pPr>
            <a:lvl2pPr marL="914400" marR="0" lvl="1" indent="-342900" algn="l" rtl="0">
              <a:lnSpc>
                <a:spcPct val="100000"/>
              </a:lnSpc>
              <a:spcBef>
                <a:spcPts val="36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4648200" y="1402774"/>
            <a:ext cx="4038600" cy="4723389"/>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1pPr>
            <a:lvl2pPr marL="914400" marR="0" lvl="1" indent="-342900" algn="l" rtl="0">
              <a:lnSpc>
                <a:spcPct val="100000"/>
              </a:lnSpc>
              <a:spcBef>
                <a:spcPts val="36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QNJAC PP template.pdf"/>
          <p:cNvPicPr preferRelativeResize="0"/>
          <p:nvPr/>
        </p:nvPicPr>
        <p:blipFill rotWithShape="1">
          <a:blip r:embed="rId7">
            <a:alphaModFix/>
          </a:blip>
          <a:srcRect/>
          <a:stretch/>
        </p:blipFill>
        <p:spPr>
          <a:xfrm>
            <a:off x="0" y="-25400"/>
            <a:ext cx="9180513" cy="6953250"/>
          </a:xfrm>
          <a:prstGeom prst="rect">
            <a:avLst/>
          </a:prstGeom>
          <a:noFill/>
          <a:ln>
            <a:noFill/>
          </a:ln>
        </p:spPr>
      </p:pic>
      <p:sp>
        <p:nvSpPr>
          <p:cNvPr id="7" name="Google Shape;7;p1"/>
          <p:cNvSpPr txBox="1">
            <a:spLocks noGrp="1"/>
          </p:cNvSpPr>
          <p:nvPr>
            <p:ph type="title"/>
          </p:nvPr>
        </p:nvSpPr>
        <p:spPr>
          <a:xfrm>
            <a:off x="457200" y="644525"/>
            <a:ext cx="8229600" cy="4667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5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457200" y="1371600"/>
            <a:ext cx="8229600" cy="47545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1pPr>
            <a:lvl2pPr marL="914400" marR="0" lvl="1"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2pPr>
            <a:lvl3pPr marL="1371600" marR="0" lvl="2"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F2F2F2"/>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0" name="Google Shape;10;p1"/>
          <p:cNvPicPr preferRelativeResize="0"/>
          <p:nvPr/>
        </p:nvPicPr>
        <p:blipFill rotWithShape="1">
          <a:blip r:embed="rId8">
            <a:alphaModFix/>
          </a:blip>
          <a:srcRect/>
          <a:stretch/>
        </p:blipFill>
        <p:spPr>
          <a:xfrm>
            <a:off x="-68263" y="4902200"/>
            <a:ext cx="2214563" cy="1565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7"/>
          <p:cNvSpPr txBox="1">
            <a:spLocks noGrp="1"/>
          </p:cNvSpPr>
          <p:nvPr>
            <p:ph type="ctrTitle"/>
          </p:nvPr>
        </p:nvSpPr>
        <p:spPr>
          <a:xfrm>
            <a:off x="685800" y="157003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400"/>
              <a:buFont typeface="Calibri"/>
              <a:buNone/>
            </a:pPr>
            <a:r>
              <a:rPr lang="en-GB" sz="3200" b="1" i="0" u="sng" strike="noStrike" cap="none" dirty="0">
                <a:solidFill>
                  <a:srgbClr val="7F7F7F"/>
                </a:solidFill>
                <a:latin typeface="Calibri"/>
                <a:ea typeface="Calibri"/>
                <a:cs typeface="Calibri"/>
                <a:sym typeface="Calibri"/>
              </a:rPr>
              <a:t>QNJAC </a:t>
            </a:r>
            <a:r>
              <a:rPr lang="en-GB" sz="3200" b="1" i="0" u="sng" strike="noStrike" cap="none" dirty="0" smtClean="0">
                <a:solidFill>
                  <a:srgbClr val="7F7F7F"/>
                </a:solidFill>
                <a:latin typeface="Calibri"/>
                <a:ea typeface="Calibri"/>
                <a:cs typeface="Calibri"/>
                <a:sym typeface="Calibri"/>
              </a:rPr>
              <a:t>Joint Drill</a:t>
            </a:r>
            <a:r>
              <a:rPr lang="en-GB" sz="3200" b="1" i="0" u="sng" strike="noStrike" cap="none" dirty="0">
                <a:solidFill>
                  <a:srgbClr val="7F7F7F"/>
                </a:solidFill>
                <a:latin typeface="Calibri"/>
                <a:ea typeface="Calibri"/>
                <a:cs typeface="Calibri"/>
                <a:sym typeface="Calibri"/>
              </a:rPr>
              <a:t>, Blast and Geotechnical </a:t>
            </a:r>
            <a:r>
              <a:rPr lang="en-GB" sz="3200" b="1" i="0" u="sng" strike="noStrike" cap="none" dirty="0" smtClean="0">
                <a:solidFill>
                  <a:srgbClr val="7F7F7F"/>
                </a:solidFill>
                <a:latin typeface="Calibri"/>
                <a:ea typeface="Calibri"/>
                <a:cs typeface="Calibri"/>
                <a:sym typeface="Calibri"/>
              </a:rPr>
              <a:t> </a:t>
            </a:r>
            <a:r>
              <a:rPr lang="en-GB" sz="3200" b="1" i="0" u="sng" strike="noStrike" cap="none" dirty="0">
                <a:solidFill>
                  <a:srgbClr val="7F7F7F"/>
                </a:solidFill>
                <a:latin typeface="Calibri"/>
                <a:ea typeface="Calibri"/>
                <a:cs typeface="Calibri"/>
                <a:sym typeface="Calibri"/>
              </a:rPr>
              <a:t>Group</a:t>
            </a:r>
            <a:r>
              <a:rPr lang="en-GB" sz="3200" b="1" i="0" u="none" strike="noStrike" cap="none" dirty="0">
                <a:solidFill>
                  <a:srgbClr val="7F7F7F"/>
                </a:solidFill>
                <a:latin typeface="Calibri"/>
                <a:ea typeface="Calibri"/>
                <a:cs typeface="Calibri"/>
                <a:sym typeface="Calibri"/>
              </a:rPr>
              <a:t/>
            </a:r>
            <a:br>
              <a:rPr lang="en-GB" sz="3200" b="1" i="0" u="none" strike="noStrike" cap="none" dirty="0">
                <a:solidFill>
                  <a:srgbClr val="7F7F7F"/>
                </a:solidFill>
                <a:latin typeface="Calibri"/>
                <a:ea typeface="Calibri"/>
                <a:cs typeface="Calibri"/>
                <a:sym typeface="Calibri"/>
              </a:rPr>
            </a:br>
            <a:r>
              <a:rPr lang="en-GB" sz="3200" b="1" i="0" u="none" strike="noStrike" cap="none" dirty="0">
                <a:solidFill>
                  <a:srgbClr val="7F7F7F"/>
                </a:solidFill>
                <a:latin typeface="Calibri"/>
                <a:ea typeface="Calibri"/>
                <a:cs typeface="Calibri"/>
                <a:sym typeface="Calibri"/>
              </a:rPr>
              <a:t/>
            </a:r>
            <a:br>
              <a:rPr lang="en-GB" sz="3200" b="1" i="0" u="none" strike="noStrike" cap="none" dirty="0">
                <a:solidFill>
                  <a:srgbClr val="7F7F7F"/>
                </a:solidFill>
                <a:latin typeface="Calibri"/>
                <a:ea typeface="Calibri"/>
                <a:cs typeface="Calibri"/>
                <a:sym typeface="Calibri"/>
              </a:rPr>
            </a:br>
            <a:r>
              <a:rPr lang="en-GB" sz="3200" b="1" i="0" u="none" strike="noStrike" cap="none" dirty="0">
                <a:solidFill>
                  <a:srgbClr val="7F7F7F"/>
                </a:solidFill>
                <a:latin typeface="Calibri"/>
                <a:ea typeface="Calibri"/>
                <a:cs typeface="Calibri"/>
                <a:sym typeface="Calibri"/>
              </a:rPr>
              <a:t/>
            </a:r>
            <a:br>
              <a:rPr lang="en-GB" sz="3200" b="1" i="0" u="none" strike="noStrike" cap="none" dirty="0">
                <a:solidFill>
                  <a:srgbClr val="7F7F7F"/>
                </a:solidFill>
                <a:latin typeface="Calibri"/>
                <a:ea typeface="Calibri"/>
                <a:cs typeface="Calibri"/>
                <a:sym typeface="Calibri"/>
              </a:rPr>
            </a:br>
            <a:endParaRPr sz="3200" b="1" i="0" u="none" strike="noStrike" cap="none" dirty="0">
              <a:solidFill>
                <a:srgbClr val="7F7F7F"/>
              </a:solidFill>
              <a:latin typeface="Calibri"/>
              <a:ea typeface="Calibri"/>
              <a:cs typeface="Calibri"/>
              <a:sym typeface="Calibri"/>
            </a:endParaRPr>
          </a:p>
        </p:txBody>
      </p:sp>
      <p:sp>
        <p:nvSpPr>
          <p:cNvPr id="34" name="Google Shape;34;p7"/>
          <p:cNvSpPr txBox="1">
            <a:spLocks noGrp="1"/>
          </p:cNvSpPr>
          <p:nvPr>
            <p:ph type="subTitle" idx="1"/>
          </p:nvPr>
        </p:nvSpPr>
        <p:spPr>
          <a:xfrm>
            <a:off x="1403648" y="2132856"/>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600"/>
              <a:buFont typeface="Arial"/>
              <a:buNone/>
            </a:pPr>
            <a:endParaRPr dirty="0"/>
          </a:p>
          <a:p>
            <a:pPr marL="0" marR="0" lvl="0" indent="0" algn="ctr" rtl="0">
              <a:lnSpc>
                <a:spcPct val="100000"/>
              </a:lnSpc>
              <a:spcBef>
                <a:spcPts val="0"/>
              </a:spcBef>
              <a:spcAft>
                <a:spcPts val="0"/>
              </a:spcAft>
              <a:buClr>
                <a:srgbClr val="7F7F7F"/>
              </a:buClr>
              <a:buSzPts val="1600"/>
              <a:buFont typeface="Arial"/>
              <a:buNone/>
            </a:pPr>
            <a:r>
              <a:rPr lang="en-GB" sz="2000" b="0" i="0" u="none" strike="noStrike" cap="none" dirty="0" smtClean="0">
                <a:solidFill>
                  <a:srgbClr val="7F7F7F"/>
                </a:solidFill>
                <a:latin typeface="Calibri"/>
                <a:ea typeface="Calibri"/>
                <a:cs typeface="Calibri"/>
                <a:sym typeface="Calibri"/>
              </a:rPr>
              <a:t>Toolbox talk on information </a:t>
            </a:r>
            <a:r>
              <a:rPr lang="en-GB" sz="2000" b="0" i="0" u="none" strike="noStrike" cap="none" dirty="0">
                <a:solidFill>
                  <a:srgbClr val="7F7F7F"/>
                </a:solidFill>
                <a:latin typeface="Calibri"/>
                <a:ea typeface="Calibri"/>
                <a:cs typeface="Calibri"/>
                <a:sym typeface="Calibri"/>
              </a:rPr>
              <a:t>and </a:t>
            </a:r>
            <a:r>
              <a:rPr lang="en-GB" sz="2000" dirty="0"/>
              <a:t>e</a:t>
            </a:r>
            <a:r>
              <a:rPr lang="en-GB" sz="2000" b="0" i="0" u="none" strike="noStrike" cap="none" dirty="0" smtClean="0">
                <a:solidFill>
                  <a:srgbClr val="7F7F7F"/>
                </a:solidFill>
                <a:latin typeface="Calibri"/>
                <a:ea typeface="Calibri"/>
                <a:cs typeface="Calibri"/>
                <a:sym typeface="Calibri"/>
              </a:rPr>
              <a:t>ngagement in relation to the impacts that geotechnical management and drilling and blasting have on one another in a quarry operation. </a:t>
            </a:r>
            <a:endParaRPr sz="2000" b="0" i="0" u="none" strike="noStrike" cap="none" dirty="0">
              <a:solidFill>
                <a:srgbClr val="7F7F7F"/>
              </a:solidFill>
              <a:latin typeface="Calibri"/>
              <a:ea typeface="Calibri"/>
              <a:cs typeface="Calibri"/>
              <a:sym typeface="Calibri"/>
            </a:endParaRPr>
          </a:p>
        </p:txBody>
      </p:sp>
      <p:sp>
        <p:nvSpPr>
          <p:cNvPr id="2" name="TextBox 1"/>
          <p:cNvSpPr txBox="1"/>
          <p:nvPr/>
        </p:nvSpPr>
        <p:spPr>
          <a:xfrm>
            <a:off x="1979712" y="3789040"/>
            <a:ext cx="5328592" cy="738664"/>
          </a:xfrm>
          <a:prstGeom prst="rect">
            <a:avLst/>
          </a:prstGeom>
          <a:noFill/>
        </p:spPr>
        <p:txBody>
          <a:bodyPr wrap="square" rtlCol="0">
            <a:spAutoFit/>
          </a:bodyPr>
          <a:lstStyle/>
          <a:p>
            <a:r>
              <a:rPr lang="en-GB" dirty="0" smtClean="0">
                <a:latin typeface="Calibri" panose="020F0502020204030204" pitchFamily="34" charset="0"/>
              </a:rPr>
              <a:t>This toolbox talk is aimed at Quarry Operators, Quarry Managers, Supervisors, Geotechnical Specialists and those persons carrying out drilling and blasting work at the quarry </a:t>
            </a:r>
            <a:endParaRPr lang="en-GB"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a:solidFill>
                  <a:schemeClr val="dk1"/>
                </a:solidFill>
                <a:latin typeface="Calibri"/>
                <a:ea typeface="Calibri"/>
                <a:cs typeface="Calibri"/>
                <a:sym typeface="Calibri"/>
              </a:rPr>
              <a:t>Examples of lack of cross-communication</a:t>
            </a:r>
            <a:endParaRPr sz="2500" b="0" i="0" u="none" strike="noStrike" cap="none">
              <a:solidFill>
                <a:schemeClr val="dk1"/>
              </a:solidFill>
              <a:latin typeface="Calibri"/>
              <a:ea typeface="Calibri"/>
              <a:cs typeface="Calibri"/>
              <a:sym typeface="Calibri"/>
            </a:endParaRPr>
          </a:p>
        </p:txBody>
      </p:sp>
      <p:sp>
        <p:nvSpPr>
          <p:cNvPr id="89" name="Google Shape;89;p16"/>
          <p:cNvSpPr txBox="1">
            <a:spLocks noGrp="1"/>
          </p:cNvSpPr>
          <p:nvPr>
            <p:ph type="body" idx="1"/>
          </p:nvPr>
        </p:nvSpPr>
        <p:spPr>
          <a:xfrm>
            <a:off x="457200" y="1350963"/>
            <a:ext cx="8229600" cy="4322762"/>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280"/>
              </a:spcBef>
              <a:spcAft>
                <a:spcPts val="0"/>
              </a:spcAft>
              <a:buClr>
                <a:srgbClr val="7F7F7F"/>
              </a:buClr>
              <a:buSzPts val="1400"/>
              <a:buFont typeface="Arial"/>
              <a:buNone/>
            </a:pPr>
            <a:endParaRPr sz="1400" b="0" i="0" u="none" strike="noStrike" cap="none">
              <a:solidFill>
                <a:srgbClr val="7F7F7F"/>
              </a:solidFill>
              <a:latin typeface="Calibri"/>
              <a:ea typeface="Calibri"/>
              <a:cs typeface="Calibri"/>
              <a:sym typeface="Calibri"/>
            </a:endParaRPr>
          </a:p>
        </p:txBody>
      </p:sp>
      <p:pic>
        <p:nvPicPr>
          <p:cNvPr id="90" name="Google Shape;90;p16"/>
          <p:cNvPicPr preferRelativeResize="0"/>
          <p:nvPr/>
        </p:nvPicPr>
        <p:blipFill rotWithShape="1">
          <a:blip r:embed="rId3">
            <a:alphaModFix/>
          </a:blip>
          <a:srcRect l="27045" t="23057" r="9684" b="17528"/>
          <a:stretch/>
        </p:blipFill>
        <p:spPr>
          <a:xfrm>
            <a:off x="409277" y="1184275"/>
            <a:ext cx="3911492" cy="2754740"/>
          </a:xfrm>
          <a:prstGeom prst="rect">
            <a:avLst/>
          </a:prstGeom>
          <a:noFill/>
          <a:ln>
            <a:noFill/>
          </a:ln>
        </p:spPr>
      </p:pic>
      <p:pic>
        <p:nvPicPr>
          <p:cNvPr id="91" name="Google Shape;91;p16" descr="C:\oldgeotec\audits10\Northern\Topley Pike\Juneslip\100_5718.jpg"/>
          <p:cNvPicPr preferRelativeResize="0"/>
          <p:nvPr/>
        </p:nvPicPr>
        <p:blipFill rotWithShape="1">
          <a:blip r:embed="rId4">
            <a:alphaModFix/>
          </a:blip>
          <a:srcRect t="9512"/>
          <a:stretch/>
        </p:blipFill>
        <p:spPr>
          <a:xfrm>
            <a:off x="3567290" y="1633429"/>
            <a:ext cx="4899377" cy="3321300"/>
          </a:xfrm>
          <a:prstGeom prst="rect">
            <a:avLst/>
          </a:prstGeom>
          <a:noFill/>
          <a:ln>
            <a:noFill/>
          </a:ln>
        </p:spPr>
      </p:pic>
      <p:sp>
        <p:nvSpPr>
          <p:cNvPr id="92" name="Google Shape;92;p16"/>
          <p:cNvSpPr txBox="1"/>
          <p:nvPr/>
        </p:nvSpPr>
        <p:spPr>
          <a:xfrm>
            <a:off x="936978" y="1393717"/>
            <a:ext cx="315202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Restoration Landform c. 40 years old</a:t>
            </a:r>
            <a:endParaRPr/>
          </a:p>
        </p:txBody>
      </p:sp>
      <p:cxnSp>
        <p:nvCxnSpPr>
          <p:cNvPr id="93" name="Google Shape;93;p16"/>
          <p:cNvCxnSpPr/>
          <p:nvPr/>
        </p:nvCxnSpPr>
        <p:spPr>
          <a:xfrm flipH="1">
            <a:off x="2246489" y="1633429"/>
            <a:ext cx="237068" cy="838838"/>
          </a:xfrm>
          <a:prstGeom prst="straightConnector1">
            <a:avLst/>
          </a:prstGeom>
          <a:noFill/>
          <a:ln w="19050" cap="flat" cmpd="sng">
            <a:solidFill>
              <a:srgbClr val="FF0000"/>
            </a:solidFill>
            <a:prstDash val="solid"/>
            <a:round/>
            <a:headEnd type="none" w="sm" len="sm"/>
            <a:tailEnd type="triangle" w="med" len="med"/>
          </a:ln>
        </p:spPr>
      </p:cxnSp>
      <p:sp>
        <p:nvSpPr>
          <p:cNvPr id="94" name="Google Shape;94;p16"/>
          <p:cNvSpPr txBox="1"/>
          <p:nvPr/>
        </p:nvSpPr>
        <p:spPr>
          <a:xfrm>
            <a:off x="1212343" y="4161062"/>
            <a:ext cx="173405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Public right of way</a:t>
            </a:r>
            <a:endParaRPr/>
          </a:p>
        </p:txBody>
      </p:sp>
      <p:sp>
        <p:nvSpPr>
          <p:cNvPr id="95" name="Google Shape;95;p16"/>
          <p:cNvSpPr txBox="1"/>
          <p:nvPr/>
        </p:nvSpPr>
        <p:spPr>
          <a:xfrm>
            <a:off x="4927771" y="2318378"/>
            <a:ext cx="315202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Restoration Landform c. 40 years old</a:t>
            </a:r>
            <a:endParaRPr/>
          </a:p>
        </p:txBody>
      </p:sp>
      <p:cxnSp>
        <p:nvCxnSpPr>
          <p:cNvPr id="96" name="Google Shape;96;p16"/>
          <p:cNvCxnSpPr/>
          <p:nvPr/>
        </p:nvCxnSpPr>
        <p:spPr>
          <a:xfrm rot="10800000" flipH="1">
            <a:off x="2741998" y="3824663"/>
            <a:ext cx="1830002" cy="406994"/>
          </a:xfrm>
          <a:prstGeom prst="straightConnector1">
            <a:avLst/>
          </a:prstGeom>
          <a:noFill/>
          <a:ln w="19050" cap="flat" cmpd="sng">
            <a:solidFill>
              <a:srgbClr val="FF0000"/>
            </a:solidFill>
            <a:prstDash val="solid"/>
            <a:round/>
            <a:headEnd type="none" w="sm" len="sm"/>
            <a:tailEnd type="triangle" w="med" len="med"/>
          </a:ln>
        </p:spPr>
      </p:cxnSp>
      <p:cxnSp>
        <p:nvCxnSpPr>
          <p:cNvPr id="97" name="Google Shape;97;p16"/>
          <p:cNvCxnSpPr/>
          <p:nvPr/>
        </p:nvCxnSpPr>
        <p:spPr>
          <a:xfrm rot="10800000" flipH="1">
            <a:off x="2246489" y="2777067"/>
            <a:ext cx="304800" cy="1456267"/>
          </a:xfrm>
          <a:prstGeom prst="straightConnector1">
            <a:avLst/>
          </a:prstGeom>
          <a:noFill/>
          <a:ln w="19050" cap="flat" cmpd="sng">
            <a:solidFill>
              <a:srgbClr val="FF0000"/>
            </a:solidFill>
            <a:prstDash val="solid"/>
            <a:round/>
            <a:headEnd type="none" w="sm" len="sm"/>
            <a:tailEnd type="triangle" w="med" len="med"/>
          </a:ln>
        </p:spPr>
      </p:cxnSp>
      <p:cxnSp>
        <p:nvCxnSpPr>
          <p:cNvPr id="98" name="Google Shape;98;p16"/>
          <p:cNvCxnSpPr/>
          <p:nvPr/>
        </p:nvCxnSpPr>
        <p:spPr>
          <a:xfrm rot="10800000" flipH="1">
            <a:off x="5404502" y="3311104"/>
            <a:ext cx="1725535" cy="1626814"/>
          </a:xfrm>
          <a:prstGeom prst="straightConnector1">
            <a:avLst/>
          </a:prstGeom>
          <a:noFill/>
          <a:ln w="19050" cap="flat" cmpd="sng">
            <a:solidFill>
              <a:srgbClr val="FF0000"/>
            </a:solidFill>
            <a:prstDash val="solid"/>
            <a:round/>
            <a:headEnd type="none" w="sm" len="sm"/>
            <a:tailEnd type="triangle" w="med" len="med"/>
          </a:ln>
        </p:spPr>
      </p:cxnSp>
      <p:sp>
        <p:nvSpPr>
          <p:cNvPr id="99" name="Google Shape;99;p16"/>
          <p:cNvSpPr txBox="1"/>
          <p:nvPr/>
        </p:nvSpPr>
        <p:spPr>
          <a:xfrm>
            <a:off x="3376581" y="4929418"/>
            <a:ext cx="3152027"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Bund constructed to protect public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a:solidFill>
                  <a:schemeClr val="dk1"/>
                </a:solidFill>
                <a:latin typeface="Calibri"/>
                <a:ea typeface="Calibri"/>
                <a:cs typeface="Calibri"/>
                <a:sym typeface="Calibri"/>
              </a:rPr>
              <a:t>Examples of lack of cross-communication</a:t>
            </a:r>
            <a:endParaRPr sz="2500" b="0" i="0" u="none" strike="noStrike" cap="none">
              <a:solidFill>
                <a:schemeClr val="dk1"/>
              </a:solidFill>
              <a:latin typeface="Calibri"/>
              <a:ea typeface="Calibri"/>
              <a:cs typeface="Calibri"/>
              <a:sym typeface="Calibri"/>
            </a:endParaRPr>
          </a:p>
        </p:txBody>
      </p:sp>
      <p:sp>
        <p:nvSpPr>
          <p:cNvPr id="105" name="Google Shape;105;p17"/>
          <p:cNvSpPr txBox="1">
            <a:spLocks noGrp="1"/>
          </p:cNvSpPr>
          <p:nvPr>
            <p:ph type="body" idx="1"/>
          </p:nvPr>
        </p:nvSpPr>
        <p:spPr>
          <a:xfrm>
            <a:off x="457200" y="1267619"/>
            <a:ext cx="8229600" cy="4322762"/>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a:solidFill>
                  <a:srgbClr val="7F7F7F"/>
                </a:solidFill>
                <a:latin typeface="Calibri"/>
                <a:ea typeface="Calibri"/>
                <a:cs typeface="Calibri"/>
                <a:sym typeface="Calibri"/>
              </a:rPr>
              <a:t/>
            </a:r>
            <a:br>
              <a:rPr lang="en-GB" sz="1400" b="0" i="0" u="none" strike="noStrike" cap="none">
                <a:solidFill>
                  <a:srgbClr val="7F7F7F"/>
                </a:solidFill>
                <a:latin typeface="Calibri"/>
                <a:ea typeface="Calibri"/>
                <a:cs typeface="Calibri"/>
                <a:sym typeface="Calibri"/>
              </a:rPr>
            </a:br>
            <a:r>
              <a:rPr lang="en-GB" sz="1800" b="0" i="0" u="none" strike="noStrike" cap="none">
                <a:solidFill>
                  <a:srgbClr val="7F7F7F"/>
                </a:solidFill>
                <a:latin typeface="Calibri"/>
                <a:ea typeface="Calibri"/>
                <a:cs typeface="Calibri"/>
                <a:sym typeface="Calibri"/>
              </a:rPr>
              <a:t/>
            </a:r>
            <a:br>
              <a:rPr lang="en-GB" sz="1800" b="0" i="0" u="none" strike="noStrike" cap="none">
                <a:solidFill>
                  <a:srgbClr val="7F7F7F"/>
                </a:solidFill>
                <a:latin typeface="Calibri"/>
                <a:ea typeface="Calibri"/>
                <a:cs typeface="Calibri"/>
                <a:sym typeface="Calibri"/>
              </a:rPr>
            </a:br>
            <a:endParaRPr sz="1800" b="0" i="0" u="none" strike="noStrike" cap="none">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a:solidFill>
                  <a:srgbClr val="7F7F7F"/>
                </a:solidFill>
                <a:latin typeface="Calibri"/>
                <a:ea typeface="Calibri"/>
                <a:cs typeface="Calibri"/>
                <a:sym typeface="Calibri"/>
              </a:rPr>
              <a:t/>
            </a:r>
            <a:br>
              <a:rPr lang="en-GB" sz="1400" b="0" i="0" u="none" strike="noStrike" cap="none">
                <a:solidFill>
                  <a:srgbClr val="7F7F7F"/>
                </a:solidFill>
                <a:latin typeface="Calibri"/>
                <a:ea typeface="Calibri"/>
                <a:cs typeface="Calibri"/>
                <a:sym typeface="Calibri"/>
              </a:rPr>
            </a:br>
            <a:r>
              <a:rPr lang="en-GB" sz="1400" b="0" i="0" u="none" strike="noStrike" cap="none">
                <a:solidFill>
                  <a:srgbClr val="7F7F7F"/>
                </a:solidFill>
                <a:latin typeface="Calibri"/>
                <a:ea typeface="Calibri"/>
                <a:cs typeface="Calibri"/>
                <a:sym typeface="Calibri"/>
              </a:rPr>
              <a:t/>
            </a:r>
            <a:br>
              <a:rPr lang="en-GB" sz="1400" b="0" i="0" u="none" strike="noStrike" cap="none">
                <a:solidFill>
                  <a:srgbClr val="7F7F7F"/>
                </a:solidFill>
                <a:latin typeface="Calibri"/>
                <a:ea typeface="Calibri"/>
                <a:cs typeface="Calibri"/>
                <a:sym typeface="Calibri"/>
              </a:rPr>
            </a:br>
            <a:r>
              <a:rPr lang="en-GB" sz="1400" b="0" i="0" u="none" strike="noStrike" cap="none">
                <a:solidFill>
                  <a:srgbClr val="7F7F7F"/>
                </a:solidFill>
                <a:latin typeface="Calibri"/>
                <a:ea typeface="Calibri"/>
                <a:cs typeface="Calibri"/>
                <a:sym typeface="Calibri"/>
              </a:rPr>
              <a:t/>
            </a:r>
            <a:br>
              <a:rPr lang="en-GB" sz="1400" b="0" i="0" u="none" strike="noStrike" cap="none">
                <a:solidFill>
                  <a:srgbClr val="7F7F7F"/>
                </a:solidFill>
                <a:latin typeface="Calibri"/>
                <a:ea typeface="Calibri"/>
                <a:cs typeface="Calibri"/>
                <a:sym typeface="Calibri"/>
              </a:rPr>
            </a:br>
            <a:endParaRPr sz="1400" b="0" i="0" u="none" strike="noStrike" cap="none">
              <a:solidFill>
                <a:srgbClr val="7F7F7F"/>
              </a:solidFill>
              <a:latin typeface="Calibri"/>
              <a:ea typeface="Calibri"/>
              <a:cs typeface="Calibri"/>
              <a:sym typeface="Calibri"/>
            </a:endParaRPr>
          </a:p>
        </p:txBody>
      </p:sp>
      <p:pic>
        <p:nvPicPr>
          <p:cNvPr id="106" name="Google Shape;106;p17"/>
          <p:cNvPicPr preferRelativeResize="0"/>
          <p:nvPr/>
        </p:nvPicPr>
        <p:blipFill rotWithShape="1">
          <a:blip r:embed="rId3">
            <a:alphaModFix/>
          </a:blip>
          <a:srcRect/>
          <a:stretch/>
        </p:blipFill>
        <p:spPr>
          <a:xfrm>
            <a:off x="4628821" y="1640152"/>
            <a:ext cx="4171621" cy="3128716"/>
          </a:xfrm>
          <a:prstGeom prst="rect">
            <a:avLst/>
          </a:prstGeom>
          <a:noFill/>
          <a:ln>
            <a:noFill/>
          </a:ln>
        </p:spPr>
      </p:pic>
      <p:pic>
        <p:nvPicPr>
          <p:cNvPr id="107" name="Google Shape;107;p17"/>
          <p:cNvPicPr preferRelativeResize="0"/>
          <p:nvPr/>
        </p:nvPicPr>
        <p:blipFill rotWithShape="1">
          <a:blip r:embed="rId4">
            <a:alphaModFix/>
          </a:blip>
          <a:srcRect/>
          <a:stretch/>
        </p:blipFill>
        <p:spPr>
          <a:xfrm>
            <a:off x="457200" y="1370894"/>
            <a:ext cx="4171621" cy="3128716"/>
          </a:xfrm>
          <a:prstGeom prst="rect">
            <a:avLst/>
          </a:prstGeom>
          <a:noFill/>
          <a:ln>
            <a:noFill/>
          </a:ln>
        </p:spPr>
      </p:pic>
      <p:sp>
        <p:nvSpPr>
          <p:cNvPr id="108" name="Google Shape;108;p17"/>
          <p:cNvSpPr txBox="1"/>
          <p:nvPr/>
        </p:nvSpPr>
        <p:spPr>
          <a:xfrm>
            <a:off x="936978" y="1393717"/>
            <a:ext cx="315202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Failure completely infilled the valley, pedestrians could have been killed.</a:t>
            </a:r>
            <a:endParaRPr/>
          </a:p>
        </p:txBody>
      </p:sp>
      <p:cxnSp>
        <p:nvCxnSpPr>
          <p:cNvPr id="109" name="Google Shape;109;p17"/>
          <p:cNvCxnSpPr/>
          <p:nvPr/>
        </p:nvCxnSpPr>
        <p:spPr>
          <a:xfrm flipH="1">
            <a:off x="1128890" y="1841857"/>
            <a:ext cx="1253066" cy="1512814"/>
          </a:xfrm>
          <a:prstGeom prst="straightConnector1">
            <a:avLst/>
          </a:prstGeom>
          <a:noFill/>
          <a:ln w="19050" cap="flat" cmpd="sng">
            <a:solidFill>
              <a:srgbClr val="FF0000"/>
            </a:solidFill>
            <a:prstDash val="solid"/>
            <a:round/>
            <a:headEnd type="none" w="sm" len="sm"/>
            <a:tailEnd type="triangle" w="med" len="med"/>
          </a:ln>
        </p:spPr>
      </p:cxnSp>
      <p:cxnSp>
        <p:nvCxnSpPr>
          <p:cNvPr id="110" name="Google Shape;110;p17"/>
          <p:cNvCxnSpPr/>
          <p:nvPr/>
        </p:nvCxnSpPr>
        <p:spPr>
          <a:xfrm rot="10800000" flipH="1">
            <a:off x="6110489" y="2754729"/>
            <a:ext cx="367265" cy="899561"/>
          </a:xfrm>
          <a:prstGeom prst="straightConnector1">
            <a:avLst/>
          </a:prstGeom>
          <a:noFill/>
          <a:ln w="19050" cap="flat" cmpd="sng">
            <a:solidFill>
              <a:srgbClr val="FF0000"/>
            </a:solidFill>
            <a:prstDash val="solid"/>
            <a:round/>
            <a:headEnd type="none" w="sm" len="sm"/>
            <a:tailEnd type="triangle" w="med" len="med"/>
          </a:ln>
        </p:spPr>
      </p:cxnSp>
      <p:sp>
        <p:nvSpPr>
          <p:cNvPr id="111" name="Google Shape;111;p17"/>
          <p:cNvSpPr txBox="1"/>
          <p:nvPr/>
        </p:nvSpPr>
        <p:spPr>
          <a:xfrm>
            <a:off x="4901740" y="3654290"/>
            <a:ext cx="315202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Quarry face was only 20m from the crest of the tip.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dirty="0" err="1" smtClean="0"/>
              <a:t>Blastpiles</a:t>
            </a:r>
            <a:r>
              <a:rPr lang="en-GB" dirty="0" smtClean="0"/>
              <a:t>, blast damage and pre- planning</a:t>
            </a:r>
            <a:endParaRPr sz="2500" b="0" i="0" u="none" strike="noStrike" cap="none" dirty="0">
              <a:solidFill>
                <a:schemeClr val="dk1"/>
              </a:solidFill>
              <a:latin typeface="Calibri"/>
              <a:ea typeface="Calibri"/>
              <a:cs typeface="Calibri"/>
              <a:sym typeface="Calibri"/>
            </a:endParaRPr>
          </a:p>
        </p:txBody>
      </p:sp>
      <p:sp>
        <p:nvSpPr>
          <p:cNvPr id="117" name="Google Shape;117;p18"/>
          <p:cNvSpPr txBox="1">
            <a:spLocks noGrp="1"/>
          </p:cNvSpPr>
          <p:nvPr>
            <p:ph type="body" idx="1"/>
          </p:nvPr>
        </p:nvSpPr>
        <p:spPr>
          <a:xfrm>
            <a:off x="457200" y="1267619"/>
            <a:ext cx="8229600" cy="4322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280"/>
              </a:spcBef>
              <a:spcAft>
                <a:spcPts val="0"/>
              </a:spcAft>
              <a:buNone/>
            </a:pPr>
            <a:r>
              <a:rPr lang="en-GB" dirty="0" smtClean="0"/>
              <a:t>1.</a:t>
            </a:r>
            <a:r>
              <a:rPr lang="en-GB" dirty="0"/>
              <a:t> </a:t>
            </a:r>
            <a:r>
              <a:rPr lang="en-GB" sz="1400" b="0" i="0" u="none" strike="noStrike" cap="none" dirty="0" err="1" smtClean="0">
                <a:solidFill>
                  <a:srgbClr val="7F7F7F"/>
                </a:solidFill>
                <a:latin typeface="Calibri"/>
                <a:ea typeface="Calibri"/>
                <a:cs typeface="Calibri"/>
                <a:sym typeface="Calibri"/>
              </a:rPr>
              <a:t>Blastpiles</a:t>
            </a:r>
            <a:r>
              <a:rPr lang="en-GB" sz="1400" b="0" i="0" u="none" strike="noStrike" cap="none" dirty="0" smtClean="0">
                <a:solidFill>
                  <a:srgbClr val="7F7F7F"/>
                </a:solidFill>
                <a:latin typeface="Calibri"/>
                <a:ea typeface="Calibri"/>
                <a:cs typeface="Calibri"/>
                <a:sym typeface="Calibri"/>
              </a:rPr>
              <a:t> </a:t>
            </a:r>
            <a:r>
              <a:rPr lang="en-GB" sz="1400" b="0" i="0" u="none" strike="noStrike" cap="none" dirty="0">
                <a:solidFill>
                  <a:srgbClr val="7F7F7F"/>
                </a:solidFill>
                <a:latin typeface="Calibri"/>
                <a:ea typeface="Calibri"/>
                <a:cs typeface="Calibri"/>
                <a:sym typeface="Calibri"/>
              </a:rPr>
              <a:t>should be appraised </a:t>
            </a:r>
            <a:r>
              <a:rPr lang="en-GB" dirty="0"/>
              <a:t>to see if they are a </a:t>
            </a:r>
            <a:r>
              <a:rPr lang="en-GB" sz="1400" b="0" i="0" u="none" strike="noStrike" cap="none" dirty="0">
                <a:solidFill>
                  <a:srgbClr val="7F7F7F"/>
                </a:solidFill>
                <a:latin typeface="Calibri"/>
                <a:ea typeface="Calibri"/>
                <a:cs typeface="Calibri"/>
                <a:sym typeface="Calibri"/>
              </a:rPr>
              <a:t> Significant </a:t>
            </a:r>
            <a:r>
              <a:rPr lang="en-GB" sz="1400" b="0" i="0" u="none" strike="noStrike" cap="none" dirty="0" smtClean="0">
                <a:solidFill>
                  <a:srgbClr val="7F7F7F"/>
                </a:solidFill>
                <a:latin typeface="Calibri"/>
                <a:ea typeface="Calibri"/>
                <a:cs typeface="Calibri"/>
                <a:sym typeface="Calibri"/>
              </a:rPr>
              <a:t>Hazard. In </a:t>
            </a:r>
            <a:r>
              <a:rPr lang="en-GB" sz="1400" b="0" i="0" u="none" strike="noStrike" cap="none" dirty="0">
                <a:solidFill>
                  <a:srgbClr val="7F7F7F"/>
                </a:solidFill>
                <a:latin typeface="Calibri"/>
                <a:ea typeface="Calibri"/>
                <a:cs typeface="Calibri"/>
                <a:sym typeface="Calibri"/>
              </a:rPr>
              <a:t>some cases the height of the </a:t>
            </a:r>
            <a:r>
              <a:rPr lang="en-GB" sz="1400" b="0" i="0" u="none" strike="noStrike" cap="none" dirty="0" err="1">
                <a:solidFill>
                  <a:srgbClr val="7F7F7F"/>
                </a:solidFill>
                <a:latin typeface="Calibri"/>
                <a:ea typeface="Calibri"/>
                <a:cs typeface="Calibri"/>
                <a:sym typeface="Calibri"/>
              </a:rPr>
              <a:t>blastpile</a:t>
            </a:r>
            <a:r>
              <a:rPr lang="en-GB" sz="1400" b="0" i="0" u="none" strike="noStrike" cap="none" dirty="0">
                <a:solidFill>
                  <a:srgbClr val="7F7F7F"/>
                </a:solidFill>
                <a:latin typeface="Calibri"/>
                <a:ea typeface="Calibri"/>
                <a:cs typeface="Calibri"/>
                <a:sym typeface="Calibri"/>
              </a:rPr>
              <a:t> may exceed the height of the face.</a:t>
            </a:r>
            <a:endParaRPr sz="1400" b="0" i="0" u="none" strike="noStrike" cap="none" dirty="0">
              <a:solidFill>
                <a:srgbClr val="7F7F7F"/>
              </a:solidFill>
              <a:latin typeface="Calibri"/>
              <a:ea typeface="Calibri"/>
              <a:cs typeface="Calibri"/>
              <a:sym typeface="Calibri"/>
            </a:endParaRPr>
          </a:p>
          <a:p>
            <a:pPr marL="0" marR="0" lvl="0" indent="0" algn="l" rtl="0">
              <a:lnSpc>
                <a:spcPct val="100000"/>
              </a:lnSpc>
              <a:spcBef>
                <a:spcPts val="280"/>
              </a:spcBef>
              <a:spcAft>
                <a:spcPts val="0"/>
              </a:spcAft>
              <a:buNone/>
            </a:pPr>
            <a:endParaRPr dirty="0"/>
          </a:p>
          <a:p>
            <a:pPr marL="0" marR="0" lvl="0" indent="0" algn="l" rtl="0">
              <a:lnSpc>
                <a:spcPct val="100000"/>
              </a:lnSpc>
              <a:spcBef>
                <a:spcPts val="280"/>
              </a:spcBef>
              <a:spcAft>
                <a:spcPts val="0"/>
              </a:spcAft>
              <a:buNone/>
            </a:pPr>
            <a:r>
              <a:rPr lang="en-GB" dirty="0" smtClean="0"/>
              <a:t>2.</a:t>
            </a:r>
            <a:r>
              <a:rPr lang="en-GB" dirty="0"/>
              <a:t> </a:t>
            </a:r>
            <a:r>
              <a:rPr lang="en-GB" dirty="0" smtClean="0"/>
              <a:t>The </a:t>
            </a:r>
            <a:r>
              <a:rPr lang="en-GB" dirty="0"/>
              <a:t>impact of blast damage is sometimes not fully considered but if the </a:t>
            </a:r>
            <a:r>
              <a:rPr lang="en-GB" dirty="0" err="1"/>
              <a:t>rockmass</a:t>
            </a:r>
            <a:r>
              <a:rPr lang="en-GB" dirty="0"/>
              <a:t> has a high disturbance factor there will be a high probability of more </a:t>
            </a:r>
            <a:r>
              <a:rPr lang="en-GB" dirty="0" err="1"/>
              <a:t>rockfall</a:t>
            </a:r>
            <a:r>
              <a:rPr lang="en-GB" dirty="0"/>
              <a:t> and face instabilities. As a result the </a:t>
            </a:r>
            <a:r>
              <a:rPr lang="en-GB" dirty="0" err="1"/>
              <a:t>rocktrap</a:t>
            </a:r>
            <a:r>
              <a:rPr lang="en-GB" dirty="0"/>
              <a:t> widths have to be </a:t>
            </a:r>
            <a:r>
              <a:rPr lang="en-GB" dirty="0" smtClean="0"/>
              <a:t>designed to be </a:t>
            </a:r>
            <a:r>
              <a:rPr lang="en-GB" dirty="0"/>
              <a:t>wider, edge protection may be on unstable ground and there will be a reduction in </a:t>
            </a:r>
            <a:r>
              <a:rPr lang="en-GB" dirty="0" smtClean="0"/>
              <a:t>mineral reserves</a:t>
            </a:r>
            <a:r>
              <a:rPr lang="en-GB" dirty="0"/>
              <a:t>.</a:t>
            </a:r>
            <a:endParaRPr dirty="0"/>
          </a:p>
          <a:p>
            <a:pPr marL="0" marR="0" lvl="0" indent="0" algn="l" rtl="0">
              <a:lnSpc>
                <a:spcPct val="100000"/>
              </a:lnSpc>
              <a:spcBef>
                <a:spcPts val="280"/>
              </a:spcBef>
              <a:spcAft>
                <a:spcPts val="0"/>
              </a:spcAft>
              <a:buNone/>
            </a:pPr>
            <a:endParaRPr dirty="0"/>
          </a:p>
          <a:p>
            <a:pPr marL="0" marR="0" lvl="0" indent="0" algn="l" rtl="0">
              <a:lnSpc>
                <a:spcPct val="100000"/>
              </a:lnSpc>
              <a:spcBef>
                <a:spcPts val="280"/>
              </a:spcBef>
              <a:spcAft>
                <a:spcPts val="0"/>
              </a:spcAft>
              <a:buNone/>
            </a:pPr>
            <a:r>
              <a:rPr lang="en-GB" dirty="0" smtClean="0"/>
              <a:t>3.  The </a:t>
            </a:r>
            <a:r>
              <a:rPr lang="en-GB" dirty="0"/>
              <a:t>formation of a stable face is critical. Quarry designs often stipulate that presplitting  or other mitigation such as smooth blasting should be undertaken. </a:t>
            </a:r>
            <a:r>
              <a:rPr lang="en-GB" dirty="0" smtClean="0"/>
              <a:t>You are referred to the QNJAC Toolbox talk “Blast Designs and Techniques to improve quarry face stability” </a:t>
            </a:r>
          </a:p>
          <a:p>
            <a:pPr marL="0" marR="0" lvl="0" indent="0" algn="l" rtl="0">
              <a:lnSpc>
                <a:spcPct val="100000"/>
              </a:lnSpc>
              <a:spcBef>
                <a:spcPts val="280"/>
              </a:spcBef>
              <a:spcAft>
                <a:spcPts val="0"/>
              </a:spcAft>
              <a:buNone/>
            </a:pPr>
            <a:r>
              <a:rPr lang="en-GB" sz="1800" b="0" i="0" u="none" strike="noStrike" cap="none" dirty="0">
                <a:solidFill>
                  <a:srgbClr val="7F7F7F"/>
                </a:solidFill>
                <a:latin typeface="Calibri"/>
                <a:ea typeface="Calibri"/>
                <a:cs typeface="Calibri"/>
                <a:sym typeface="Calibri"/>
              </a:rPr>
              <a:t/>
            </a:r>
            <a:br>
              <a:rPr lang="en-GB" sz="1800" b="0" i="0" u="none" strike="noStrike" cap="none" dirty="0">
                <a:solidFill>
                  <a:srgbClr val="7F7F7F"/>
                </a:solidFill>
                <a:latin typeface="Calibri"/>
                <a:ea typeface="Calibri"/>
                <a:cs typeface="Calibri"/>
                <a:sym typeface="Calibri"/>
              </a:rPr>
            </a:br>
            <a:r>
              <a:rPr lang="en-GB" sz="1800" b="0" i="0" u="none" strike="noStrike" cap="none" dirty="0" smtClean="0">
                <a:solidFill>
                  <a:srgbClr val="FF0000"/>
                </a:solidFill>
                <a:latin typeface="Calibri"/>
                <a:ea typeface="Calibri"/>
                <a:cs typeface="Calibri"/>
                <a:sym typeface="Calibri"/>
              </a:rPr>
              <a:t>(The link may be added here, once the document is published) </a:t>
            </a:r>
            <a:endParaRPr sz="1800" b="0" i="0" u="none" strike="noStrike" cap="none" dirty="0">
              <a:solidFill>
                <a:srgbClr val="FF0000"/>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a:solidFill>
                  <a:schemeClr val="dk1"/>
                </a:solidFill>
                <a:latin typeface="Calibri"/>
                <a:ea typeface="Calibri"/>
                <a:cs typeface="Calibri"/>
                <a:sym typeface="Calibri"/>
              </a:rPr>
              <a:t>Information and Engagement</a:t>
            </a:r>
            <a:endParaRPr sz="2500" b="0" i="0" u="none" strike="noStrike" cap="none">
              <a:solidFill>
                <a:schemeClr val="dk1"/>
              </a:solidFill>
              <a:latin typeface="Calibri"/>
              <a:ea typeface="Calibri"/>
              <a:cs typeface="Calibri"/>
              <a:sym typeface="Calibri"/>
            </a:endParaRPr>
          </a:p>
        </p:txBody>
      </p:sp>
      <p:sp>
        <p:nvSpPr>
          <p:cNvPr id="40" name="Google Shape;40;p8"/>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7F7F7F"/>
              </a:buClr>
              <a:buSzPts val="1400"/>
              <a:buFont typeface="Arial"/>
              <a:buNone/>
            </a:pPr>
            <a:r>
              <a:rPr lang="en-GB" sz="1800" b="0" i="0" u="none" strike="noStrike" cap="none" dirty="0">
                <a:solidFill>
                  <a:srgbClr val="7F7F7F"/>
                </a:solidFill>
                <a:sym typeface="Calibri"/>
              </a:rPr>
              <a:t>Sources of information to be considered:</a:t>
            </a:r>
            <a:endParaRPr sz="1800" b="0" i="0" u="none" strike="noStrike" cap="none" dirty="0">
              <a:solidFill>
                <a:srgbClr val="7F7F7F"/>
              </a:solidFill>
              <a:sym typeface="Calibri"/>
            </a:endParaRPr>
          </a:p>
          <a:p>
            <a:pPr marL="457200" marR="0" lvl="0" indent="-317500" algn="l" rtl="0">
              <a:lnSpc>
                <a:spcPct val="100000"/>
              </a:lnSpc>
              <a:spcBef>
                <a:spcPts val="280"/>
              </a:spcBef>
              <a:spcAft>
                <a:spcPts val="0"/>
              </a:spcAft>
              <a:buClr>
                <a:srgbClr val="7F7F7F"/>
              </a:buClr>
              <a:buSzPts val="1400"/>
              <a:buFont typeface="Arial"/>
              <a:buChar char="•"/>
            </a:pPr>
            <a:r>
              <a:rPr lang="en-GB" sz="1800" b="0" i="0" u="none" strike="noStrike" cap="none" dirty="0" smtClean="0">
                <a:solidFill>
                  <a:srgbClr val="7F7F7F"/>
                </a:solidFill>
                <a:sym typeface="Calibri"/>
              </a:rPr>
              <a:t>Geotechnical assessments</a:t>
            </a:r>
          </a:p>
          <a:p>
            <a:pPr marL="139700" marR="0" lvl="0" indent="0" algn="l" rtl="0">
              <a:lnSpc>
                <a:spcPct val="100000"/>
              </a:lnSpc>
              <a:spcBef>
                <a:spcPts val="280"/>
              </a:spcBef>
              <a:spcAft>
                <a:spcPts val="0"/>
              </a:spcAft>
              <a:buClr>
                <a:srgbClr val="7F7F7F"/>
              </a:buClr>
              <a:buSzPts val="1400"/>
              <a:buNone/>
            </a:pPr>
            <a:endParaRPr sz="1800" dirty="0"/>
          </a:p>
          <a:p>
            <a:pPr marL="457200" marR="0" lvl="0" indent="-317500" algn="l" rtl="0">
              <a:lnSpc>
                <a:spcPct val="100000"/>
              </a:lnSpc>
              <a:spcBef>
                <a:spcPts val="280"/>
              </a:spcBef>
              <a:spcAft>
                <a:spcPts val="0"/>
              </a:spcAft>
              <a:buClr>
                <a:srgbClr val="7F7F7F"/>
              </a:buClr>
              <a:buSzPts val="1400"/>
              <a:buFont typeface="Arial"/>
              <a:buChar char="•"/>
            </a:pPr>
            <a:r>
              <a:rPr lang="en-GB" sz="1800" b="0" i="0" u="none" strike="noStrike" cap="none" dirty="0">
                <a:solidFill>
                  <a:srgbClr val="7F7F7F"/>
                </a:solidFill>
                <a:sym typeface="Calibri"/>
              </a:rPr>
              <a:t>Meeting involvement of key personnel, who and when? </a:t>
            </a:r>
            <a:endParaRPr lang="en-GB" sz="1800" b="0" i="0" u="none" strike="noStrike" cap="none" dirty="0" smtClean="0">
              <a:solidFill>
                <a:srgbClr val="7F7F7F"/>
              </a:solidFill>
              <a:sym typeface="Calibri"/>
            </a:endParaRPr>
          </a:p>
          <a:p>
            <a:pPr marL="139700" marR="0" lvl="0" indent="0" algn="l" rtl="0">
              <a:lnSpc>
                <a:spcPct val="100000"/>
              </a:lnSpc>
              <a:spcBef>
                <a:spcPts val="280"/>
              </a:spcBef>
              <a:spcAft>
                <a:spcPts val="0"/>
              </a:spcAft>
              <a:buClr>
                <a:srgbClr val="7F7F7F"/>
              </a:buClr>
              <a:buSzPts val="1400"/>
              <a:buNone/>
            </a:pPr>
            <a:r>
              <a:rPr lang="en-GB" sz="1800" b="0" i="0" u="none" strike="noStrike" cap="none" dirty="0" smtClean="0">
                <a:solidFill>
                  <a:srgbClr val="7F7F7F"/>
                </a:solidFill>
                <a:sym typeface="Calibri"/>
              </a:rPr>
              <a:t>Geotechnical </a:t>
            </a:r>
            <a:r>
              <a:rPr lang="en-GB" sz="1800" b="0" i="0" u="none" strike="noStrike" cap="none" dirty="0">
                <a:solidFill>
                  <a:srgbClr val="7F7F7F"/>
                </a:solidFill>
                <a:sym typeface="Calibri"/>
              </a:rPr>
              <a:t>Engineer, </a:t>
            </a:r>
            <a:r>
              <a:rPr lang="en-GB" sz="1800" b="0" i="0" u="none" strike="noStrike" cap="none" dirty="0" smtClean="0">
                <a:solidFill>
                  <a:srgbClr val="7F7F7F"/>
                </a:solidFill>
                <a:sym typeface="Calibri"/>
              </a:rPr>
              <a:t>Site/ Quarry Manager, </a:t>
            </a:r>
            <a:r>
              <a:rPr lang="en-GB" sz="1800" b="0" i="0" u="none" strike="noStrike" cap="none" dirty="0" smtClean="0">
                <a:solidFill>
                  <a:srgbClr val="7F7F7F"/>
                </a:solidFill>
                <a:sym typeface="Calibri"/>
              </a:rPr>
              <a:t>Explosives Supervisor, </a:t>
            </a:r>
            <a:r>
              <a:rPr lang="en-GB" sz="1800" b="0" i="0" u="none" strike="noStrike" cap="none" dirty="0" err="1" smtClean="0">
                <a:solidFill>
                  <a:srgbClr val="7F7F7F"/>
                </a:solidFill>
                <a:sym typeface="Calibri"/>
              </a:rPr>
              <a:t>Shotfirer</a:t>
            </a:r>
            <a:endParaRPr lang="en-GB" sz="1800" b="0" i="0" u="none" strike="noStrike" cap="none" dirty="0" smtClean="0">
              <a:solidFill>
                <a:srgbClr val="7F7F7F"/>
              </a:solidFill>
              <a:sym typeface="Calibri"/>
            </a:endParaRPr>
          </a:p>
          <a:p>
            <a:pPr marL="139700" marR="0" lvl="0" indent="0" algn="l" rtl="0">
              <a:lnSpc>
                <a:spcPct val="100000"/>
              </a:lnSpc>
              <a:spcBef>
                <a:spcPts val="280"/>
              </a:spcBef>
              <a:spcAft>
                <a:spcPts val="0"/>
              </a:spcAft>
              <a:buClr>
                <a:srgbClr val="7F7F7F"/>
              </a:buClr>
              <a:buSzPts val="1400"/>
              <a:buNone/>
            </a:pPr>
            <a:endParaRPr sz="1800" dirty="0"/>
          </a:p>
          <a:p>
            <a:pPr marL="457200" marR="0" lvl="0" indent="-317500" algn="l" rtl="0">
              <a:lnSpc>
                <a:spcPct val="100000"/>
              </a:lnSpc>
              <a:spcBef>
                <a:spcPts val="280"/>
              </a:spcBef>
              <a:spcAft>
                <a:spcPts val="0"/>
              </a:spcAft>
              <a:buClr>
                <a:srgbClr val="7F7F7F"/>
              </a:buClr>
              <a:buSzPts val="1400"/>
              <a:buFont typeface="Arial"/>
              <a:buChar char="•"/>
            </a:pPr>
            <a:r>
              <a:rPr lang="en-GB" sz="1800" b="0" i="0" u="none" strike="noStrike" cap="none" dirty="0">
                <a:solidFill>
                  <a:srgbClr val="7F7F7F"/>
                </a:solidFill>
                <a:sym typeface="Calibri"/>
              </a:rPr>
              <a:t>Handover of information to other key personnel, to cover holidays, sick </a:t>
            </a:r>
            <a:r>
              <a:rPr lang="en-GB" sz="1800" b="0" i="0" u="none" strike="noStrike" cap="none" dirty="0" smtClean="0">
                <a:solidFill>
                  <a:srgbClr val="7F7F7F"/>
                </a:solidFill>
                <a:sym typeface="Calibri"/>
              </a:rPr>
              <a:t>leave</a:t>
            </a:r>
          </a:p>
          <a:p>
            <a:pPr marL="457200" marR="0" lvl="0" indent="-317500" algn="l" rtl="0">
              <a:lnSpc>
                <a:spcPct val="100000"/>
              </a:lnSpc>
              <a:spcBef>
                <a:spcPts val="280"/>
              </a:spcBef>
              <a:spcAft>
                <a:spcPts val="0"/>
              </a:spcAft>
              <a:buClr>
                <a:srgbClr val="7F7F7F"/>
              </a:buClr>
              <a:buSzPts val="1400"/>
              <a:buFont typeface="Arial"/>
              <a:buChar char="•"/>
            </a:pPr>
            <a:endParaRPr sz="1800" dirty="0"/>
          </a:p>
          <a:p>
            <a:pPr marL="457200" marR="0" lvl="0" indent="-317500" algn="l" rtl="0">
              <a:lnSpc>
                <a:spcPct val="100000"/>
              </a:lnSpc>
              <a:spcBef>
                <a:spcPts val="280"/>
              </a:spcBef>
              <a:spcAft>
                <a:spcPts val="0"/>
              </a:spcAft>
              <a:buClr>
                <a:srgbClr val="7F7F7F"/>
              </a:buClr>
              <a:buSzPts val="1400"/>
              <a:buFont typeface="Arial"/>
              <a:buChar char="•"/>
            </a:pPr>
            <a:r>
              <a:rPr lang="en-GB" sz="1800" b="0" i="0" u="none" strike="noStrike" cap="none" dirty="0">
                <a:solidFill>
                  <a:srgbClr val="7F7F7F"/>
                </a:solidFill>
                <a:sym typeface="Calibri"/>
              </a:rPr>
              <a:t>Other documentation to take in to consideration</a:t>
            </a:r>
            <a:r>
              <a:rPr lang="en-GB" sz="1800" b="0" i="0" u="none" strike="noStrike" cap="none" dirty="0" smtClean="0">
                <a:solidFill>
                  <a:srgbClr val="7F7F7F"/>
                </a:solidFill>
                <a:sym typeface="Calibri"/>
              </a:rPr>
              <a:t>,; </a:t>
            </a:r>
            <a:r>
              <a:rPr lang="en-GB" sz="1800" b="0" i="0" u="none" strike="noStrike" cap="none" dirty="0">
                <a:solidFill>
                  <a:srgbClr val="7F7F7F"/>
                </a:solidFill>
                <a:sym typeface="Calibri"/>
              </a:rPr>
              <a:t>blast specification, near misses, daily face inspections, face heights, stability and </a:t>
            </a:r>
            <a:r>
              <a:rPr lang="en-GB" sz="1800" b="0" i="0" u="none" strike="noStrike" cap="none" dirty="0" smtClean="0">
                <a:solidFill>
                  <a:srgbClr val="7F7F7F"/>
                </a:solidFill>
                <a:sym typeface="Calibri"/>
              </a:rPr>
              <a:t>the quarry design</a:t>
            </a:r>
            <a:endParaRPr sz="1800" dirty="0"/>
          </a:p>
          <a:p>
            <a:pPr marL="139700" marR="0" lvl="0" indent="0" algn="l" rtl="0">
              <a:lnSpc>
                <a:spcPct val="100000"/>
              </a:lnSpc>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None/>
            </a:pPr>
            <a:r>
              <a:rPr lang="en-GB" sz="1400" b="0" i="0" u="none" strike="noStrike" cap="none" dirty="0" smtClean="0">
                <a:solidFill>
                  <a:srgbClr val="7F7F7F"/>
                </a:solidFill>
                <a:latin typeface="Calibri"/>
                <a:ea typeface="Calibri"/>
                <a:cs typeface="Calibri"/>
                <a:sym typeface="Calibri"/>
              </a:rPr>
              <a:t>.</a:t>
            </a:r>
            <a:endParaRPr dirty="0"/>
          </a:p>
          <a:p>
            <a:pPr marL="0" marR="0" lvl="0" indent="0" algn="l" rtl="0">
              <a:lnSpc>
                <a:spcPct val="100000"/>
              </a:lnSpc>
              <a:spcBef>
                <a:spcPts val="280"/>
              </a:spcBef>
              <a:spcAft>
                <a:spcPts val="0"/>
              </a:spcAft>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dirty="0">
                <a:solidFill>
                  <a:schemeClr val="dk1"/>
                </a:solidFill>
                <a:latin typeface="Calibri"/>
                <a:ea typeface="Calibri"/>
                <a:cs typeface="Calibri"/>
                <a:sym typeface="Calibri"/>
              </a:rPr>
              <a:t>The Legal </a:t>
            </a:r>
            <a:r>
              <a:rPr lang="en-GB" sz="2500" b="0" i="0" u="none" strike="noStrike" cap="none" dirty="0" smtClean="0">
                <a:solidFill>
                  <a:schemeClr val="dk1"/>
                </a:solidFill>
                <a:latin typeface="Calibri"/>
                <a:ea typeface="Calibri"/>
                <a:cs typeface="Calibri"/>
                <a:sym typeface="Calibri"/>
              </a:rPr>
              <a:t>Framework- </a:t>
            </a:r>
            <a:r>
              <a:rPr lang="en-GB" sz="2500" b="0" i="0" u="none" strike="noStrike" cap="none" dirty="0" err="1" smtClean="0">
                <a:solidFill>
                  <a:schemeClr val="dk1"/>
                </a:solidFill>
                <a:latin typeface="Calibri"/>
                <a:ea typeface="Calibri"/>
                <a:cs typeface="Calibri"/>
                <a:sym typeface="Calibri"/>
              </a:rPr>
              <a:t>Shotfiring</a:t>
            </a:r>
            <a:r>
              <a:rPr lang="en-GB" sz="2500" b="0" i="0" u="none" strike="noStrike" cap="none" dirty="0" smtClean="0">
                <a:solidFill>
                  <a:schemeClr val="dk1"/>
                </a:solidFill>
                <a:latin typeface="Calibri"/>
                <a:ea typeface="Calibri"/>
                <a:cs typeface="Calibri"/>
                <a:sym typeface="Calibri"/>
              </a:rPr>
              <a:t> </a:t>
            </a:r>
            <a:endParaRPr sz="2500" b="0" i="0" u="none" strike="noStrike" cap="none" dirty="0">
              <a:solidFill>
                <a:schemeClr val="dk1"/>
              </a:solidFill>
              <a:latin typeface="Calibri"/>
              <a:ea typeface="Calibri"/>
              <a:cs typeface="Calibri"/>
              <a:sym typeface="Calibri"/>
            </a:endParaRPr>
          </a:p>
        </p:txBody>
      </p:sp>
      <p:sp>
        <p:nvSpPr>
          <p:cNvPr id="46" name="Google Shape;46;p9"/>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280"/>
              </a:spcBef>
              <a:spcAft>
                <a:spcPts val="0"/>
              </a:spcAft>
              <a:buClr>
                <a:srgbClr val="7F7F7F"/>
              </a:buClr>
              <a:buSzPts val="1400"/>
              <a:buFont typeface="Arial"/>
              <a:buNone/>
            </a:pPr>
            <a:r>
              <a:rPr lang="en-GB" sz="1800" b="0" i="0" u="none" strike="noStrike" cap="none" dirty="0" smtClean="0">
                <a:solidFill>
                  <a:srgbClr val="7F7F7F"/>
                </a:solidFill>
                <a:latin typeface="Calibri"/>
                <a:ea typeface="Calibri"/>
                <a:cs typeface="Calibri"/>
                <a:sym typeface="Calibri"/>
              </a:rPr>
              <a:t>The Quarries Regulation 1999, Blasting Specification</a:t>
            </a:r>
          </a:p>
          <a:p>
            <a:pPr marL="139700" marR="0" lvl="0" indent="0" algn="l" rtl="0">
              <a:lnSpc>
                <a:spcPct val="100000"/>
              </a:lnSpc>
              <a:spcBef>
                <a:spcPts val="280"/>
              </a:spcBef>
              <a:spcAft>
                <a:spcPts val="0"/>
              </a:spcAft>
              <a:buClr>
                <a:srgbClr val="7F7F7F"/>
              </a:buClr>
              <a:buSzPts val="1400"/>
              <a:buFont typeface="Arial"/>
              <a:buNone/>
            </a:pPr>
            <a:endParaRPr lang="en-GB" dirty="0"/>
          </a:p>
          <a:p>
            <a:pPr marL="139700" marR="0" lvl="0" indent="0" algn="l" rtl="0">
              <a:lnSpc>
                <a:spcPct val="100000"/>
              </a:lnSpc>
              <a:spcBef>
                <a:spcPts val="280"/>
              </a:spcBef>
              <a:spcAft>
                <a:spcPts val="0"/>
              </a:spcAft>
              <a:buClr>
                <a:srgbClr val="7F7F7F"/>
              </a:buClr>
              <a:buSzPts val="1400"/>
              <a:buFont typeface="Arial"/>
              <a:buNone/>
            </a:pPr>
            <a:r>
              <a:rPr lang="en-GB" sz="1400" b="1" i="0" u="none" strike="noStrike" cap="none" dirty="0" smtClean="0">
                <a:solidFill>
                  <a:srgbClr val="7F7F7F"/>
                </a:solidFill>
                <a:sym typeface="Calibri"/>
              </a:rPr>
              <a:t>Regulation 25 – </a:t>
            </a:r>
            <a:r>
              <a:rPr lang="en-GB" b="1" dirty="0" smtClean="0"/>
              <a:t>ACOP </a:t>
            </a:r>
            <a:r>
              <a:rPr lang="en-GB" sz="1400" b="1" i="0" u="none" strike="noStrike" cap="none" dirty="0" smtClean="0">
                <a:solidFill>
                  <a:srgbClr val="7F7F7F"/>
                </a:solidFill>
                <a:sym typeface="Calibri"/>
              </a:rPr>
              <a:t>Paragraph 197</a:t>
            </a:r>
            <a:r>
              <a:rPr lang="en-GB" sz="1400" i="0" u="none" strike="noStrike" cap="none" dirty="0">
                <a:solidFill>
                  <a:srgbClr val="7F7F7F"/>
                </a:solidFill>
                <a:sym typeface="Calibri"/>
              </a:rPr>
              <a:t>. The specification should take account of: </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(a) experience gained from previous blasts at the quarry; </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(b) any unusual circumstances which are present or likely to arise; </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(c) the design of the excavation. </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dirty="0"/>
          </a:p>
          <a:p>
            <a:pPr marL="139700" marR="0" lvl="0" indent="0" algn="l" rtl="0">
              <a:lnSpc>
                <a:spcPct val="100000"/>
              </a:lnSpc>
              <a:spcBef>
                <a:spcPts val="280"/>
              </a:spcBef>
              <a:spcAft>
                <a:spcPts val="0"/>
              </a:spcAft>
              <a:buClr>
                <a:srgbClr val="7F7F7F"/>
              </a:buClr>
              <a:buSzPts val="1400"/>
              <a:buFont typeface="Arial"/>
              <a:buNone/>
            </a:pPr>
            <a:r>
              <a:rPr lang="en-GB" sz="1400" b="1" i="0" u="none" strike="noStrike" cap="none" dirty="0" smtClean="0">
                <a:solidFill>
                  <a:srgbClr val="7F7F7F"/>
                </a:solidFill>
                <a:latin typeface="Calibri"/>
                <a:ea typeface="Calibri"/>
                <a:cs typeface="Calibri"/>
                <a:sym typeface="Calibri"/>
              </a:rPr>
              <a:t>Appendix 2  to the Quarries Regulations 1999,</a:t>
            </a:r>
            <a:r>
              <a:rPr lang="en-GB" sz="1400" b="0" i="0" u="none" strike="noStrike" cap="none" dirty="0" smtClean="0">
                <a:solidFill>
                  <a:srgbClr val="7F7F7F"/>
                </a:solidFill>
                <a:latin typeface="Calibri"/>
                <a:ea typeface="Calibri"/>
                <a:cs typeface="Calibri"/>
                <a:sym typeface="Calibri"/>
              </a:rPr>
              <a:t> </a:t>
            </a:r>
          </a:p>
          <a:p>
            <a:pPr marL="139700" marR="0" lvl="0" indent="0" algn="l" rtl="0">
              <a:lnSpc>
                <a:spcPct val="100000"/>
              </a:lnSpc>
              <a:spcBef>
                <a:spcPts val="280"/>
              </a:spcBef>
              <a:spcAft>
                <a:spcPts val="0"/>
              </a:spcAft>
              <a:buClr>
                <a:srgbClr val="7F7F7F"/>
              </a:buClr>
              <a:buSzPts val="1400"/>
              <a:buFont typeface="Arial"/>
              <a:buNone/>
            </a:pPr>
            <a:r>
              <a:rPr lang="en-GB" dirty="0" smtClean="0"/>
              <a:t>The following matters need to be addressed when planning, preparing for and undertaking a blast:-</a:t>
            </a:r>
          </a:p>
          <a:p>
            <a:pPr marL="139700" marR="0" lvl="0" indent="0" algn="l" rtl="0">
              <a:lnSpc>
                <a:spcPct val="100000"/>
              </a:lnSpc>
              <a:spcBef>
                <a:spcPts val="280"/>
              </a:spcBef>
              <a:spcAft>
                <a:spcPts val="0"/>
              </a:spcAft>
              <a:buClr>
                <a:srgbClr val="7F7F7F"/>
              </a:buClr>
              <a:buSzPts val="1400"/>
              <a:buFont typeface="Arial"/>
              <a:buNone/>
            </a:pPr>
            <a:endParaRPr lang="en-GB" dirty="0" smtClean="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smtClean="0">
                <a:solidFill>
                  <a:srgbClr val="7F7F7F"/>
                </a:solidFill>
                <a:latin typeface="Calibri"/>
                <a:ea typeface="Calibri"/>
                <a:cs typeface="Calibri"/>
                <a:sym typeface="Calibri"/>
              </a:rPr>
              <a:t>No 6</a:t>
            </a:r>
            <a:r>
              <a:rPr lang="en-GB" dirty="0" smtClean="0"/>
              <a:t>- </a:t>
            </a:r>
            <a:r>
              <a:rPr lang="en-GB" sz="1400" b="0" i="0" u="none" strike="noStrike" cap="none" dirty="0" smtClean="0">
                <a:solidFill>
                  <a:srgbClr val="7F7F7F"/>
                </a:solidFill>
                <a:latin typeface="Calibri"/>
                <a:ea typeface="Calibri"/>
                <a:cs typeface="Calibri"/>
                <a:sym typeface="Calibri"/>
              </a:rPr>
              <a:t>  </a:t>
            </a:r>
            <a:r>
              <a:rPr lang="en-GB" sz="1400" b="0" i="0" u="none" strike="noStrike" cap="none" dirty="0">
                <a:solidFill>
                  <a:srgbClr val="7F7F7F"/>
                </a:solidFill>
                <a:latin typeface="Calibri"/>
                <a:ea typeface="Calibri"/>
                <a:cs typeface="Calibri"/>
                <a:sym typeface="Calibri"/>
              </a:rPr>
              <a:t>Any geological anomalies which could affect the blast, in particular those identified during drilling and inspection. These might include the presence of cavities, clay bands, joint planes, bedding planes or discontinuities. </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dirty="0">
                <a:solidFill>
                  <a:schemeClr val="dk1"/>
                </a:solidFill>
                <a:latin typeface="Calibri"/>
                <a:ea typeface="Calibri"/>
                <a:cs typeface="Calibri"/>
                <a:sym typeface="Calibri"/>
              </a:rPr>
              <a:t>The Legal </a:t>
            </a:r>
            <a:r>
              <a:rPr lang="en-GB" sz="2500" b="0" i="0" u="none" strike="noStrike" cap="none" dirty="0" smtClean="0">
                <a:solidFill>
                  <a:schemeClr val="dk1"/>
                </a:solidFill>
                <a:latin typeface="Calibri"/>
                <a:ea typeface="Calibri"/>
                <a:cs typeface="Calibri"/>
                <a:sym typeface="Calibri"/>
              </a:rPr>
              <a:t>Framework- Geotechnical </a:t>
            </a:r>
            <a:endParaRPr sz="2500" b="0" i="0" u="none" strike="noStrike" cap="none" dirty="0">
              <a:solidFill>
                <a:schemeClr val="dk1"/>
              </a:solidFill>
              <a:latin typeface="Calibri"/>
              <a:ea typeface="Calibri"/>
              <a:cs typeface="Calibri"/>
              <a:sym typeface="Calibri"/>
            </a:endParaRPr>
          </a:p>
        </p:txBody>
      </p:sp>
      <p:sp>
        <p:nvSpPr>
          <p:cNvPr id="52" name="Google Shape;52;p10"/>
          <p:cNvSpPr txBox="1">
            <a:spLocks noGrp="1"/>
          </p:cNvSpPr>
          <p:nvPr>
            <p:ph type="body" idx="1"/>
          </p:nvPr>
        </p:nvSpPr>
        <p:spPr>
          <a:xfrm>
            <a:off x="457200" y="1267619"/>
            <a:ext cx="8229600" cy="4322762"/>
          </a:xfrm>
          <a:prstGeom prst="rect">
            <a:avLst/>
          </a:prstGeom>
          <a:noFill/>
          <a:ln>
            <a:noFill/>
          </a:ln>
        </p:spPr>
        <p:txBody>
          <a:bodyPr spcFirstLastPara="1" wrap="square" lIns="91425" tIns="45700" rIns="91425" bIns="45700" anchor="t" anchorCtr="0">
            <a:noAutofit/>
          </a:bodyPr>
          <a:lstStyle/>
          <a:p>
            <a:pPr marL="139700" lvl="0" indent="0">
              <a:buNone/>
            </a:pPr>
            <a:r>
              <a:rPr lang="en-US" b="1" i="1" dirty="0"/>
              <a:t>The Quarries Regulation 1999, </a:t>
            </a:r>
            <a:r>
              <a:rPr lang="en-GB" sz="1400" b="1" i="1" u="none" strike="noStrike" cap="none" dirty="0" smtClean="0">
                <a:solidFill>
                  <a:srgbClr val="7F7F7F"/>
                </a:solidFill>
                <a:sym typeface="Calibri"/>
              </a:rPr>
              <a:t>Regulation </a:t>
            </a:r>
            <a:r>
              <a:rPr lang="en-GB" sz="1400" b="1" i="1" u="none" strike="noStrike" cap="none" dirty="0">
                <a:solidFill>
                  <a:srgbClr val="7F7F7F"/>
                </a:solidFill>
                <a:sym typeface="Calibri"/>
              </a:rPr>
              <a:t>30.</a:t>
            </a:r>
            <a:endParaRPr sz="1400" b="1" i="0" u="none" strike="noStrike" cap="none" dirty="0">
              <a:solidFill>
                <a:srgbClr val="7F7F7F"/>
              </a:solidFill>
              <a:sym typeface="Calibri"/>
            </a:endParaRPr>
          </a:p>
          <a:p>
            <a:pPr marL="457200" marR="0" lvl="0" indent="-317500" algn="l" rtl="0">
              <a:lnSpc>
                <a:spcPct val="100000"/>
              </a:lnSpc>
              <a:spcBef>
                <a:spcPts val="280"/>
              </a:spcBef>
              <a:spcAft>
                <a:spcPts val="0"/>
              </a:spcAft>
              <a:buClr>
                <a:srgbClr val="7F7F7F"/>
              </a:buClr>
              <a:buSzPts val="1400"/>
              <a:buFont typeface="Arial"/>
              <a:buChar char="•"/>
            </a:pPr>
            <a:r>
              <a:rPr lang="en-GB" sz="1400" b="0" i="1" u="none" strike="noStrike" cap="none" dirty="0">
                <a:solidFill>
                  <a:srgbClr val="7F7F7F"/>
                </a:solidFill>
                <a:latin typeface="Calibri"/>
                <a:ea typeface="Calibri"/>
                <a:cs typeface="Calibri"/>
                <a:sym typeface="Calibri"/>
              </a:rPr>
              <a:t>The operator shall ensure that excavations and tips are designed, constructed, operated and maintained so as to ensure that – </a:t>
            </a:r>
            <a:endParaRPr sz="1400" b="0" i="0" u="none" strike="noStrike" cap="none" dirty="0">
              <a:solidFill>
                <a:srgbClr val="7F7F7F"/>
              </a:solidFill>
              <a:latin typeface="Calibri"/>
              <a:ea typeface="Calibri"/>
              <a:cs typeface="Calibri"/>
              <a:sym typeface="Calibri"/>
            </a:endParaRPr>
          </a:p>
          <a:p>
            <a:pPr marL="457200" marR="0" lvl="0" indent="-317500" algn="l" rtl="0">
              <a:lnSpc>
                <a:spcPct val="100000"/>
              </a:lnSpc>
              <a:spcBef>
                <a:spcPts val="280"/>
              </a:spcBef>
              <a:spcAft>
                <a:spcPts val="0"/>
              </a:spcAft>
              <a:buClr>
                <a:srgbClr val="7F7F7F"/>
              </a:buClr>
              <a:buSzPts val="1400"/>
              <a:buFont typeface="Arial"/>
              <a:buChar char="•"/>
            </a:pPr>
            <a:r>
              <a:rPr lang="en-GB" sz="1400" b="0" i="1" u="none" strike="noStrike" cap="none" dirty="0">
                <a:solidFill>
                  <a:srgbClr val="7F7F7F"/>
                </a:solidFill>
                <a:latin typeface="Calibri"/>
                <a:ea typeface="Calibri"/>
                <a:cs typeface="Calibri"/>
                <a:sym typeface="Calibri"/>
              </a:rPr>
              <a:t>(a) instability; or </a:t>
            </a:r>
            <a:endParaRPr sz="1400" b="0" i="0" u="none" strike="noStrike" cap="none" dirty="0">
              <a:solidFill>
                <a:srgbClr val="7F7F7F"/>
              </a:solidFill>
              <a:latin typeface="Calibri"/>
              <a:ea typeface="Calibri"/>
              <a:cs typeface="Calibri"/>
              <a:sym typeface="Calibri"/>
            </a:endParaRPr>
          </a:p>
          <a:p>
            <a:pPr marL="457200" marR="0" lvl="0" indent="-317500" algn="l" rtl="0">
              <a:lnSpc>
                <a:spcPct val="100000"/>
              </a:lnSpc>
              <a:spcBef>
                <a:spcPts val="280"/>
              </a:spcBef>
              <a:spcAft>
                <a:spcPts val="0"/>
              </a:spcAft>
              <a:buClr>
                <a:srgbClr val="7F7F7F"/>
              </a:buClr>
              <a:buSzPts val="1400"/>
              <a:buFont typeface="Arial"/>
              <a:buChar char="•"/>
            </a:pPr>
            <a:r>
              <a:rPr lang="en-GB" sz="1400" b="0" i="1" u="none" strike="noStrike" cap="none" dirty="0">
                <a:solidFill>
                  <a:srgbClr val="7F7F7F"/>
                </a:solidFill>
                <a:latin typeface="Calibri"/>
                <a:ea typeface="Calibri"/>
                <a:cs typeface="Calibri"/>
                <a:sym typeface="Calibri"/>
              </a:rPr>
              <a:t>(b) movement, </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1" u="none" strike="noStrike" cap="none" dirty="0">
                <a:solidFill>
                  <a:srgbClr val="7F7F7F"/>
                </a:solidFill>
                <a:latin typeface="Calibri"/>
                <a:ea typeface="Calibri"/>
                <a:cs typeface="Calibri"/>
                <a:sym typeface="Calibri"/>
              </a:rPr>
              <a:t>which is likely to give rise to a risk to the health and safety of any person is avoided.</a:t>
            </a:r>
            <a:endParaRPr sz="1400" b="0" i="0" u="none" strike="noStrike" cap="none" dirty="0">
              <a:solidFill>
                <a:srgbClr val="7F7F7F"/>
              </a:solidFill>
              <a:latin typeface="Calibri"/>
              <a:ea typeface="Calibri"/>
              <a:cs typeface="Calibri"/>
              <a:sym typeface="Calibri"/>
            </a:endParaRPr>
          </a:p>
          <a:p>
            <a:pPr marL="139700" lvl="0" indent="0">
              <a:buNone/>
            </a:pPr>
            <a:endParaRPr lang="en-GB" dirty="0"/>
          </a:p>
          <a:p>
            <a:pPr marL="139700" lvl="0" indent="0">
              <a:buNone/>
            </a:pPr>
            <a:r>
              <a:rPr lang="en-GB" b="1" dirty="0" smtClean="0"/>
              <a:t>Regulation 30 –ACOP Paragraph 256</a:t>
            </a:r>
            <a:r>
              <a:rPr lang="en-GB" sz="1400" b="0" i="0" u="none" strike="noStrike" cap="none" dirty="0">
                <a:solidFill>
                  <a:srgbClr val="7F7F7F"/>
                </a:solidFill>
                <a:latin typeface="Calibri"/>
                <a:ea typeface="Calibri"/>
                <a:cs typeface="Calibri"/>
                <a:sym typeface="Calibri"/>
              </a:rPr>
              <a:t>. It is important to ensure that design, normal operation, inspection, appraisal and assessment work are not carried out in isolation from each other. </a:t>
            </a:r>
            <a:endParaRPr dirty="0"/>
          </a:p>
          <a:p>
            <a:pPr marL="139700" marR="0" lvl="0" indent="0" algn="l" rtl="0">
              <a:lnSpc>
                <a:spcPct val="100000"/>
              </a:lnSpc>
              <a:spcBef>
                <a:spcPts val="280"/>
              </a:spcBef>
              <a:spcAft>
                <a:spcPts val="0"/>
              </a:spcAft>
              <a:buClr>
                <a:srgbClr val="7F7F7F"/>
              </a:buClr>
              <a:buSzPts val="1400"/>
              <a:buFont typeface="Arial"/>
              <a:buNone/>
            </a:pPr>
            <a:endParaRPr lang="en-GB" sz="1400" b="1" i="1" u="none" strike="noStrike" cap="none" dirty="0" smtClean="0">
              <a:solidFill>
                <a:srgbClr val="7F7F7F"/>
              </a:solidFill>
              <a:latin typeface="Calibri"/>
              <a:ea typeface="Calibri"/>
              <a:cs typeface="Calibri"/>
              <a:sym typeface="Calibri"/>
            </a:endParaRPr>
          </a:p>
          <a:p>
            <a:pPr marL="139700" lvl="0" indent="0">
              <a:buNone/>
            </a:pPr>
            <a:r>
              <a:rPr lang="en-GB" b="1" i="1" dirty="0"/>
              <a:t>The Quarries Regulation </a:t>
            </a:r>
            <a:r>
              <a:rPr lang="en-GB" b="1" i="1" dirty="0" smtClean="0"/>
              <a:t>1999 Regulation </a:t>
            </a:r>
            <a:r>
              <a:rPr lang="en-GB" sz="1400" b="1" i="1" u="none" strike="noStrike" cap="none" dirty="0">
                <a:solidFill>
                  <a:srgbClr val="7F7F7F"/>
                </a:solidFill>
                <a:latin typeface="Calibri"/>
                <a:ea typeface="Calibri"/>
                <a:cs typeface="Calibri"/>
                <a:sym typeface="Calibri"/>
              </a:rPr>
              <a:t>33 (3) </a:t>
            </a:r>
            <a:endParaRPr sz="1400" b="1" i="0" u="none" strike="noStrike" cap="none" dirty="0">
              <a:solidFill>
                <a:srgbClr val="7F7F7F"/>
              </a:solidFill>
              <a:latin typeface="Calibri"/>
              <a:ea typeface="Calibri"/>
              <a:cs typeface="Calibri"/>
              <a:sym typeface="Calibri"/>
            </a:endParaRPr>
          </a:p>
          <a:p>
            <a:pPr marL="457200" marR="0" lvl="0" indent="-317500" algn="l" rtl="0">
              <a:lnSpc>
                <a:spcPct val="100000"/>
              </a:lnSpc>
              <a:spcBef>
                <a:spcPts val="280"/>
              </a:spcBef>
              <a:spcAft>
                <a:spcPts val="0"/>
              </a:spcAft>
              <a:buClr>
                <a:srgbClr val="7F7F7F"/>
              </a:buClr>
              <a:buSzPts val="1400"/>
              <a:buFont typeface="Arial"/>
              <a:buChar char="•"/>
            </a:pPr>
            <a:r>
              <a:rPr lang="en-GB" sz="1400" b="0" i="1" u="none" strike="noStrike" cap="none" dirty="0">
                <a:solidFill>
                  <a:srgbClr val="7F7F7F"/>
                </a:solidFill>
                <a:latin typeface="Calibri"/>
                <a:ea typeface="Calibri"/>
                <a:cs typeface="Calibri"/>
                <a:sym typeface="Calibri"/>
              </a:rPr>
              <a:t>The operator shall ensure that any information available to him which may be relevant for the purposes of a geotechnical assessment is made available to the geotechnical specialist undertaking that assessment. </a:t>
            </a:r>
            <a:endParaRPr sz="14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1" i="0" u="none" strike="noStrike" cap="none" dirty="0" smtClean="0">
                <a:solidFill>
                  <a:srgbClr val="7F7F7F"/>
                </a:solidFill>
                <a:latin typeface="Calibri"/>
                <a:ea typeface="Calibri"/>
                <a:cs typeface="Calibri"/>
                <a:sym typeface="Calibri"/>
              </a:rPr>
              <a:t>Regulation 33 ACOP Paragraph 306</a:t>
            </a:r>
            <a:r>
              <a:rPr lang="en-GB" sz="1400" b="0" i="0" u="none" strike="noStrike" cap="none" dirty="0">
                <a:solidFill>
                  <a:srgbClr val="7F7F7F"/>
                </a:solidFill>
                <a:latin typeface="Calibri"/>
                <a:ea typeface="Calibri"/>
                <a:cs typeface="Calibri"/>
                <a:sym typeface="Calibri"/>
              </a:rPr>
              <a:t>. It is important to ensure that design, normal operation, inspection, appraisal and assessment work are not carried out in isolation from each other. Information gained as a result of all these activities needs to be shared. </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67544" y="332656"/>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1" i="0" u="none" strike="noStrike" cap="none" dirty="0">
                <a:solidFill>
                  <a:schemeClr val="dk1"/>
                </a:solidFill>
                <a:latin typeface="Calibri"/>
                <a:ea typeface="Calibri"/>
                <a:cs typeface="Calibri"/>
                <a:sym typeface="Calibri"/>
              </a:rPr>
              <a:t>Communication / Site Planning</a:t>
            </a:r>
            <a:endParaRPr sz="2500" b="0" i="0" u="none" strike="noStrike" cap="none" dirty="0">
              <a:solidFill>
                <a:schemeClr val="dk1"/>
              </a:solidFill>
              <a:latin typeface="Calibri"/>
              <a:ea typeface="Calibri"/>
              <a:cs typeface="Calibri"/>
              <a:sym typeface="Calibri"/>
            </a:endParaRPr>
          </a:p>
        </p:txBody>
      </p:sp>
      <p:sp>
        <p:nvSpPr>
          <p:cNvPr id="58" name="Google Shape;58;p11"/>
          <p:cNvSpPr txBox="1">
            <a:spLocks noGrp="1"/>
          </p:cNvSpPr>
          <p:nvPr>
            <p:ph type="body" idx="1"/>
          </p:nvPr>
        </p:nvSpPr>
        <p:spPr>
          <a:xfrm>
            <a:off x="457200" y="836712"/>
            <a:ext cx="8229600" cy="4392489"/>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280"/>
              </a:spcBef>
              <a:spcAft>
                <a:spcPts val="0"/>
              </a:spcAft>
              <a:buClr>
                <a:srgbClr val="7F7F7F"/>
              </a:buClr>
              <a:buSzPts val="1400"/>
              <a:buFont typeface="Arial"/>
              <a:buNone/>
            </a:pPr>
            <a:r>
              <a:rPr lang="en-GB" sz="1800" b="0" i="0" u="none" strike="noStrike" cap="none" dirty="0">
                <a:solidFill>
                  <a:srgbClr val="7F7F7F"/>
                </a:solidFill>
                <a:latin typeface="Calibri"/>
                <a:ea typeface="Calibri"/>
                <a:cs typeface="Calibri"/>
                <a:sym typeface="Calibri"/>
              </a:rPr>
              <a:t>Geotechnical</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There is very little cross-over in the regulations but communication is considered to be vital and a legal requirement that all relevant information is passed between both the </a:t>
            </a:r>
            <a:r>
              <a:rPr lang="en-GB" sz="1400" b="0" i="0" u="none" strike="noStrike" cap="none" dirty="0" smtClean="0">
                <a:solidFill>
                  <a:srgbClr val="7F7F7F"/>
                </a:solidFill>
                <a:latin typeface="Calibri"/>
                <a:ea typeface="Calibri"/>
                <a:cs typeface="Calibri"/>
                <a:sym typeface="Calibri"/>
              </a:rPr>
              <a:t>Explosives Supervisor and Geotechnical Specialist.</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Closer communication may be achieved by having design meetings that are used to prepare and review quarry designs. A quarry design team may be composed of:</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The respective Geologist for the site,</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smtClean="0">
                <a:solidFill>
                  <a:srgbClr val="7F7F7F"/>
                </a:solidFill>
                <a:latin typeface="Calibri"/>
                <a:ea typeface="Calibri"/>
                <a:cs typeface="Calibri"/>
                <a:sym typeface="Calibri"/>
              </a:rPr>
              <a:t>Quarry/ Site </a:t>
            </a:r>
            <a:r>
              <a:rPr lang="en-GB" sz="1400" b="0" i="0" u="none" strike="noStrike" cap="none" dirty="0">
                <a:solidFill>
                  <a:srgbClr val="7F7F7F"/>
                </a:solidFill>
                <a:latin typeface="Calibri"/>
                <a:ea typeface="Calibri"/>
                <a:cs typeface="Calibri"/>
                <a:sym typeface="Calibri"/>
              </a:rPr>
              <a:t>Manager (</a:t>
            </a:r>
            <a:r>
              <a:rPr lang="en-GB" sz="1400" b="0" i="0" u="none" strike="noStrike" cap="none" dirty="0" smtClean="0">
                <a:solidFill>
                  <a:srgbClr val="7F7F7F"/>
                </a:solidFill>
                <a:latin typeface="Calibri"/>
                <a:ea typeface="Calibri"/>
                <a:cs typeface="Calibri"/>
                <a:sym typeface="Calibri"/>
              </a:rPr>
              <a:t>Reg</a:t>
            </a:r>
            <a:r>
              <a:rPr lang="en-GB" dirty="0"/>
              <a:t>.</a:t>
            </a:r>
            <a:r>
              <a:rPr lang="en-GB" sz="1400" b="0" i="0" u="none" strike="noStrike" cap="none" dirty="0" smtClean="0">
                <a:solidFill>
                  <a:srgbClr val="7F7F7F"/>
                </a:solidFill>
                <a:latin typeface="Calibri"/>
                <a:ea typeface="Calibri"/>
                <a:cs typeface="Calibri"/>
                <a:sym typeface="Calibri"/>
              </a:rPr>
              <a:t> </a:t>
            </a:r>
            <a:r>
              <a:rPr lang="en-GB" sz="1400" b="0" i="0" u="none" strike="noStrike" cap="none" dirty="0">
                <a:solidFill>
                  <a:srgbClr val="7F7F7F"/>
                </a:solidFill>
                <a:latin typeface="Calibri"/>
                <a:ea typeface="Calibri"/>
                <a:cs typeface="Calibri"/>
                <a:sym typeface="Calibri"/>
              </a:rPr>
              <a:t>8 1 c </a:t>
            </a:r>
            <a:r>
              <a:rPr lang="en-GB" sz="1400" b="0" i="0" u="none" strike="noStrike" cap="none" dirty="0" smtClean="0">
                <a:solidFill>
                  <a:srgbClr val="7F7F7F"/>
                </a:solidFill>
                <a:latin typeface="Calibri"/>
                <a:ea typeface="Calibri"/>
                <a:cs typeface="Calibri"/>
                <a:sym typeface="Calibri"/>
              </a:rPr>
              <a:t>Appointee</a:t>
            </a:r>
            <a:r>
              <a:rPr lang="en-GB" sz="1400" b="0" i="0" u="none" strike="noStrike" cap="none" dirty="0">
                <a:solidFill>
                  <a:srgbClr val="7F7F7F"/>
                </a:solidFill>
                <a:latin typeface="Calibri"/>
                <a:ea typeface="Calibri"/>
                <a:cs typeface="Calibri"/>
                <a:sym typeface="Calibri"/>
              </a:rPr>
              <a:t>),</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smtClean="0">
                <a:solidFill>
                  <a:srgbClr val="7F7F7F"/>
                </a:solidFill>
                <a:latin typeface="Calibri"/>
                <a:ea typeface="Calibri"/>
                <a:cs typeface="Calibri"/>
                <a:sym typeface="Calibri"/>
              </a:rPr>
              <a:t>Quarry/ Site </a:t>
            </a:r>
            <a:r>
              <a:rPr lang="en-GB" sz="1400" b="0" i="0" u="none" strike="noStrike" cap="none" dirty="0">
                <a:solidFill>
                  <a:srgbClr val="7F7F7F"/>
                </a:solidFill>
                <a:latin typeface="Calibri"/>
                <a:ea typeface="Calibri"/>
                <a:cs typeface="Calibri"/>
                <a:sym typeface="Calibri"/>
              </a:rPr>
              <a:t>Supervisor (</a:t>
            </a:r>
            <a:r>
              <a:rPr lang="en-GB" sz="1400" b="0" i="0" u="none" strike="noStrike" cap="none" dirty="0" smtClean="0">
                <a:solidFill>
                  <a:srgbClr val="7F7F7F"/>
                </a:solidFill>
                <a:latin typeface="Calibri"/>
                <a:ea typeface="Calibri"/>
                <a:cs typeface="Calibri"/>
                <a:sym typeface="Calibri"/>
              </a:rPr>
              <a:t>Reg</a:t>
            </a:r>
            <a:r>
              <a:rPr lang="en-GB" dirty="0"/>
              <a:t>.</a:t>
            </a:r>
            <a:r>
              <a:rPr lang="en-GB" sz="1400" b="0" i="0" u="none" strike="noStrike" cap="none" dirty="0" smtClean="0">
                <a:solidFill>
                  <a:srgbClr val="7F7F7F"/>
                </a:solidFill>
                <a:latin typeface="Calibri"/>
                <a:ea typeface="Calibri"/>
                <a:cs typeface="Calibri"/>
                <a:sym typeface="Calibri"/>
              </a:rPr>
              <a:t> </a:t>
            </a:r>
            <a:r>
              <a:rPr lang="en-GB" sz="1400" b="0" i="0" u="none" strike="noStrike" cap="none" dirty="0">
                <a:solidFill>
                  <a:srgbClr val="7F7F7F"/>
                </a:solidFill>
                <a:latin typeface="Calibri"/>
                <a:ea typeface="Calibri"/>
                <a:cs typeface="Calibri"/>
                <a:sym typeface="Calibri"/>
              </a:rPr>
              <a:t>8 1 d </a:t>
            </a:r>
            <a:r>
              <a:rPr lang="en-GB" sz="1400" b="0" i="0" u="none" strike="noStrike" cap="none" dirty="0" smtClean="0">
                <a:solidFill>
                  <a:srgbClr val="7F7F7F"/>
                </a:solidFill>
                <a:latin typeface="Calibri"/>
                <a:ea typeface="Calibri"/>
                <a:cs typeface="Calibri"/>
                <a:sym typeface="Calibri"/>
              </a:rPr>
              <a:t>Nominee),</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Explosives Supervisor (where applicable) (</a:t>
            </a:r>
            <a:r>
              <a:rPr lang="en-GB" sz="1400" b="0" i="0" u="none" strike="noStrike" cap="none" dirty="0" smtClean="0">
                <a:solidFill>
                  <a:srgbClr val="7F7F7F"/>
                </a:solidFill>
                <a:latin typeface="Calibri"/>
                <a:ea typeface="Calibri"/>
                <a:cs typeface="Calibri"/>
                <a:sym typeface="Calibri"/>
              </a:rPr>
              <a:t>Reg. 25 </a:t>
            </a:r>
            <a:r>
              <a:rPr lang="en-GB" sz="1400" b="0" i="0" u="none" strike="noStrike" cap="none" dirty="0">
                <a:solidFill>
                  <a:srgbClr val="7F7F7F"/>
                </a:solidFill>
                <a:latin typeface="Calibri"/>
                <a:ea typeface="Calibri"/>
                <a:cs typeface="Calibri"/>
                <a:sym typeface="Calibri"/>
              </a:rPr>
              <a:t>(1) (b)),</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Geotechnical Specialist (where appropriate).</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Information and additional assistance may be required from the following personnel: </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The regular operator of the face loading or excavating machine,</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Other face operators, e.g. drillers, </a:t>
            </a:r>
            <a:r>
              <a:rPr lang="en-GB" sz="1400" b="0" i="0" u="none" strike="noStrike" cap="none" dirty="0" err="1">
                <a:solidFill>
                  <a:srgbClr val="7F7F7F"/>
                </a:solidFill>
                <a:latin typeface="Calibri"/>
                <a:ea typeface="Calibri"/>
                <a:cs typeface="Calibri"/>
                <a:sym typeface="Calibri"/>
              </a:rPr>
              <a:t>shotfirers</a:t>
            </a:r>
            <a:r>
              <a:rPr lang="en-GB" sz="1400" b="0" i="0" u="none" strike="noStrike" cap="none" dirty="0">
                <a:solidFill>
                  <a:srgbClr val="7F7F7F"/>
                </a:solidFill>
                <a:latin typeface="Calibri"/>
                <a:ea typeface="Calibri"/>
                <a:cs typeface="Calibri"/>
                <a:sym typeface="Calibri"/>
              </a:rPr>
              <a:t>,</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Area Operations Manager,</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Estates Department, particularly on new developments,</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Relevant Senior H&amp;S Advisor.</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67544" y="188640"/>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dirty="0">
                <a:solidFill>
                  <a:schemeClr val="dk1"/>
                </a:solidFill>
                <a:latin typeface="Calibri"/>
                <a:ea typeface="Calibri"/>
                <a:cs typeface="Calibri"/>
                <a:sym typeface="Calibri"/>
              </a:rPr>
              <a:t>Quarry </a:t>
            </a:r>
            <a:r>
              <a:rPr lang="en-GB" sz="2500" b="0" i="0" u="none" strike="noStrike" cap="none" dirty="0" smtClean="0">
                <a:solidFill>
                  <a:schemeClr val="dk1"/>
                </a:solidFill>
                <a:latin typeface="Calibri"/>
                <a:ea typeface="Calibri"/>
                <a:cs typeface="Calibri"/>
                <a:sym typeface="Calibri"/>
              </a:rPr>
              <a:t>Design</a:t>
            </a:r>
            <a:endParaRPr sz="2500" b="0" i="0" u="none" strike="noStrike" cap="none" dirty="0">
              <a:solidFill>
                <a:schemeClr val="dk1"/>
              </a:solidFill>
              <a:latin typeface="Calibri"/>
              <a:ea typeface="Calibri"/>
              <a:cs typeface="Calibri"/>
              <a:sym typeface="Calibri"/>
            </a:endParaRPr>
          </a:p>
        </p:txBody>
      </p:sp>
      <p:sp>
        <p:nvSpPr>
          <p:cNvPr id="64" name="Google Shape;64;p12"/>
          <p:cNvSpPr txBox="1">
            <a:spLocks noGrp="1"/>
          </p:cNvSpPr>
          <p:nvPr>
            <p:ph type="body" idx="1"/>
          </p:nvPr>
        </p:nvSpPr>
        <p:spPr>
          <a:xfrm>
            <a:off x="457200" y="692696"/>
            <a:ext cx="8229600" cy="5184575"/>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The </a:t>
            </a:r>
            <a:r>
              <a:rPr lang="en-GB" sz="1400" b="0" i="0" u="none" strike="noStrike" cap="none" dirty="0" smtClean="0">
                <a:solidFill>
                  <a:srgbClr val="7F7F7F"/>
                </a:solidFill>
                <a:latin typeface="Calibri"/>
                <a:ea typeface="Calibri"/>
                <a:cs typeface="Calibri"/>
                <a:sym typeface="Calibri"/>
              </a:rPr>
              <a:t>Quarry design should </a:t>
            </a:r>
            <a:r>
              <a:rPr lang="en-GB" sz="1400" b="0" i="0" u="none" strike="noStrike" cap="none" dirty="0">
                <a:solidFill>
                  <a:srgbClr val="7F7F7F"/>
                </a:solidFill>
                <a:latin typeface="Calibri"/>
                <a:ea typeface="Calibri"/>
                <a:cs typeface="Calibri"/>
                <a:sym typeface="Calibri"/>
              </a:rPr>
              <a:t>include sufficient detail to allow the quarry to be operated safely until the </a:t>
            </a:r>
            <a:r>
              <a:rPr lang="en-GB" sz="1400" b="0" i="0" u="none" strike="noStrike" cap="none" dirty="0" smtClean="0">
                <a:solidFill>
                  <a:srgbClr val="7F7F7F"/>
                </a:solidFill>
                <a:latin typeface="Calibri"/>
                <a:ea typeface="Calibri"/>
                <a:cs typeface="Calibri"/>
                <a:sym typeface="Calibri"/>
              </a:rPr>
              <a:t>next </a:t>
            </a:r>
            <a:r>
              <a:rPr lang="en-GB" sz="1400" b="0" i="0" u="none" strike="noStrike" cap="none" dirty="0">
                <a:solidFill>
                  <a:srgbClr val="7F7F7F"/>
                </a:solidFill>
                <a:latin typeface="Calibri"/>
                <a:ea typeface="Calibri"/>
                <a:cs typeface="Calibri"/>
                <a:sym typeface="Calibri"/>
              </a:rPr>
              <a:t>review. The </a:t>
            </a:r>
            <a:r>
              <a:rPr lang="en-GB" sz="1400" b="0" i="0" u="none" strike="noStrike" cap="none" dirty="0" smtClean="0">
                <a:solidFill>
                  <a:srgbClr val="7F7F7F"/>
                </a:solidFill>
                <a:latin typeface="Calibri"/>
                <a:ea typeface="Calibri"/>
                <a:cs typeface="Calibri"/>
                <a:sym typeface="Calibri"/>
              </a:rPr>
              <a:t>Quarry design may </a:t>
            </a:r>
            <a:r>
              <a:rPr lang="en-GB" sz="1400" b="0" i="0" u="none" strike="noStrike" cap="none" dirty="0">
                <a:solidFill>
                  <a:srgbClr val="7F7F7F"/>
                </a:solidFill>
                <a:latin typeface="Calibri"/>
                <a:ea typeface="Calibri"/>
                <a:cs typeface="Calibri"/>
                <a:sym typeface="Calibri"/>
              </a:rPr>
              <a:t>require additional information to be contained in other documents, such as the Excavations, Tips, and </a:t>
            </a:r>
            <a:r>
              <a:rPr lang="en-GB" sz="1400" b="0" i="0" u="none" strike="noStrike" cap="none" dirty="0" err="1">
                <a:solidFill>
                  <a:srgbClr val="7F7F7F"/>
                </a:solidFill>
                <a:latin typeface="Calibri"/>
                <a:ea typeface="Calibri"/>
                <a:cs typeface="Calibri"/>
                <a:sym typeface="Calibri"/>
              </a:rPr>
              <a:t>Shotfiring</a:t>
            </a:r>
            <a:r>
              <a:rPr lang="en-GB" sz="1400" b="0" i="0" u="none" strike="noStrike" cap="none" dirty="0">
                <a:solidFill>
                  <a:srgbClr val="7F7F7F"/>
                </a:solidFill>
                <a:latin typeface="Calibri"/>
                <a:ea typeface="Calibri"/>
                <a:cs typeface="Calibri"/>
                <a:sym typeface="Calibri"/>
              </a:rPr>
              <a:t> Rules. The </a:t>
            </a:r>
            <a:r>
              <a:rPr lang="en-GB" sz="1400" b="0" i="0" u="none" strike="noStrike" cap="none" dirty="0" smtClean="0">
                <a:solidFill>
                  <a:srgbClr val="7F7F7F"/>
                </a:solidFill>
                <a:latin typeface="Calibri"/>
                <a:ea typeface="Calibri"/>
                <a:cs typeface="Calibri"/>
                <a:sym typeface="Calibri"/>
              </a:rPr>
              <a:t>Quarry Design should </a:t>
            </a:r>
            <a:r>
              <a:rPr lang="en-GB" sz="1400" b="0" i="0" u="none" strike="noStrike" cap="none" dirty="0">
                <a:solidFill>
                  <a:srgbClr val="7F7F7F"/>
                </a:solidFill>
                <a:latin typeface="Calibri"/>
                <a:ea typeface="Calibri"/>
                <a:cs typeface="Calibri"/>
                <a:sym typeface="Calibri"/>
              </a:rPr>
              <a:t>form part of the site Health and Safety Document and should be displayed in a prominent position that is readily available to site staff.</a:t>
            </a:r>
            <a:endParaRPr sz="18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smtClean="0">
                <a:solidFill>
                  <a:srgbClr val="7F7F7F"/>
                </a:solidFill>
                <a:latin typeface="Calibri"/>
                <a:ea typeface="Calibri"/>
                <a:cs typeface="Calibri"/>
                <a:sym typeface="Calibri"/>
              </a:rPr>
              <a:t>It is useful to produce a  </a:t>
            </a:r>
            <a:r>
              <a:rPr lang="en-GB" sz="1400" b="0" i="0" u="none" strike="noStrike" cap="none" dirty="0">
                <a:solidFill>
                  <a:srgbClr val="7F7F7F"/>
                </a:solidFill>
                <a:latin typeface="Calibri"/>
                <a:ea typeface="Calibri"/>
                <a:cs typeface="Calibri"/>
                <a:sym typeface="Calibri"/>
              </a:rPr>
              <a:t>Quarry Design Plan or </a:t>
            </a:r>
            <a:r>
              <a:rPr lang="en-GB" sz="1400" b="0" i="0" u="none" strike="noStrike" cap="none" dirty="0" smtClean="0">
                <a:solidFill>
                  <a:srgbClr val="7F7F7F"/>
                </a:solidFill>
                <a:latin typeface="Calibri"/>
                <a:ea typeface="Calibri"/>
                <a:cs typeface="Calibri"/>
                <a:sym typeface="Calibri"/>
              </a:rPr>
              <a:t>similar diagram that could </a:t>
            </a:r>
            <a:r>
              <a:rPr lang="en-GB" sz="1400" b="0" i="0" u="none" strike="noStrike" cap="none" dirty="0">
                <a:solidFill>
                  <a:srgbClr val="7F7F7F"/>
                </a:solidFill>
                <a:latin typeface="Calibri"/>
                <a:ea typeface="Calibri"/>
                <a:cs typeface="Calibri"/>
                <a:sym typeface="Calibri"/>
              </a:rPr>
              <a:t>describe the following </a:t>
            </a:r>
            <a:r>
              <a:rPr lang="en-GB" sz="1400" b="0" i="0" u="none" strike="noStrike" cap="none" dirty="0" smtClean="0">
                <a:solidFill>
                  <a:srgbClr val="7F7F7F"/>
                </a:solidFill>
                <a:latin typeface="Calibri"/>
                <a:ea typeface="Calibri"/>
                <a:cs typeface="Calibri"/>
                <a:sym typeface="Calibri"/>
              </a:rPr>
              <a:t>items where relevant:</a:t>
            </a:r>
          </a:p>
          <a:p>
            <a:pPr marL="139700" marR="0" lvl="0" indent="0" algn="l" rtl="0">
              <a:lnSpc>
                <a:spcPct val="100000"/>
              </a:lnSpc>
              <a:spcBef>
                <a:spcPts val="280"/>
              </a:spcBef>
              <a:spcAft>
                <a:spcPts val="0"/>
              </a:spcAft>
              <a:buClr>
                <a:srgbClr val="7F7F7F"/>
              </a:buClr>
              <a:buSzPts val="1400"/>
              <a:buFont typeface="Arial"/>
              <a:buNone/>
            </a:pPr>
            <a:r>
              <a:rPr lang="en-GB" sz="1400" b="0" i="1" u="none" strike="noStrike" cap="none" dirty="0" smtClean="0">
                <a:solidFill>
                  <a:srgbClr val="7F7F7F"/>
                </a:solidFill>
                <a:latin typeface="Calibri"/>
                <a:ea typeface="Calibri"/>
                <a:cs typeface="Calibri"/>
                <a:sym typeface="Calibri"/>
              </a:rPr>
              <a:t> </a:t>
            </a:r>
            <a:r>
              <a:rPr lang="en-GB" sz="1400" b="0" i="1" u="none" strike="noStrike" cap="none" dirty="0">
                <a:solidFill>
                  <a:srgbClr val="7F7F7F"/>
                </a:solidFill>
                <a:latin typeface="Calibri"/>
                <a:ea typeface="Calibri"/>
                <a:cs typeface="Calibri"/>
                <a:sym typeface="Calibri"/>
              </a:rPr>
              <a:t>(items in bold are either the responsibility of the </a:t>
            </a:r>
            <a:r>
              <a:rPr lang="en-GB" sz="1400" b="0" i="1" u="none" strike="noStrike" cap="none" dirty="0" smtClean="0">
                <a:solidFill>
                  <a:srgbClr val="7F7F7F"/>
                </a:solidFill>
                <a:latin typeface="Calibri"/>
                <a:ea typeface="Calibri"/>
                <a:cs typeface="Calibri"/>
                <a:sym typeface="Calibri"/>
              </a:rPr>
              <a:t>Geotechnical Specialist  </a:t>
            </a:r>
            <a:r>
              <a:rPr lang="en-GB" sz="1400" b="0" i="1" u="none" strike="noStrike" cap="none" dirty="0">
                <a:solidFill>
                  <a:srgbClr val="7F7F7F"/>
                </a:solidFill>
                <a:latin typeface="Calibri"/>
                <a:ea typeface="Calibri"/>
                <a:cs typeface="Calibri"/>
                <a:sym typeface="Calibri"/>
              </a:rPr>
              <a:t>or </a:t>
            </a:r>
            <a:r>
              <a:rPr lang="en-GB" sz="1400" b="0" i="1" u="none" strike="noStrike" cap="none" dirty="0" smtClean="0">
                <a:solidFill>
                  <a:srgbClr val="7F7F7F"/>
                </a:solidFill>
                <a:latin typeface="Calibri"/>
                <a:ea typeface="Calibri"/>
                <a:cs typeface="Calibri"/>
                <a:sym typeface="Calibri"/>
              </a:rPr>
              <a:t>Explosives Supervisor). </a:t>
            </a: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smtClean="0">
                <a:solidFill>
                  <a:srgbClr val="7F7F7F"/>
                </a:solidFill>
                <a:latin typeface="Calibri"/>
                <a:ea typeface="Calibri"/>
                <a:cs typeface="Calibri"/>
                <a:sym typeface="Calibri"/>
              </a:rPr>
              <a:t>Th</a:t>
            </a:r>
            <a:r>
              <a:rPr lang="en-GB" dirty="0" smtClean="0"/>
              <a:t>e </a:t>
            </a:r>
            <a:r>
              <a:rPr lang="en-GB" dirty="0"/>
              <a:t>following</a:t>
            </a:r>
            <a:r>
              <a:rPr lang="en-GB" sz="1400" b="0" i="0" u="none" strike="noStrike" cap="none" dirty="0">
                <a:solidFill>
                  <a:srgbClr val="7F7F7F"/>
                </a:solidFill>
                <a:latin typeface="Calibri"/>
                <a:ea typeface="Calibri"/>
                <a:cs typeface="Calibri"/>
                <a:sym typeface="Calibri"/>
              </a:rPr>
              <a:t> list is only a summary of contents </a:t>
            </a:r>
            <a:r>
              <a:rPr lang="en-GB" dirty="0"/>
              <a:t>relevant</a:t>
            </a:r>
            <a:r>
              <a:rPr lang="en-GB" sz="1400" b="0" i="0" u="none" strike="noStrike" cap="none" dirty="0">
                <a:solidFill>
                  <a:srgbClr val="7F7F7F"/>
                </a:solidFill>
                <a:latin typeface="Calibri"/>
                <a:ea typeface="Calibri"/>
                <a:cs typeface="Calibri"/>
                <a:sym typeface="Calibri"/>
              </a:rPr>
              <a:t> to </a:t>
            </a:r>
            <a:r>
              <a:rPr lang="en-GB" sz="1400" b="0" i="0" u="none" strike="noStrike" cap="none" dirty="0" err="1">
                <a:solidFill>
                  <a:srgbClr val="7F7F7F"/>
                </a:solidFill>
                <a:latin typeface="Calibri"/>
                <a:ea typeface="Calibri"/>
                <a:cs typeface="Calibri"/>
                <a:sym typeface="Calibri"/>
              </a:rPr>
              <a:t>shotfiring</a:t>
            </a:r>
            <a:r>
              <a:rPr lang="en-GB" sz="1400" b="0" i="0" u="none" strike="noStrike" cap="none" dirty="0">
                <a:solidFill>
                  <a:srgbClr val="7F7F7F"/>
                </a:solidFill>
                <a:latin typeface="Calibri"/>
                <a:ea typeface="Calibri"/>
                <a:cs typeface="Calibri"/>
                <a:sym typeface="Calibri"/>
              </a:rPr>
              <a:t>.</a:t>
            </a:r>
            <a:endParaRPr sz="18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i="0" u="none" strike="noStrike" cap="none" dirty="0">
                <a:solidFill>
                  <a:srgbClr val="7F7F7F"/>
                </a:solidFill>
              </a:rPr>
              <a:t>Geology</a:t>
            </a:r>
            <a:endParaRPr sz="1800" i="0" u="none" strike="noStrike" cap="none" dirty="0">
              <a:solidFill>
                <a:srgbClr val="7F7F7F"/>
              </a:solidFill>
            </a:endParaRPr>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general geology; rock/mineral type, setting e.g. karstic, river terrace, metamorphic, igneous.</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geological discontinuities e.g. bedding planes, dip and azimuth, folds, including types, faults, including types, joints, intrusions, cavities/caves </a:t>
            </a:r>
            <a:r>
              <a:rPr lang="en-GB" sz="1400" b="0" i="0" u="none" strike="noStrike" cap="none" dirty="0">
                <a:solidFill>
                  <a:srgbClr val="7F7F7F"/>
                </a:solidFill>
                <a:latin typeface="Calibri"/>
                <a:ea typeface="Calibri"/>
                <a:cs typeface="Calibri"/>
                <a:sym typeface="Calibri"/>
              </a:rPr>
              <a:t>overburden, base of deposit, clay partings or beds and </a:t>
            </a:r>
            <a:r>
              <a:rPr lang="en-GB" sz="1400" b="1" i="0" u="none" strike="noStrike" cap="none" dirty="0">
                <a:solidFill>
                  <a:srgbClr val="7F7F7F"/>
                </a:solidFill>
                <a:latin typeface="Calibri"/>
                <a:ea typeface="Calibri"/>
                <a:cs typeface="Calibri"/>
                <a:sym typeface="Calibri"/>
              </a:rPr>
              <a:t>potential failure modes.</a:t>
            </a:r>
            <a:endParaRPr sz="14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Hydrogeology/hydrology/Dewatering</a:t>
            </a:r>
            <a:endParaRPr sz="1800" b="0" i="0" u="none" strike="noStrike" cap="none" dirty="0">
              <a:solidFill>
                <a:srgbClr val="7F7F7F"/>
              </a:solidFill>
              <a:latin typeface="Calibri"/>
              <a:ea typeface="Calibri"/>
              <a:cs typeface="Calibri"/>
              <a:sym typeface="Calibri"/>
            </a:endParaRPr>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extraction beneath water.</a:t>
            </a:r>
            <a:endParaRPr sz="1400" b="1" i="0" u="none" strike="noStrike" cap="none" dirty="0">
              <a:solidFill>
                <a:srgbClr val="7F7F7F"/>
              </a:solidFill>
              <a:latin typeface="Calibri"/>
              <a:ea typeface="Calibri"/>
              <a:cs typeface="Calibri"/>
              <a:sym typeface="Calibri"/>
            </a:endParaRPr>
          </a:p>
          <a:p>
            <a:pPr marL="139700" lvl="0" indent="0" algn="l" rtl="0">
              <a:spcBef>
                <a:spcPts val="280"/>
              </a:spcBef>
              <a:spcAft>
                <a:spcPts val="0"/>
              </a:spcAft>
              <a:buClr>
                <a:srgbClr val="000000"/>
              </a:buClr>
              <a:buSzPts val="1100"/>
              <a:buFont typeface="Arial"/>
              <a:buNone/>
            </a:pPr>
            <a:r>
              <a:rPr lang="en-GB" b="1" dirty="0"/>
              <a:t>Drilling and Blasting</a:t>
            </a:r>
            <a:endParaRPr sz="1800" dirty="0"/>
          </a:p>
          <a:p>
            <a:pPr marL="457200" lvl="0" indent="-317500" algn="l" rtl="0">
              <a:spcBef>
                <a:spcPts val="280"/>
              </a:spcBef>
              <a:spcAft>
                <a:spcPts val="0"/>
              </a:spcAft>
              <a:buSzPts val="1400"/>
              <a:buChar char="•"/>
            </a:pPr>
            <a:r>
              <a:rPr lang="en-GB" b="1" dirty="0"/>
              <a:t>direct reference to site procedures for drilling and blasting</a:t>
            </a:r>
            <a:endParaRPr dirty="0"/>
          </a:p>
          <a:p>
            <a:pPr marL="457200" lvl="0" indent="-317500" algn="l" rtl="0">
              <a:spcBef>
                <a:spcPts val="280"/>
              </a:spcBef>
              <a:spcAft>
                <a:spcPts val="0"/>
              </a:spcAft>
              <a:buSzPts val="1400"/>
              <a:buChar char="•"/>
            </a:pPr>
            <a:r>
              <a:rPr lang="en-GB" b="1" dirty="0"/>
              <a:t>effects of blast patterns on fragmentation</a:t>
            </a:r>
            <a:endParaRPr dirty="0"/>
          </a:p>
          <a:p>
            <a:pPr marL="0" marR="0" lvl="0" indent="0" algn="l" rtl="0">
              <a:lnSpc>
                <a:spcPct val="100000"/>
              </a:lnSpc>
              <a:spcBef>
                <a:spcPts val="280"/>
              </a:spcBef>
              <a:spcAft>
                <a:spcPts val="0"/>
              </a:spcAft>
              <a:buNone/>
            </a:pPr>
            <a:endParaRPr b="1" dirty="0"/>
          </a:p>
          <a:p>
            <a:pPr marL="457200" marR="0" lvl="0" indent="-228600" algn="l" rtl="0">
              <a:lnSpc>
                <a:spcPct val="100000"/>
              </a:lnSpc>
              <a:spcBef>
                <a:spcPts val="280"/>
              </a:spcBef>
              <a:spcAft>
                <a:spcPts val="0"/>
              </a:spcAft>
              <a:buClr>
                <a:srgbClr val="7F7F7F"/>
              </a:buClr>
              <a:buSzPts val="1400"/>
              <a:buFont typeface="Arial"/>
              <a:buNone/>
            </a:pPr>
            <a:endParaRPr sz="14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800" b="0" i="0" u="none" strike="noStrike" cap="none" dirty="0">
                <a:solidFill>
                  <a:srgbClr val="7F7F7F"/>
                </a:solidFill>
                <a:latin typeface="Calibri"/>
                <a:ea typeface="Calibri"/>
                <a:cs typeface="Calibri"/>
                <a:sym typeface="Calibri"/>
              </a:rPr>
              <a:t/>
            </a:r>
            <a:br>
              <a:rPr lang="en-GB" sz="1800" b="0" i="0" u="none" strike="noStrike" cap="none" dirty="0">
                <a:solidFill>
                  <a:srgbClr val="7F7F7F"/>
                </a:solidFill>
                <a:latin typeface="Calibri"/>
                <a:ea typeface="Calibri"/>
                <a:cs typeface="Calibri"/>
                <a:sym typeface="Calibri"/>
              </a:rPr>
            </a:br>
            <a:endParaRPr sz="18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dirty="0">
                <a:solidFill>
                  <a:schemeClr val="dk1"/>
                </a:solidFill>
                <a:latin typeface="Calibri"/>
                <a:ea typeface="Calibri"/>
                <a:cs typeface="Calibri"/>
                <a:sym typeface="Calibri"/>
              </a:rPr>
              <a:t>Quarry Design </a:t>
            </a:r>
            <a:endParaRPr sz="2500" b="0" i="0" u="none" strike="noStrike" cap="none" dirty="0">
              <a:solidFill>
                <a:schemeClr val="dk1"/>
              </a:solidFill>
              <a:latin typeface="Calibri"/>
              <a:ea typeface="Calibri"/>
              <a:cs typeface="Calibri"/>
              <a:sym typeface="Calibri"/>
            </a:endParaRPr>
          </a:p>
        </p:txBody>
      </p:sp>
      <p:sp>
        <p:nvSpPr>
          <p:cNvPr id="70" name="Google Shape;70;p13"/>
          <p:cNvSpPr txBox="1">
            <a:spLocks noGrp="1"/>
          </p:cNvSpPr>
          <p:nvPr>
            <p:ph type="body" idx="1"/>
          </p:nvPr>
        </p:nvSpPr>
        <p:spPr>
          <a:xfrm>
            <a:off x="457200" y="1267619"/>
            <a:ext cx="8229600" cy="4322762"/>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Faces</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final face position and design, where these are to be achieved during the period covered by the QDP</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maximum face height</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working face angles</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face orientation</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minimum bench widths</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0" i="0" u="none" strike="noStrike" cap="none" dirty="0">
                <a:solidFill>
                  <a:srgbClr val="7F7F7F"/>
                </a:solidFill>
                <a:latin typeface="Calibri"/>
                <a:ea typeface="Calibri"/>
                <a:cs typeface="Calibri"/>
                <a:sym typeface="Calibri"/>
              </a:rPr>
              <a:t>limit of extraction</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rock trap measures and design criteria</a:t>
            </a:r>
            <a:endParaRPr dirty="0"/>
          </a:p>
          <a:p>
            <a:pPr marL="457200" marR="0" lvl="0" indent="-317500" algn="l" rtl="0">
              <a:lnSpc>
                <a:spcPct val="100000"/>
              </a:lnSpc>
              <a:spcBef>
                <a:spcPts val="280"/>
              </a:spcBef>
              <a:spcAft>
                <a:spcPts val="0"/>
              </a:spcAft>
              <a:buClr>
                <a:srgbClr val="7F7F7F"/>
              </a:buClr>
              <a:buSzPts val="1400"/>
              <a:buFont typeface="Arial"/>
              <a:buChar char="•"/>
            </a:pPr>
            <a:r>
              <a:rPr lang="en-GB" sz="1400" b="1" i="0" u="none" strike="noStrike" cap="none" dirty="0">
                <a:solidFill>
                  <a:srgbClr val="7F7F7F"/>
                </a:solidFill>
                <a:latin typeface="Calibri"/>
                <a:ea typeface="Calibri"/>
                <a:cs typeface="Calibri"/>
                <a:sym typeface="Calibri"/>
              </a:rPr>
              <a:t>direction of working</a:t>
            </a:r>
            <a:endParaRPr dirty="0"/>
          </a:p>
          <a:p>
            <a:pPr marL="139700" marR="0" lvl="0" indent="0" algn="l" rtl="0">
              <a:lnSpc>
                <a:spcPct val="100000"/>
              </a:lnSpc>
              <a:spcBef>
                <a:spcPts val="280"/>
              </a:spcBef>
              <a:spcAft>
                <a:spcPts val="0"/>
              </a:spcAft>
              <a:buClr>
                <a:srgbClr val="7F7F7F"/>
              </a:buClr>
              <a:buSzPts val="1400"/>
              <a:buFont typeface="Arial"/>
              <a:buNone/>
            </a:pPr>
            <a:r>
              <a:rPr lang="en-GB" b="1" dirty="0" smtClean="0"/>
              <a:t>Plant </a:t>
            </a:r>
            <a:r>
              <a:rPr lang="en-GB" b="1" dirty="0"/>
              <a:t>and Machinery</a:t>
            </a:r>
            <a:endParaRPr dirty="0"/>
          </a:p>
          <a:p>
            <a:pPr marL="457200" lvl="0" indent="-317500" algn="l" rtl="0">
              <a:spcBef>
                <a:spcPts val="280"/>
              </a:spcBef>
              <a:spcAft>
                <a:spcPts val="0"/>
              </a:spcAft>
              <a:buSzPts val="1400"/>
              <a:buChar char="•"/>
            </a:pPr>
            <a:r>
              <a:rPr lang="en-GB" b="1" dirty="0"/>
              <a:t>type and suitability for task e.g. reach, weight, manoeuvrability.</a:t>
            </a:r>
            <a:endParaRPr dirty="0"/>
          </a:p>
          <a:p>
            <a:pPr marL="139700" lvl="0" indent="0" algn="l" rtl="0">
              <a:spcBef>
                <a:spcPts val="280"/>
              </a:spcBef>
              <a:spcAft>
                <a:spcPts val="0"/>
              </a:spcAft>
              <a:buClr>
                <a:srgbClr val="7F7F7F"/>
              </a:buClr>
              <a:buSzPts val="1400"/>
              <a:buFont typeface="Arial"/>
              <a:buNone/>
            </a:pPr>
            <a:r>
              <a:rPr lang="en-GB" dirty="0"/>
              <a:t>Haul Roads and Ramps (access for </a:t>
            </a:r>
            <a:r>
              <a:rPr lang="en-GB" dirty="0" err="1"/>
              <a:t>shotfiring</a:t>
            </a:r>
            <a:r>
              <a:rPr lang="en-GB" dirty="0"/>
              <a:t> equipment)</a:t>
            </a:r>
            <a:endParaRPr dirty="0"/>
          </a:p>
          <a:p>
            <a:pPr marL="457200" lvl="0" indent="-317500" algn="l" rtl="0">
              <a:spcBef>
                <a:spcPts val="280"/>
              </a:spcBef>
              <a:spcAft>
                <a:spcPts val="0"/>
              </a:spcAft>
              <a:buSzPts val="1400"/>
              <a:buChar char="•"/>
            </a:pPr>
            <a:r>
              <a:rPr lang="en-GB" b="1" dirty="0"/>
              <a:t>design details e.g. gradients, width, edge protection measures, maintenance and drainage</a:t>
            </a:r>
            <a:endParaRPr dirty="0"/>
          </a:p>
          <a:p>
            <a:pPr marL="139700" lvl="0" indent="0" algn="l" rtl="0">
              <a:spcBef>
                <a:spcPts val="280"/>
              </a:spcBef>
              <a:spcAft>
                <a:spcPts val="0"/>
              </a:spcAft>
              <a:buClr>
                <a:srgbClr val="7F7F7F"/>
              </a:buClr>
              <a:buSzPts val="1400"/>
              <a:buFont typeface="Arial"/>
              <a:buNone/>
            </a:pPr>
            <a:r>
              <a:rPr lang="en-GB" dirty="0"/>
              <a:t>Beyond the Boundary</a:t>
            </a:r>
            <a:endParaRPr dirty="0"/>
          </a:p>
          <a:p>
            <a:pPr marL="457200" lvl="0" indent="-317500" algn="l" rtl="0">
              <a:spcBef>
                <a:spcPts val="280"/>
              </a:spcBef>
              <a:spcAft>
                <a:spcPts val="0"/>
              </a:spcAft>
              <a:buSzPts val="1400"/>
              <a:buChar char="•"/>
            </a:pPr>
            <a:r>
              <a:rPr lang="en-GB" b="1" dirty="0"/>
              <a:t>underground mine workings</a:t>
            </a:r>
            <a:endParaRPr sz="1800"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a:solidFill>
                  <a:schemeClr val="dk1"/>
                </a:solidFill>
                <a:latin typeface="Calibri"/>
                <a:ea typeface="Calibri"/>
                <a:cs typeface="Calibri"/>
                <a:sym typeface="Calibri"/>
              </a:rPr>
              <a:t>Examples of lack of cross-communication</a:t>
            </a:r>
            <a:endParaRPr sz="2500" b="0" i="0" u="none" strike="noStrike" cap="none">
              <a:solidFill>
                <a:schemeClr val="dk1"/>
              </a:solidFill>
              <a:latin typeface="Calibri"/>
              <a:ea typeface="Calibri"/>
              <a:cs typeface="Calibri"/>
              <a:sym typeface="Calibri"/>
            </a:endParaRPr>
          </a:p>
        </p:txBody>
      </p:sp>
      <p:sp>
        <p:nvSpPr>
          <p:cNvPr id="76" name="Google Shape;76;p14"/>
          <p:cNvSpPr txBox="1">
            <a:spLocks noGrp="1"/>
          </p:cNvSpPr>
          <p:nvPr>
            <p:ph type="body" idx="1"/>
          </p:nvPr>
        </p:nvSpPr>
        <p:spPr>
          <a:xfrm>
            <a:off x="457200" y="1267619"/>
            <a:ext cx="8229600" cy="4322762"/>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280"/>
              </a:spcBef>
              <a:spcAft>
                <a:spcPts val="0"/>
              </a:spcAft>
              <a:buClr>
                <a:srgbClr val="7F7F7F"/>
              </a:buClr>
              <a:buSzPts val="1400"/>
              <a:buFont typeface="Arial"/>
              <a:buNone/>
            </a:pPr>
            <a:r>
              <a:rPr lang="en-GB" dirty="0" smtClean="0"/>
              <a:t>Example </a:t>
            </a:r>
            <a:r>
              <a:rPr lang="en-GB" dirty="0" smtClean="0"/>
              <a:t>1</a:t>
            </a:r>
          </a:p>
          <a:p>
            <a:pPr marL="139700" marR="0" lvl="0" indent="0" algn="l" rtl="0">
              <a:lnSpc>
                <a:spcPct val="100000"/>
              </a:lnSpc>
              <a:spcBef>
                <a:spcPts val="280"/>
              </a:spcBef>
              <a:spcAft>
                <a:spcPts val="0"/>
              </a:spcAft>
              <a:buClr>
                <a:srgbClr val="7F7F7F"/>
              </a:buClr>
              <a:buSzPts val="1400"/>
              <a:buFont typeface="Arial"/>
              <a:buNone/>
            </a:pPr>
            <a:r>
              <a:rPr lang="en-GB" dirty="0" smtClean="0"/>
              <a:t>S</a:t>
            </a:r>
            <a:r>
              <a:rPr lang="en-GB" sz="1400" b="0" i="0" u="none" strike="noStrike" cap="none" dirty="0" smtClean="0">
                <a:solidFill>
                  <a:srgbClr val="7F7F7F"/>
                </a:solidFill>
                <a:latin typeface="Calibri"/>
                <a:ea typeface="Calibri"/>
                <a:cs typeface="Calibri"/>
                <a:sym typeface="Calibri"/>
              </a:rPr>
              <a:t>ome </a:t>
            </a:r>
            <a:r>
              <a:rPr lang="en-GB" sz="1400" b="0" i="0" u="none" strike="noStrike" cap="none" dirty="0">
                <a:solidFill>
                  <a:srgbClr val="7F7F7F"/>
                </a:solidFill>
                <a:latin typeface="Calibri"/>
                <a:ea typeface="Calibri"/>
                <a:cs typeface="Calibri"/>
                <a:sym typeface="Calibri"/>
              </a:rPr>
              <a:t>Quarry Designs incorporate faces which would have to be blasted at shallow angles (less than 70⁰ for example). These can be difficult to drill and load safely. Had the design team involved or consulted the Explosives </a:t>
            </a:r>
            <a:r>
              <a:rPr lang="en-GB" sz="1400" b="0" i="0" u="none" strike="noStrike" cap="none" dirty="0" smtClean="0">
                <a:solidFill>
                  <a:srgbClr val="7F7F7F"/>
                </a:solidFill>
                <a:latin typeface="Calibri"/>
                <a:ea typeface="Calibri"/>
                <a:cs typeface="Calibri"/>
                <a:sym typeface="Calibri"/>
              </a:rPr>
              <a:t>Supervisor </a:t>
            </a:r>
            <a:r>
              <a:rPr lang="en-GB" sz="1400" b="0" i="0" u="none" strike="noStrike" cap="none" dirty="0">
                <a:solidFill>
                  <a:srgbClr val="7F7F7F"/>
                </a:solidFill>
                <a:latin typeface="Calibri"/>
                <a:ea typeface="Calibri"/>
                <a:cs typeface="Calibri"/>
                <a:sym typeface="Calibri"/>
              </a:rPr>
              <a:t>then these issues could have been addressed before practical problems arose. There are reported incidents of fly rock and misfires due to de-coupling from shallow </a:t>
            </a:r>
            <a:r>
              <a:rPr lang="en-GB" sz="1400" b="0" i="0" u="none" strike="noStrike" cap="none" dirty="0" smtClean="0">
                <a:solidFill>
                  <a:srgbClr val="7F7F7F"/>
                </a:solidFill>
                <a:latin typeface="Calibri"/>
                <a:ea typeface="Calibri"/>
                <a:cs typeface="Calibri"/>
                <a:sym typeface="Calibri"/>
              </a:rPr>
              <a:t>angled </a:t>
            </a:r>
            <a:r>
              <a:rPr lang="en-GB" sz="1400" b="0" i="0" u="none" strike="noStrike" cap="none" dirty="0" err="1">
                <a:solidFill>
                  <a:srgbClr val="7F7F7F"/>
                </a:solidFill>
                <a:latin typeface="Calibri"/>
                <a:ea typeface="Calibri"/>
                <a:cs typeface="Calibri"/>
                <a:sym typeface="Calibri"/>
              </a:rPr>
              <a:t>shotholes</a:t>
            </a:r>
            <a:r>
              <a:rPr lang="en-GB" sz="1400" b="0" i="0" u="none" strike="noStrike" cap="none" dirty="0">
                <a:solidFill>
                  <a:srgbClr val="7F7F7F"/>
                </a:solidFill>
                <a:latin typeface="Calibri"/>
                <a:ea typeface="Calibri"/>
                <a:cs typeface="Calibri"/>
                <a:sym typeface="Calibri"/>
              </a:rPr>
              <a:t>.</a:t>
            </a: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endParaRPr dirty="0"/>
          </a:p>
          <a:p>
            <a:pPr marL="0" marR="0" lvl="0" indent="0" algn="l" rtl="0">
              <a:lnSpc>
                <a:spcPct val="100000"/>
              </a:lnSpc>
              <a:spcBef>
                <a:spcPts val="280"/>
              </a:spcBef>
              <a:spcAft>
                <a:spcPts val="0"/>
              </a:spcAft>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800" b="0" i="0" u="none" strike="noStrike" cap="none" dirty="0">
                <a:solidFill>
                  <a:srgbClr val="7F7F7F"/>
                </a:solidFill>
                <a:latin typeface="Calibri"/>
                <a:ea typeface="Calibri"/>
                <a:cs typeface="Calibri"/>
                <a:sym typeface="Calibri"/>
              </a:rPr>
              <a:t/>
            </a:r>
            <a:br>
              <a:rPr lang="en-GB" sz="1800" b="0" i="0" u="none" strike="noStrike" cap="none" dirty="0">
                <a:solidFill>
                  <a:srgbClr val="7F7F7F"/>
                </a:solidFill>
                <a:latin typeface="Calibri"/>
                <a:ea typeface="Calibri"/>
                <a:cs typeface="Calibri"/>
                <a:sym typeface="Calibri"/>
              </a:rPr>
            </a:br>
            <a:endParaRPr sz="18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pic>
        <p:nvPicPr>
          <p:cNvPr id="77" name="Google Shape;77;p14"/>
          <p:cNvPicPr preferRelativeResize="0"/>
          <p:nvPr/>
        </p:nvPicPr>
        <p:blipFill>
          <a:blip r:embed="rId3">
            <a:alphaModFix/>
          </a:blip>
          <a:stretch>
            <a:fillRect/>
          </a:stretch>
        </p:blipFill>
        <p:spPr>
          <a:xfrm>
            <a:off x="1940776" y="2564904"/>
            <a:ext cx="4861025" cy="321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2500" b="0" i="0" u="none" strike="noStrike" cap="none">
                <a:solidFill>
                  <a:schemeClr val="dk1"/>
                </a:solidFill>
                <a:latin typeface="Calibri"/>
                <a:ea typeface="Calibri"/>
                <a:cs typeface="Calibri"/>
                <a:sym typeface="Calibri"/>
              </a:rPr>
              <a:t>Examples of lack of cross-communication</a:t>
            </a:r>
            <a:endParaRPr sz="2500" b="0" i="0" u="none" strike="noStrike" cap="none">
              <a:solidFill>
                <a:schemeClr val="dk1"/>
              </a:solidFill>
              <a:latin typeface="Calibri"/>
              <a:ea typeface="Calibri"/>
              <a:cs typeface="Calibri"/>
              <a:sym typeface="Calibri"/>
            </a:endParaRPr>
          </a:p>
        </p:txBody>
      </p:sp>
      <p:sp>
        <p:nvSpPr>
          <p:cNvPr id="83" name="Google Shape;83;p15"/>
          <p:cNvSpPr txBox="1">
            <a:spLocks noGrp="1"/>
          </p:cNvSpPr>
          <p:nvPr>
            <p:ph type="body" idx="1"/>
          </p:nvPr>
        </p:nvSpPr>
        <p:spPr>
          <a:xfrm>
            <a:off x="457200" y="1267619"/>
            <a:ext cx="8229600" cy="4322762"/>
          </a:xfrm>
          <a:prstGeom prst="rect">
            <a:avLst/>
          </a:prstGeom>
          <a:noFill/>
          <a:ln>
            <a:noFill/>
          </a:ln>
        </p:spPr>
        <p:txBody>
          <a:bodyPr spcFirstLastPara="1" wrap="square" lIns="91425" tIns="45700" rIns="91425" bIns="45700" anchor="t" anchorCtr="0">
            <a:noAutofit/>
          </a:bodyPr>
          <a:lstStyle/>
          <a:p>
            <a:pPr marL="139700" lvl="0" indent="0" algn="l" rtl="0">
              <a:spcBef>
                <a:spcPts val="280"/>
              </a:spcBef>
              <a:spcAft>
                <a:spcPts val="0"/>
              </a:spcAft>
              <a:buClr>
                <a:srgbClr val="7F7F7F"/>
              </a:buClr>
              <a:buSzPts val="1400"/>
              <a:buFont typeface="Arial"/>
              <a:buNone/>
            </a:pPr>
            <a:r>
              <a:rPr lang="en-GB" dirty="0" smtClean="0"/>
              <a:t>Example 2</a:t>
            </a:r>
            <a:r>
              <a:rPr lang="en-GB" dirty="0" smtClean="0"/>
              <a:t>.</a:t>
            </a:r>
          </a:p>
          <a:p>
            <a:pPr marL="139700" lvl="0" indent="0" algn="l" rtl="0">
              <a:spcBef>
                <a:spcPts val="280"/>
              </a:spcBef>
              <a:spcAft>
                <a:spcPts val="0"/>
              </a:spcAft>
              <a:buClr>
                <a:srgbClr val="7F7F7F"/>
              </a:buClr>
              <a:buSzPts val="1400"/>
              <a:buFont typeface="Arial"/>
              <a:buNone/>
            </a:pPr>
            <a:r>
              <a:rPr lang="en-GB" dirty="0" smtClean="0"/>
              <a:t>It </a:t>
            </a:r>
            <a:r>
              <a:rPr lang="en-GB" dirty="0"/>
              <a:t>is complicated to convert blast vibration into a seismic loading when considering the stability of tips and faces but not impossible. The use of real data is </a:t>
            </a:r>
            <a:r>
              <a:rPr lang="en-GB" dirty="0" smtClean="0"/>
              <a:t>vital, </a:t>
            </a:r>
            <a:r>
              <a:rPr lang="en-GB" dirty="0"/>
              <a:t>such </a:t>
            </a:r>
            <a:r>
              <a:rPr lang="en-GB" dirty="0" smtClean="0"/>
              <a:t>as peak </a:t>
            </a:r>
            <a:r>
              <a:rPr lang="en-GB" dirty="0" err="1" smtClean="0"/>
              <a:t>partical</a:t>
            </a:r>
            <a:r>
              <a:rPr lang="en-GB" dirty="0" smtClean="0"/>
              <a:t> velocity (</a:t>
            </a:r>
            <a:r>
              <a:rPr lang="en-GB" dirty="0" err="1" smtClean="0"/>
              <a:t>p.p.v</a:t>
            </a:r>
            <a:r>
              <a:rPr lang="en-GB" dirty="0" smtClean="0"/>
              <a:t>.), </a:t>
            </a:r>
            <a:r>
              <a:rPr lang="en-GB" dirty="0"/>
              <a:t>frequency </a:t>
            </a:r>
            <a:r>
              <a:rPr lang="en-GB" dirty="0" smtClean="0"/>
              <a:t>etc. It would be helpful </a:t>
            </a:r>
            <a:r>
              <a:rPr lang="en-GB" dirty="0"/>
              <a:t>for the </a:t>
            </a:r>
            <a:r>
              <a:rPr lang="en-GB" dirty="0" smtClean="0"/>
              <a:t>Explosive Supervisor </a:t>
            </a:r>
            <a:r>
              <a:rPr lang="en-GB" dirty="0"/>
              <a:t>to provide the </a:t>
            </a:r>
            <a:r>
              <a:rPr lang="en-GB" dirty="0" smtClean="0"/>
              <a:t>Geotechnical Specialist </a:t>
            </a:r>
            <a:r>
              <a:rPr lang="en-GB" dirty="0"/>
              <a:t>with regression lines when blasting within 200m of any tip or face where failure could impact on personnel. As an example a quarry blast below destroyed a 40 year old restoration slope, HV powerline and crossed a public right of way as shown on the next slide</a:t>
            </a:r>
            <a:endParaRPr dirty="0"/>
          </a:p>
          <a:p>
            <a:pPr marL="139700" lvl="0" indent="0" algn="l" rtl="0">
              <a:spcBef>
                <a:spcPts val="280"/>
              </a:spcBef>
              <a:spcAft>
                <a:spcPts val="0"/>
              </a:spcAft>
              <a:buClr>
                <a:srgbClr val="7F7F7F"/>
              </a:buClr>
              <a:buSzPts val="1400"/>
              <a:buFont typeface="Arial"/>
              <a:buNone/>
            </a:pP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smtClean="0">
                <a:solidFill>
                  <a:srgbClr val="7F7F7F"/>
                </a:solidFill>
                <a:latin typeface="Calibri"/>
                <a:ea typeface="Calibri"/>
                <a:cs typeface="Calibri"/>
                <a:sym typeface="Calibri"/>
              </a:rPr>
              <a:t>This </a:t>
            </a:r>
            <a:r>
              <a:rPr lang="en-GB" sz="1400" b="0" i="0" u="none" strike="noStrike" cap="none" dirty="0">
                <a:solidFill>
                  <a:srgbClr val="7F7F7F"/>
                </a:solidFill>
                <a:latin typeface="Calibri"/>
                <a:ea typeface="Calibri"/>
                <a:cs typeface="Calibri"/>
                <a:sym typeface="Calibri"/>
              </a:rPr>
              <a:t>could have been avoided but occurred when too high a blast vibration was transmitted through the structure. There were errors with the blast timing but the presence of the tip was not considered by the management or </a:t>
            </a:r>
            <a:r>
              <a:rPr lang="en-GB" sz="1400" b="0" i="0" u="none" strike="noStrike" cap="none" dirty="0" err="1">
                <a:solidFill>
                  <a:srgbClr val="7F7F7F"/>
                </a:solidFill>
                <a:latin typeface="Calibri"/>
                <a:ea typeface="Calibri"/>
                <a:cs typeface="Calibri"/>
                <a:sym typeface="Calibri"/>
              </a:rPr>
              <a:t>shotfirers</a:t>
            </a:r>
            <a:r>
              <a:rPr lang="en-GB" sz="1400" b="0" i="0" u="none" strike="noStrike" cap="none" dirty="0">
                <a:solidFill>
                  <a:srgbClr val="7F7F7F"/>
                </a:solidFill>
                <a:latin typeface="Calibri"/>
                <a:ea typeface="Calibri"/>
                <a:cs typeface="Calibri"/>
                <a:sym typeface="Calibri"/>
              </a:rPr>
              <a:t>. It occurred </a:t>
            </a:r>
            <a:r>
              <a:rPr lang="en-GB" sz="1400" b="0" i="0" u="none" strike="noStrike" cap="none" dirty="0" smtClean="0">
                <a:solidFill>
                  <a:srgbClr val="7F7F7F"/>
                </a:solidFill>
                <a:latin typeface="Calibri"/>
                <a:ea typeface="Calibri"/>
                <a:cs typeface="Calibri"/>
                <a:sym typeface="Calibri"/>
              </a:rPr>
              <a:t>17 minutes </a:t>
            </a:r>
            <a:r>
              <a:rPr lang="en-GB" sz="1400" b="0" i="0" u="none" strike="noStrike" cap="none" dirty="0">
                <a:solidFill>
                  <a:srgbClr val="7F7F7F"/>
                </a:solidFill>
                <a:latin typeface="Calibri"/>
                <a:ea typeface="Calibri"/>
                <a:cs typeface="Calibri"/>
                <a:sym typeface="Calibri"/>
              </a:rPr>
              <a:t>following blasting leading to additional concerns for personnel. Whilst the footpath had sentries at either </a:t>
            </a:r>
            <a:r>
              <a:rPr lang="en-GB" sz="1400" b="0" i="0" u="none" strike="noStrike" cap="none" dirty="0" smtClean="0">
                <a:solidFill>
                  <a:srgbClr val="7F7F7F"/>
                </a:solidFill>
                <a:latin typeface="Calibri"/>
                <a:ea typeface="Calibri"/>
                <a:cs typeface="Calibri"/>
                <a:sym typeface="Calibri"/>
              </a:rPr>
              <a:t>end, </a:t>
            </a:r>
            <a:r>
              <a:rPr lang="en-GB" sz="1400" b="0" i="0" u="none" strike="noStrike" cap="none" dirty="0">
                <a:solidFill>
                  <a:srgbClr val="7F7F7F"/>
                </a:solidFill>
                <a:latin typeface="Calibri"/>
                <a:ea typeface="Calibri"/>
                <a:cs typeface="Calibri"/>
                <a:sym typeface="Calibri"/>
              </a:rPr>
              <a:t>failure occurred just before the path was to be reopened.</a:t>
            </a:r>
            <a:endParaRPr dirty="0"/>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800" b="0" i="0" u="none" strike="noStrike" cap="none" dirty="0">
                <a:solidFill>
                  <a:srgbClr val="7F7F7F"/>
                </a:solidFill>
                <a:latin typeface="Calibri"/>
                <a:ea typeface="Calibri"/>
                <a:cs typeface="Calibri"/>
                <a:sym typeface="Calibri"/>
              </a:rPr>
              <a:t/>
            </a:r>
            <a:br>
              <a:rPr lang="en-GB" sz="1800" b="0" i="0" u="none" strike="noStrike" cap="none" dirty="0">
                <a:solidFill>
                  <a:srgbClr val="7F7F7F"/>
                </a:solidFill>
                <a:latin typeface="Calibri"/>
                <a:ea typeface="Calibri"/>
                <a:cs typeface="Calibri"/>
                <a:sym typeface="Calibri"/>
              </a:rPr>
            </a:br>
            <a:endParaRPr sz="1800" b="0" i="0" u="none" strike="noStrike" cap="none" dirty="0">
              <a:solidFill>
                <a:srgbClr val="7F7F7F"/>
              </a:solidFill>
              <a:latin typeface="Calibri"/>
              <a:ea typeface="Calibri"/>
              <a:cs typeface="Calibri"/>
              <a:sym typeface="Calibri"/>
            </a:endParaRPr>
          </a:p>
          <a:p>
            <a:pPr marL="139700" marR="0" lvl="0" indent="0" algn="l" rtl="0">
              <a:lnSpc>
                <a:spcPct val="100000"/>
              </a:lnSpc>
              <a:spcBef>
                <a:spcPts val="280"/>
              </a:spcBef>
              <a:spcAft>
                <a:spcPts val="0"/>
              </a:spcAft>
              <a:buClr>
                <a:srgbClr val="7F7F7F"/>
              </a:buClr>
              <a:buSzPts val="1400"/>
              <a:buFont typeface="Arial"/>
              <a:buNone/>
            </a:pP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r>
              <a:rPr lang="en-GB" sz="1400" b="0" i="0" u="none" strike="noStrike" cap="none" dirty="0">
                <a:solidFill>
                  <a:srgbClr val="7F7F7F"/>
                </a:solidFill>
                <a:latin typeface="Calibri"/>
                <a:ea typeface="Calibri"/>
                <a:cs typeface="Calibri"/>
                <a:sym typeface="Calibri"/>
              </a:rPr>
              <a:t/>
            </a:r>
            <a:br>
              <a:rPr lang="en-GB" sz="1400" b="0" i="0" u="none" strike="noStrike" cap="none" dirty="0">
                <a:solidFill>
                  <a:srgbClr val="7F7F7F"/>
                </a:solidFill>
                <a:latin typeface="Calibri"/>
                <a:ea typeface="Calibri"/>
                <a:cs typeface="Calibri"/>
                <a:sym typeface="Calibri"/>
              </a:rPr>
            </a:br>
            <a:endParaRPr sz="1400" b="0" i="0" u="none" strike="noStrike" cap="none" dirty="0">
              <a:solidFill>
                <a:srgbClr val="7F7F7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1328</Words>
  <Application>Microsoft Office PowerPoint</Application>
  <PresentationFormat>On-screen Show (4:3)</PresentationFormat>
  <Paragraphs>131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QNJAC Joint Drill, Blast and Geotechnical  Group   </vt:lpstr>
      <vt:lpstr>Information and Engagement</vt:lpstr>
      <vt:lpstr>The Legal Framework- Shotfiring </vt:lpstr>
      <vt:lpstr>The Legal Framework- Geotechnical </vt:lpstr>
      <vt:lpstr>Communication / Site Planning</vt:lpstr>
      <vt:lpstr>Quarry Design</vt:lpstr>
      <vt:lpstr>Quarry Design </vt:lpstr>
      <vt:lpstr>Examples of lack of cross-communication</vt:lpstr>
      <vt:lpstr>Examples of lack of cross-communication</vt:lpstr>
      <vt:lpstr>Examples of lack of cross-communication</vt:lpstr>
      <vt:lpstr>Examples of lack of cross-communication</vt:lpstr>
      <vt:lpstr>Blastpiles, blast damage and pre- planning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QNJAC Drill, Blast and Geotechnical Task &amp; Finish Group</dc:title>
  <dc:creator>Catherine Pickett</dc:creator>
  <cp:lastModifiedBy>Catherine Elizabeth Pickett</cp:lastModifiedBy>
  <cp:revision>8</cp:revision>
  <dcterms:modified xsi:type="dcterms:W3CDTF">2019-10-16T11:01:21Z</dcterms:modified>
</cp:coreProperties>
</file>