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9713913" cy="68548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159">
          <p15:clr>
            <a:srgbClr val="000000"/>
          </p15:clr>
        </p15:guide>
        <p15:guide id="2" pos="30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KBMxqHNEZbIfgBahmM6S4Z24t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60" autoAdjust="0"/>
  </p:normalViewPr>
  <p:slideViewPr>
    <p:cSldViewPr snapToGrid="0">
      <p:cViewPr varScale="1">
        <p:scale>
          <a:sx n="51" d="100"/>
          <a:sy n="51" d="100"/>
        </p:scale>
        <p:origin x="1720"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59"/>
        <p:guide pos="30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1005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502275" y="0"/>
            <a:ext cx="421005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0338"/>
            <a:ext cx="421005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a:solidFill>
                  <a:srgbClr val="999999"/>
                </a:solidFill>
              </a:rPr>
              <a:t>A large quarry settlement lagoon, note the rockfill embankment dam retaining the impounded water and the subsidence at the far end.</a:t>
            </a:r>
            <a:endParaRPr>
              <a:solidFill>
                <a:srgbClr val="999999"/>
              </a:solidFill>
            </a:endParaRPr>
          </a:p>
        </p:txBody>
      </p:sp>
      <p:sp>
        <p:nvSpPr>
          <p:cNvPr id="77" name="Google Shape;77;p1: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a:solidFill>
                  <a:srgbClr val="999999"/>
                </a:solidFill>
              </a:rPr>
              <a:t>It is clear that both of these dams are in distress, the left picture shows a dam undergoing slope failure due to an uncontrolled phreatic surface, it would appear that previous instability has been mitigated by the addition of material at the toe but this has proved insufficient in this area.</a:t>
            </a:r>
            <a:endParaRPr>
              <a:solidFill>
                <a:srgbClr val="999999"/>
              </a:solidFill>
            </a:endParaRPr>
          </a:p>
          <a:p>
            <a:pPr marL="0" lvl="0" indent="0" algn="l" rtl="0">
              <a:lnSpc>
                <a:spcPct val="100000"/>
              </a:lnSpc>
              <a:spcBef>
                <a:spcPts val="360"/>
              </a:spcBef>
              <a:spcAft>
                <a:spcPts val="0"/>
              </a:spcAft>
              <a:buSzPts val="1400"/>
              <a:buNone/>
            </a:pPr>
            <a:r>
              <a:rPr lang="en-GB">
                <a:solidFill>
                  <a:srgbClr val="999999"/>
                </a:solidFill>
              </a:rPr>
              <a:t>The picture on the right shows a dam with an uncontrolled phreatic surface, in this case the dam appears to be close to overtopping possibly due to insufficient overflow capacity.</a:t>
            </a:r>
            <a:endParaRPr>
              <a:solidFill>
                <a:srgbClr val="999999"/>
              </a:solidFill>
            </a:endParaRPr>
          </a:p>
        </p:txBody>
      </p:sp>
      <p:sp>
        <p:nvSpPr>
          <p:cNvPr id="146" name="Google Shape;146;p10: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11: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1: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p12: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999999"/>
                </a:solidFill>
              </a:rPr>
              <a:t>This series of pictures illustrates just how rapidly a large dam can be overwhelmed once failure (in this case piping) starts to occur.</a:t>
            </a:r>
            <a:endParaRPr>
              <a:solidFill>
                <a:srgbClr val="999999"/>
              </a:solidFill>
            </a:endParaRPr>
          </a:p>
        </p:txBody>
      </p:sp>
      <p:sp>
        <p:nvSpPr>
          <p:cNvPr id="161" name="Google Shape;161;p12: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13: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3: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a:solidFill>
                  <a:srgbClr val="999999"/>
                </a:solidFill>
              </a:rPr>
              <a:t>Failure caused by overtopping is probably the most common mechanism of failure in UK quarries. On the left is a small scale failure of an embankment dam in a UK quarry, you can see the remedial works to repair the dam wall, but if adequate spillway provision is not provided this failure will reoccur. The one the right is a large dam in the USA completely destroyed by overtopping.</a:t>
            </a:r>
            <a:endParaRPr>
              <a:solidFill>
                <a:srgbClr val="999999"/>
              </a:solidFill>
            </a:endParaRPr>
          </a:p>
        </p:txBody>
      </p:sp>
      <p:sp>
        <p:nvSpPr>
          <p:cNvPr id="181" name="Google Shape;181;p14: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7F7F7F"/>
                </a:solidFill>
                <a:latin typeface="Calibri"/>
                <a:ea typeface="Calibri"/>
                <a:cs typeface="Calibri"/>
                <a:sym typeface="Calibri"/>
              </a:rPr>
              <a:t>Seismic Loading is an additional loading placed on the embankment by vibration. This vibration can be a natural phenomena such as an earthquake or it can be man made, vibration caused by blasting for example. In either case the embankment dam should be designed to resist the highest foreseeable loading from vibrations.</a:t>
            </a:r>
            <a:endParaRPr>
              <a:solidFill>
                <a:srgbClr val="7F7F7F"/>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sz="1400"/>
          </a:p>
        </p:txBody>
      </p:sp>
      <p:sp>
        <p:nvSpPr>
          <p:cNvPr id="188" name="Google Shape;188;p15: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a:solidFill>
                  <a:srgbClr val="999999"/>
                </a:solidFill>
                <a:latin typeface="Calibri"/>
                <a:ea typeface="Calibri"/>
                <a:cs typeface="Calibri"/>
                <a:sym typeface="Calibri"/>
              </a:rPr>
              <a:t>The Excavations and Tips rules of the quarry should address lagoon management, and procedures should detail the permissible rate of drawdown of the water level. This is often overlooked particularly when clearing out silt from a lagoon when water is pumped out as quickly as possible.</a:t>
            </a:r>
            <a:endParaRPr>
              <a:solidFill>
                <a:srgbClr val="999999"/>
              </a:solidFill>
              <a:latin typeface="Calibri"/>
              <a:ea typeface="Calibri"/>
              <a:cs typeface="Calibri"/>
              <a:sym typeface="Calibri"/>
            </a:endParaRPr>
          </a:p>
        </p:txBody>
      </p:sp>
      <p:sp>
        <p:nvSpPr>
          <p:cNvPr id="194" name="Google Shape;194;p16: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p17: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7F7F7F"/>
                </a:solidFill>
                <a:latin typeface="Calibri"/>
                <a:ea typeface="Calibri"/>
                <a:cs typeface="Calibri"/>
                <a:sym typeface="Calibri"/>
              </a:rPr>
              <a:t>When conducting inspections its is important to note even subtle changes, a photographic record is a good way of documenting both the inspection and the evolution of the dam. It is also important to consider not only the dam structure itself but also its surroundings, you should always ask yourself what has changed since the last inspection.</a:t>
            </a:r>
            <a:endParaRPr/>
          </a:p>
        </p:txBody>
      </p:sp>
      <p:sp>
        <p:nvSpPr>
          <p:cNvPr id="204" name="Google Shape;204;p17: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8: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9: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999999"/>
              </a:solidFill>
              <a:latin typeface="Calibri"/>
              <a:ea typeface="Calibri"/>
              <a:cs typeface="Calibri"/>
              <a:sym typeface="Calibri"/>
            </a:endParaRPr>
          </a:p>
        </p:txBody>
      </p:sp>
      <p:sp>
        <p:nvSpPr>
          <p:cNvPr id="217" name="Google Shape;217;p19: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a:solidFill>
                  <a:srgbClr val="7F7F7F"/>
                </a:solidFill>
              </a:rPr>
              <a:t>Below ground level lagoons are, in almost every case, preferable to above ground impoundments. At the planning stage careful consideration should be given to the benefits in terms of inspection requirements, maintenance, restoration and long term risk factors of below ground solutions compared to above ground ones. Any potential additional effort and expense associated with the excavation of a lagoon is often easily offset over the lifetime of the structure.</a:t>
            </a:r>
            <a:endParaRPr>
              <a:solidFill>
                <a:srgbClr val="7F7F7F"/>
              </a:solidFill>
            </a:endParaRPr>
          </a:p>
          <a:p>
            <a:pPr marL="742950" lvl="1" indent="-196850" algn="l" rtl="0">
              <a:lnSpc>
                <a:spcPct val="100000"/>
              </a:lnSpc>
              <a:spcBef>
                <a:spcPts val="280"/>
              </a:spcBef>
              <a:spcAft>
                <a:spcPts val="0"/>
              </a:spcAft>
              <a:buClr>
                <a:srgbClr val="7F7F7F"/>
              </a:buClr>
              <a:buSzPts val="1400"/>
              <a:buFont typeface="Arial"/>
              <a:buNone/>
            </a:pPr>
            <a:endParaRPr sz="1400">
              <a:solidFill>
                <a:srgbClr val="7F7F7F"/>
              </a:solidFill>
              <a:latin typeface="Calibri"/>
              <a:ea typeface="Calibri"/>
              <a:cs typeface="Calibri"/>
              <a:sym typeface="Calibri"/>
            </a:endParaRPr>
          </a:p>
          <a:p>
            <a:pPr marL="0" lvl="0" indent="0" algn="l" rtl="0">
              <a:lnSpc>
                <a:spcPct val="100000"/>
              </a:lnSpc>
              <a:spcBef>
                <a:spcPts val="360"/>
              </a:spcBef>
              <a:spcAft>
                <a:spcPts val="0"/>
              </a:spcAft>
              <a:buSzPts val="1400"/>
              <a:buNone/>
            </a:pPr>
            <a:endParaRPr/>
          </a:p>
        </p:txBody>
      </p:sp>
      <p:sp>
        <p:nvSpPr>
          <p:cNvPr id="83" name="Google Shape;83;p2: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20: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None/>
            </a:pPr>
            <a:endParaRPr/>
          </a:p>
        </p:txBody>
      </p:sp>
      <p:sp>
        <p:nvSpPr>
          <p:cNvPr id="224" name="Google Shape;224;p20: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21: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solidFill>
                  <a:srgbClr val="7F7F7F"/>
                </a:solidFill>
                <a:latin typeface="Calibri"/>
                <a:ea typeface="Calibri"/>
                <a:cs typeface="Calibri"/>
                <a:sym typeface="Calibri"/>
              </a:rPr>
              <a:t>One or more of these defects may be present at a Dam and may not give immediate cause for concern, however if, for example, new cracking appears or cracking is becoming progressively more enlarged, its probably time to consult a specialist. Similarly vegetation on the Dam can often have a stabilizing influence, if however this vegetation becomes invasive the root system could provide a corridor for piping failure and it should be removed.</a:t>
            </a:r>
            <a:endParaRPr/>
          </a:p>
          <a:p>
            <a:pPr marL="0" lvl="0" indent="0" algn="l" rtl="0">
              <a:lnSpc>
                <a:spcPct val="100000"/>
              </a:lnSpc>
              <a:spcBef>
                <a:spcPts val="0"/>
              </a:spcBef>
              <a:spcAft>
                <a:spcPts val="0"/>
              </a:spcAft>
              <a:buSzPts val="1400"/>
              <a:buNone/>
            </a:pPr>
            <a:endParaRPr sz="2500">
              <a:latin typeface="Calibri"/>
              <a:ea typeface="Calibri"/>
              <a:cs typeface="Calibri"/>
              <a:sym typeface="Calibri"/>
            </a:endParaRPr>
          </a:p>
        </p:txBody>
      </p:sp>
      <p:sp>
        <p:nvSpPr>
          <p:cNvPr id="231" name="Google Shape;231;p21: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4: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a:solidFill>
                  <a:srgbClr val="999999"/>
                </a:solidFill>
                <a:latin typeface="Calibri"/>
                <a:ea typeface="Calibri"/>
                <a:cs typeface="Calibri"/>
                <a:sym typeface="Calibri"/>
              </a:rPr>
              <a:t>We will see in the next slide photos of some of the defects listed here but remember that these are often subtle and may not appear as conspicuous as in the photos. For example Sand Boils occur where sediment laden water flowing under a dam emerges at the surface, the textbook appearance is of a circular “mud volcano” but in reality sand boils are often seen as no more than a sediment coating on the surface of the downstream ground.</a:t>
            </a:r>
            <a:endParaRPr>
              <a:solidFill>
                <a:srgbClr val="999999"/>
              </a:solidFill>
            </a:endParaRPr>
          </a:p>
        </p:txBody>
      </p:sp>
      <p:sp>
        <p:nvSpPr>
          <p:cNvPr id="237" name="Google Shape;237;p24: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3" name="Google Shape;243;p22: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23: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B7B7B7"/>
                </a:solidFill>
                <a:latin typeface="Calibri"/>
                <a:ea typeface="Calibri"/>
                <a:cs typeface="Calibri"/>
                <a:sym typeface="Calibri"/>
              </a:rPr>
              <a:t>This slide gives a graphical representation of the common problems that can occur with embankment dams of all types and can be used as an aid in the field </a:t>
            </a:r>
            <a:endParaRPr>
              <a:solidFill>
                <a:srgbClr val="B7B7B7"/>
              </a:solidFill>
              <a:latin typeface="Calibri"/>
              <a:ea typeface="Calibri"/>
              <a:cs typeface="Calibri"/>
              <a:sym typeface="Calibri"/>
            </a:endParaRPr>
          </a:p>
        </p:txBody>
      </p:sp>
      <p:sp>
        <p:nvSpPr>
          <p:cNvPr id="258" name="Google Shape;258;p23: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25: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5: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970939" y="3255853"/>
            <a:ext cx="7771800" cy="3084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71" name="Google Shape;271;p26:notes"/>
          <p:cNvSpPr>
            <a:spLocks noGrp="1" noRot="1" noChangeAspect="1"/>
          </p:cNvSpPr>
          <p:nvPr>
            <p:ph type="sldImg" idx="2"/>
          </p:nvPr>
        </p:nvSpPr>
        <p:spPr>
          <a:xfrm>
            <a:off x="1345310" y="514055"/>
            <a:ext cx="7023300" cy="2571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7F7F7F"/>
                </a:solidFill>
              </a:rPr>
              <a:t>Dams, lagoons, ponds, washout pits etc. are all encompassed by the term tip, it does not matter how large or small they are. Tips consisting of liquid or semi liquid material have greater potential for mass movement than do solid tips. This is why regular and effective inspections are so important. Any indication that a dam is or is likely to become insecure is reportable under RIDDOR regulations.</a:t>
            </a:r>
            <a:endParaRPr/>
          </a:p>
        </p:txBody>
      </p:sp>
      <p:sp>
        <p:nvSpPr>
          <p:cNvPr id="89" name="Google Shape;89;p3: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4: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7F7F7F"/>
                </a:solidFill>
              </a:rPr>
              <a:t>Dams / Lagoons at quarries tend to be constructed of material which is readily available on site. A well designed dam which makes the best use of the available materials can be both economical to construct and safe but a poorly designed or constructed dam can be very expensive to build and maintain and potentially present significant stability issues …. See Below.</a:t>
            </a:r>
            <a:endParaRPr/>
          </a:p>
        </p:txBody>
      </p:sp>
      <p:sp>
        <p:nvSpPr>
          <p:cNvPr id="96" name="Google Shape;96;p4: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5: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7F7F7F"/>
                </a:solidFill>
              </a:rPr>
              <a:t>There have been a number of high profile mining related dam failures in recent years which have hit the headlines due to the devastation caused, however the uncontrolled release of fluid, even from a very small dam, can represent a significant risk to life in the immediate area.</a:t>
            </a:r>
            <a:endParaRPr>
              <a:solidFill>
                <a:srgbClr val="7F7F7F"/>
              </a:solidFill>
            </a:endParaRPr>
          </a:p>
          <a:p>
            <a:pPr marL="0" lvl="0" indent="0" algn="l" rtl="0">
              <a:lnSpc>
                <a:spcPct val="100000"/>
              </a:lnSpc>
              <a:spcBef>
                <a:spcPts val="0"/>
              </a:spcBef>
              <a:spcAft>
                <a:spcPts val="0"/>
              </a:spcAft>
              <a:buSzPts val="1400"/>
              <a:buNone/>
            </a:pPr>
            <a:r>
              <a:rPr lang="en-GB">
                <a:solidFill>
                  <a:srgbClr val="7F7F7F"/>
                </a:solidFill>
              </a:rPr>
              <a:t>Despite this, there is often significantly less design work undertaken for these small dams than for the very large ones that hit the headlines.</a:t>
            </a:r>
            <a:endParaRPr>
              <a:solidFill>
                <a:srgbClr val="7F7F7F"/>
              </a:solidFill>
            </a:endParaRPr>
          </a:p>
          <a:p>
            <a:pPr marL="0" lvl="0" indent="0" algn="l" rtl="0">
              <a:lnSpc>
                <a:spcPct val="100000"/>
              </a:lnSpc>
              <a:spcBef>
                <a:spcPts val="0"/>
              </a:spcBef>
              <a:spcAft>
                <a:spcPts val="0"/>
              </a:spcAft>
              <a:buSzPts val="1400"/>
              <a:buNone/>
            </a:pPr>
            <a:endParaRPr/>
          </a:p>
        </p:txBody>
      </p:sp>
      <p:sp>
        <p:nvSpPr>
          <p:cNvPr id="106" name="Google Shape;106;p5: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6: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a:solidFill>
                  <a:srgbClr val="7F7F7F"/>
                </a:solidFill>
              </a:rPr>
              <a:t>Steady state seepage is an indication of a healthy embankment dam, any change in the rate of seepage (both increasing or decreasing) where there is no corresponding change in impoundment levels should be investigated.</a:t>
            </a:r>
            <a:endParaRPr>
              <a:solidFill>
                <a:srgbClr val="7F7F7F"/>
              </a:solidFill>
            </a:endParaRPr>
          </a:p>
          <a:p>
            <a:pPr marL="0" lvl="0" indent="0" algn="l" rtl="0">
              <a:lnSpc>
                <a:spcPct val="100000"/>
              </a:lnSpc>
              <a:spcBef>
                <a:spcPts val="0"/>
              </a:spcBef>
              <a:spcAft>
                <a:spcPts val="0"/>
              </a:spcAft>
              <a:buSzPts val="1400"/>
              <a:buNone/>
            </a:pPr>
            <a:endParaRPr/>
          </a:p>
        </p:txBody>
      </p:sp>
      <p:sp>
        <p:nvSpPr>
          <p:cNvPr id="117" name="Google Shape;117;p6: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7: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a:solidFill>
                  <a:srgbClr val="999999"/>
                </a:solidFill>
              </a:rPr>
              <a:t>Note- unplanned, not necessarily uncontrolled, but unplanned leak can lead to uncontrolled release</a:t>
            </a:r>
            <a:endParaRPr>
              <a:solidFill>
                <a:srgbClr val="999999"/>
              </a:solidFill>
            </a:endParaRPr>
          </a:p>
          <a:p>
            <a:pPr marL="0" lvl="0" indent="0" algn="l" rtl="0">
              <a:lnSpc>
                <a:spcPct val="100000"/>
              </a:lnSpc>
              <a:spcBef>
                <a:spcPts val="0"/>
              </a:spcBef>
              <a:spcAft>
                <a:spcPts val="0"/>
              </a:spcAft>
              <a:buNone/>
            </a:pPr>
            <a:endParaRPr/>
          </a:p>
        </p:txBody>
      </p:sp>
      <p:sp>
        <p:nvSpPr>
          <p:cNvPr id="125" name="Google Shape;125;p7: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8: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a:solidFill>
                  <a:srgbClr val="999999"/>
                </a:solidFill>
              </a:rPr>
              <a:t>Of these Over topping  is the most common cause of failure of embankment dams in quarries (usually due to insufficient free freeboard or overflow provision)</a:t>
            </a:r>
            <a:endParaRPr>
              <a:solidFill>
                <a:srgbClr val="999999"/>
              </a:solidFill>
            </a:endParaRPr>
          </a:p>
          <a:p>
            <a:pPr marL="0" lvl="0" indent="0" algn="l" rtl="0">
              <a:lnSpc>
                <a:spcPct val="100000"/>
              </a:lnSpc>
              <a:spcBef>
                <a:spcPts val="360"/>
              </a:spcBef>
              <a:spcAft>
                <a:spcPts val="0"/>
              </a:spcAft>
              <a:buClr>
                <a:schemeClr val="dk1"/>
              </a:buClr>
              <a:buSzPts val="1400"/>
              <a:buFont typeface="Arial"/>
              <a:buNone/>
            </a:pPr>
            <a:r>
              <a:rPr lang="en-GB">
                <a:solidFill>
                  <a:srgbClr val="999999"/>
                </a:solidFill>
              </a:rPr>
              <a:t>Seismic = Natural and Blasting – saturated earthfill embankments rapidly lose strength when subjected to vibration</a:t>
            </a:r>
            <a:endParaRPr>
              <a:solidFill>
                <a:srgbClr val="999999"/>
              </a:solidFill>
            </a:endParaRPr>
          </a:p>
          <a:p>
            <a:pPr marL="0" lvl="0" indent="0" algn="l" rtl="0">
              <a:lnSpc>
                <a:spcPct val="100000"/>
              </a:lnSpc>
              <a:spcBef>
                <a:spcPts val="360"/>
              </a:spcBef>
              <a:spcAft>
                <a:spcPts val="0"/>
              </a:spcAft>
              <a:buSzPts val="1400"/>
              <a:buNone/>
            </a:pPr>
            <a:endParaRPr/>
          </a:p>
        </p:txBody>
      </p:sp>
      <p:sp>
        <p:nvSpPr>
          <p:cNvPr id="133" name="Google Shape;133;p8: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143250" y="514350"/>
            <a:ext cx="3427413"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9:notes"/>
          <p:cNvSpPr txBox="1">
            <a:spLocks noGrp="1"/>
          </p:cNvSpPr>
          <p:nvPr>
            <p:ph type="body" idx="1"/>
          </p:nvPr>
        </p:nvSpPr>
        <p:spPr>
          <a:xfrm>
            <a:off x="971550" y="3255963"/>
            <a:ext cx="7770813" cy="30845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9:notes"/>
          <p:cNvSpPr txBox="1">
            <a:spLocks noGrp="1"/>
          </p:cNvSpPr>
          <p:nvPr>
            <p:ph type="sldNum" idx="12"/>
          </p:nvPr>
        </p:nvSpPr>
        <p:spPr>
          <a:xfrm>
            <a:off x="5502275" y="6510338"/>
            <a:ext cx="421005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8"/>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8"/>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2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28"/>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1120853" y="958046"/>
            <a:ext cx="6902297" cy="34915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2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8"/>
          <p:cNvSpPr txBox="1">
            <a:spLocks noGrp="1"/>
          </p:cNvSpPr>
          <p:nvPr>
            <p:ph type="ftr" idx="11"/>
          </p:nvPr>
        </p:nvSpPr>
        <p:spPr>
          <a:xfrm>
            <a:off x="3108961" y="6377940"/>
            <a:ext cx="2926079"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8"/>
          <p:cNvSpPr txBox="1">
            <a:spLocks noGrp="1"/>
          </p:cNvSpPr>
          <p:nvPr>
            <p:ph type="dt" idx="10"/>
          </p:nvPr>
        </p:nvSpPr>
        <p:spPr>
          <a:xfrm>
            <a:off x="457200" y="6377940"/>
            <a:ext cx="2103120"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sldNum" idx="12"/>
          </p:nvPr>
        </p:nvSpPr>
        <p:spPr>
          <a:xfrm>
            <a:off x="6583680" y="6377940"/>
            <a:ext cx="2103120"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1"/>
        <p:cNvGrpSpPr/>
        <p:nvPr/>
      </p:nvGrpSpPr>
      <p:grpSpPr>
        <a:xfrm>
          <a:off x="0" y="0"/>
          <a:ext cx="0" cy="0"/>
          <a:chOff x="0" y="0"/>
          <a:chExt cx="0" cy="0"/>
        </a:xfrm>
      </p:grpSpPr>
      <p:sp>
        <p:nvSpPr>
          <p:cNvPr id="72" name="Google Shape;72;p39"/>
          <p:cNvSpPr txBox="1">
            <a:spLocks noGrp="1"/>
          </p:cNvSpPr>
          <p:nvPr>
            <p:ph type="ftr" idx="11"/>
          </p:nvPr>
        </p:nvSpPr>
        <p:spPr>
          <a:xfrm>
            <a:off x="3108961" y="6377940"/>
            <a:ext cx="2926079"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9"/>
          <p:cNvSpPr txBox="1">
            <a:spLocks noGrp="1"/>
          </p:cNvSpPr>
          <p:nvPr>
            <p:ph type="dt" idx="10"/>
          </p:nvPr>
        </p:nvSpPr>
        <p:spPr>
          <a:xfrm>
            <a:off x="457200" y="6377940"/>
            <a:ext cx="2103120"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sldNum" idx="12"/>
          </p:nvPr>
        </p:nvSpPr>
        <p:spPr>
          <a:xfrm>
            <a:off x="6583680" y="6377940"/>
            <a:ext cx="2103120"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cSld name="Basic">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457200" y="1350963"/>
            <a:ext cx="8229600" cy="43227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7F7F7F"/>
              </a:buClr>
              <a:buSzPts val="1800"/>
              <a:buChar char="•"/>
              <a:defRPr/>
            </a:lvl1pPr>
            <a:lvl2pPr marL="914400" lvl="1" indent="-342900" algn="l">
              <a:lnSpc>
                <a:spcPct val="100000"/>
              </a:lnSpc>
              <a:spcBef>
                <a:spcPts val="360"/>
              </a:spcBef>
              <a:spcAft>
                <a:spcPts val="0"/>
              </a:spcAft>
              <a:buClr>
                <a:srgbClr val="7F7F7F"/>
              </a:buClr>
              <a:buSzPts val="1800"/>
              <a:buChar char="–"/>
              <a:defRPr/>
            </a:lvl2pPr>
            <a:lvl3pPr marL="1371600" lvl="2" indent="-342900" algn="l">
              <a:lnSpc>
                <a:spcPct val="100000"/>
              </a:lnSpc>
              <a:spcBef>
                <a:spcPts val="360"/>
              </a:spcBef>
              <a:spcAft>
                <a:spcPts val="0"/>
              </a:spcAft>
              <a:buClr>
                <a:srgbClr val="7F7F7F"/>
              </a:buClr>
              <a:buSzPts val="1800"/>
              <a:buChar char="•"/>
              <a:defRPr/>
            </a:lvl3pPr>
            <a:lvl4pPr marL="1828800" lvl="3" indent="-342900" algn="l">
              <a:lnSpc>
                <a:spcPct val="100000"/>
              </a:lnSpc>
              <a:spcBef>
                <a:spcPts val="360"/>
              </a:spcBef>
              <a:spcAft>
                <a:spcPts val="0"/>
              </a:spcAft>
              <a:buClr>
                <a:srgbClr val="7F7F7F"/>
              </a:buClr>
              <a:buSzPts val="1800"/>
              <a:buChar char="–"/>
              <a:defRPr/>
            </a:lvl4pPr>
            <a:lvl5pPr marL="2286000" lvl="4" indent="-342900" algn="l">
              <a:lnSpc>
                <a:spcPct val="100000"/>
              </a:lnSpc>
              <a:spcBef>
                <a:spcPts val="36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9"/>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0"/>
          <p:cNvSpPr txBox="1">
            <a:spLocks noGrp="1"/>
          </p:cNvSpPr>
          <p:nvPr>
            <p:ph type="ctrTitle"/>
          </p:nvPr>
        </p:nvSpPr>
        <p:spPr>
          <a:xfrm>
            <a:off x="685800" y="1569311"/>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200" b="1">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30"/>
          <p:cNvSpPr txBox="1">
            <a:spLocks noGrp="1"/>
          </p:cNvSpPr>
          <p:nvPr>
            <p:ph type="subTitle" idx="1"/>
          </p:nvPr>
        </p:nvSpPr>
        <p:spPr>
          <a:xfrm>
            <a:off x="1371600" y="3304304"/>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320"/>
              </a:spcBef>
              <a:spcAft>
                <a:spcPts val="0"/>
              </a:spcAft>
              <a:buClr>
                <a:srgbClr val="7F7F7F"/>
              </a:buClr>
              <a:buSzPts val="1600"/>
              <a:buNone/>
              <a:defRPr sz="1600">
                <a:solidFill>
                  <a:srgbClr val="7F7F7F"/>
                </a:solidFill>
              </a:defRPr>
            </a:lvl1pPr>
            <a:lvl2pPr lvl="1" algn="ctr">
              <a:lnSpc>
                <a:spcPct val="100000"/>
              </a:lnSpc>
              <a:spcBef>
                <a:spcPts val="280"/>
              </a:spcBef>
              <a:spcAft>
                <a:spcPts val="0"/>
              </a:spcAft>
              <a:buClr>
                <a:srgbClr val="888888"/>
              </a:buClr>
              <a:buSzPts val="1400"/>
              <a:buNone/>
              <a:defRPr>
                <a:solidFill>
                  <a:srgbClr val="888888"/>
                </a:solidFill>
              </a:defRPr>
            </a:lvl2pPr>
            <a:lvl3pPr lvl="2" algn="ctr">
              <a:lnSpc>
                <a:spcPct val="100000"/>
              </a:lnSpc>
              <a:spcBef>
                <a:spcPts val="280"/>
              </a:spcBef>
              <a:spcAft>
                <a:spcPts val="0"/>
              </a:spcAft>
              <a:buClr>
                <a:srgbClr val="888888"/>
              </a:buClr>
              <a:buSzPts val="1400"/>
              <a:buNone/>
              <a:defRPr>
                <a:solidFill>
                  <a:srgbClr val="888888"/>
                </a:solidFill>
              </a:defRPr>
            </a:lvl3pPr>
            <a:lvl4pPr lvl="3" algn="ctr">
              <a:lnSpc>
                <a:spcPct val="100000"/>
              </a:lnSpc>
              <a:spcBef>
                <a:spcPts val="280"/>
              </a:spcBef>
              <a:spcAft>
                <a:spcPts val="0"/>
              </a:spcAft>
              <a:buClr>
                <a:srgbClr val="888888"/>
              </a:buClr>
              <a:buSzPts val="14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31"/>
          <p:cNvSpPr txBox="1">
            <a:spLocks noGrp="1"/>
          </p:cNvSpPr>
          <p:nvPr>
            <p:ph type="body" idx="1"/>
          </p:nvPr>
        </p:nvSpPr>
        <p:spPr>
          <a:xfrm>
            <a:off x="457200" y="1402774"/>
            <a:ext cx="4038600" cy="4723390"/>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7F7F7F"/>
              </a:buClr>
              <a:buSzPts val="2000"/>
              <a:buChar char="•"/>
              <a:defRPr sz="2000">
                <a:solidFill>
                  <a:srgbClr val="7F7F7F"/>
                </a:solidFill>
              </a:defRPr>
            </a:lvl1pPr>
            <a:lvl2pPr marL="914400" lvl="1" indent="-342900" algn="l">
              <a:lnSpc>
                <a:spcPct val="100000"/>
              </a:lnSpc>
              <a:spcBef>
                <a:spcPts val="360"/>
              </a:spcBef>
              <a:spcAft>
                <a:spcPts val="0"/>
              </a:spcAft>
              <a:buClr>
                <a:srgbClr val="7F7F7F"/>
              </a:buClr>
              <a:buSzPts val="1800"/>
              <a:buChar char="–"/>
              <a:defRPr sz="1800">
                <a:solidFill>
                  <a:srgbClr val="7F7F7F"/>
                </a:solidFill>
              </a:defRPr>
            </a:lvl2pPr>
            <a:lvl3pPr marL="1371600" lvl="2" indent="-330200" algn="l">
              <a:lnSpc>
                <a:spcPct val="100000"/>
              </a:lnSpc>
              <a:spcBef>
                <a:spcPts val="320"/>
              </a:spcBef>
              <a:spcAft>
                <a:spcPts val="0"/>
              </a:spcAft>
              <a:buClr>
                <a:srgbClr val="7F7F7F"/>
              </a:buClr>
              <a:buSzPts val="1600"/>
              <a:buChar char="•"/>
              <a:defRPr sz="1600">
                <a:solidFill>
                  <a:srgbClr val="7F7F7F"/>
                </a:solidFill>
              </a:defRPr>
            </a:lvl3pPr>
            <a:lvl4pPr marL="1828800" lvl="3" indent="-317500" algn="l">
              <a:lnSpc>
                <a:spcPct val="100000"/>
              </a:lnSpc>
              <a:spcBef>
                <a:spcPts val="280"/>
              </a:spcBef>
              <a:spcAft>
                <a:spcPts val="0"/>
              </a:spcAft>
              <a:buClr>
                <a:srgbClr val="7F7F7F"/>
              </a:buClr>
              <a:buSzPts val="1400"/>
              <a:buChar char="–"/>
              <a:defRPr sz="1400">
                <a:solidFill>
                  <a:srgbClr val="7F7F7F"/>
                </a:solidFill>
              </a:defRPr>
            </a:lvl4pPr>
            <a:lvl5pPr marL="2286000" lvl="4" indent="-317500" algn="l">
              <a:lnSpc>
                <a:spcPct val="100000"/>
              </a:lnSpc>
              <a:spcBef>
                <a:spcPts val="280"/>
              </a:spcBef>
              <a:spcAft>
                <a:spcPts val="0"/>
              </a:spcAft>
              <a:buClr>
                <a:srgbClr val="7F7F7F"/>
              </a:buClr>
              <a:buSzPts val="1400"/>
              <a:buChar char="»"/>
              <a:defRPr sz="1400">
                <a:solidFill>
                  <a:srgbClr val="7F7F7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31"/>
          <p:cNvSpPr txBox="1">
            <a:spLocks noGrp="1"/>
          </p:cNvSpPr>
          <p:nvPr>
            <p:ph type="body" idx="2"/>
          </p:nvPr>
        </p:nvSpPr>
        <p:spPr>
          <a:xfrm>
            <a:off x="4648200" y="1402774"/>
            <a:ext cx="4038600" cy="4723389"/>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400"/>
              </a:spcBef>
              <a:spcAft>
                <a:spcPts val="0"/>
              </a:spcAft>
              <a:buClr>
                <a:srgbClr val="7F7F7F"/>
              </a:buClr>
              <a:buSzPts val="2000"/>
              <a:buChar char="•"/>
              <a:defRPr sz="2000">
                <a:solidFill>
                  <a:srgbClr val="7F7F7F"/>
                </a:solidFill>
              </a:defRPr>
            </a:lvl1pPr>
            <a:lvl2pPr marL="914400" lvl="1" indent="-342900" algn="l">
              <a:lnSpc>
                <a:spcPct val="100000"/>
              </a:lnSpc>
              <a:spcBef>
                <a:spcPts val="360"/>
              </a:spcBef>
              <a:spcAft>
                <a:spcPts val="0"/>
              </a:spcAft>
              <a:buClr>
                <a:srgbClr val="7F7F7F"/>
              </a:buClr>
              <a:buSzPts val="1800"/>
              <a:buChar char="–"/>
              <a:defRPr sz="1800">
                <a:solidFill>
                  <a:srgbClr val="7F7F7F"/>
                </a:solidFill>
              </a:defRPr>
            </a:lvl2pPr>
            <a:lvl3pPr marL="1371600" lvl="2" indent="-330200" algn="l">
              <a:lnSpc>
                <a:spcPct val="100000"/>
              </a:lnSpc>
              <a:spcBef>
                <a:spcPts val="320"/>
              </a:spcBef>
              <a:spcAft>
                <a:spcPts val="0"/>
              </a:spcAft>
              <a:buClr>
                <a:srgbClr val="7F7F7F"/>
              </a:buClr>
              <a:buSzPts val="1600"/>
              <a:buChar char="•"/>
              <a:defRPr sz="1600">
                <a:solidFill>
                  <a:srgbClr val="7F7F7F"/>
                </a:solidFill>
              </a:defRPr>
            </a:lvl3pPr>
            <a:lvl4pPr marL="1828800" lvl="3" indent="-317500" algn="l">
              <a:lnSpc>
                <a:spcPct val="100000"/>
              </a:lnSpc>
              <a:spcBef>
                <a:spcPts val="280"/>
              </a:spcBef>
              <a:spcAft>
                <a:spcPts val="0"/>
              </a:spcAft>
              <a:buClr>
                <a:srgbClr val="7F7F7F"/>
              </a:buClr>
              <a:buSzPts val="1400"/>
              <a:buChar char="–"/>
              <a:defRPr sz="1400">
                <a:solidFill>
                  <a:srgbClr val="7F7F7F"/>
                </a:solidFill>
              </a:defRPr>
            </a:lvl4pPr>
            <a:lvl5pPr marL="2286000" lvl="4" indent="-317500" algn="l">
              <a:lnSpc>
                <a:spcPct val="100000"/>
              </a:lnSpc>
              <a:spcBef>
                <a:spcPts val="280"/>
              </a:spcBef>
              <a:spcAft>
                <a:spcPts val="0"/>
              </a:spcAft>
              <a:buClr>
                <a:srgbClr val="7F7F7F"/>
              </a:buClr>
              <a:buSzPts val="1400"/>
              <a:buChar char="»"/>
              <a:defRPr sz="1400">
                <a:solidFill>
                  <a:srgbClr val="7F7F7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33"/>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46"/>
        <p:cNvGrpSpPr/>
        <p:nvPr/>
      </p:nvGrpSpPr>
      <p:grpSpPr>
        <a:xfrm>
          <a:off x="0" y="0"/>
          <a:ext cx="0" cy="0"/>
          <a:chOff x="0" y="0"/>
          <a:chExt cx="0" cy="0"/>
        </a:xfrm>
      </p:grpSpPr>
      <p:sp>
        <p:nvSpPr>
          <p:cNvPr id="47" name="Google Shape;47;p35"/>
          <p:cNvSpPr/>
          <p:nvPr/>
        </p:nvSpPr>
        <p:spPr>
          <a:xfrm>
            <a:off x="662570" y="316735"/>
            <a:ext cx="7819097" cy="6224067"/>
          </a:xfrm>
          <a:prstGeom prst="rect">
            <a:avLst/>
          </a:prstGeom>
          <a:blipFill rotWithShape="1">
            <a:blip r:embed="rId2"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35"/>
          <p:cNvSpPr txBox="1">
            <a:spLocks noGrp="1"/>
          </p:cNvSpPr>
          <p:nvPr>
            <p:ph type="ctrTitle"/>
          </p:nvPr>
        </p:nvSpPr>
        <p:spPr>
          <a:xfrm>
            <a:off x="685800" y="2125980"/>
            <a:ext cx="7772400" cy="38472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5"/>
          <p:cNvSpPr txBox="1">
            <a:spLocks noGrp="1"/>
          </p:cNvSpPr>
          <p:nvPr>
            <p:ph type="subTitle" idx="1"/>
          </p:nvPr>
        </p:nvSpPr>
        <p:spPr>
          <a:xfrm>
            <a:off x="1371602" y="3840480"/>
            <a:ext cx="6400799"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ftr" idx="11"/>
          </p:nvPr>
        </p:nvSpPr>
        <p:spPr>
          <a:xfrm>
            <a:off x="3108961" y="6377940"/>
            <a:ext cx="2926079"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457200" y="6377940"/>
            <a:ext cx="2103120"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583680" y="6377940"/>
            <a:ext cx="2103120"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1120853" y="958046"/>
            <a:ext cx="6902297" cy="34915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2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body" idx="1"/>
          </p:nvPr>
        </p:nvSpPr>
        <p:spPr>
          <a:xfrm>
            <a:off x="1316251" y="1685571"/>
            <a:ext cx="6511499" cy="25139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00" b="1" i="1">
                <a:solidFill>
                  <a:srgbClr val="898989"/>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3108961" y="6377940"/>
            <a:ext cx="2926079"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dt" idx="10"/>
          </p:nvPr>
        </p:nvSpPr>
        <p:spPr>
          <a:xfrm>
            <a:off x="457200" y="6377940"/>
            <a:ext cx="2103120"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6583680" y="6377940"/>
            <a:ext cx="2103120"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1120853" y="958046"/>
            <a:ext cx="6902297" cy="34915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2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457200" y="1577340"/>
            <a:ext cx="3977640"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37"/>
          <p:cNvSpPr txBox="1">
            <a:spLocks noGrp="1"/>
          </p:cNvSpPr>
          <p:nvPr>
            <p:ph type="body" idx="2"/>
          </p:nvPr>
        </p:nvSpPr>
        <p:spPr>
          <a:xfrm>
            <a:off x="4709160" y="1577340"/>
            <a:ext cx="3977640" cy="276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3108961" y="6377940"/>
            <a:ext cx="2926079"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dt" idx="10"/>
          </p:nvPr>
        </p:nvSpPr>
        <p:spPr>
          <a:xfrm>
            <a:off x="457200" y="6377940"/>
            <a:ext cx="2103120"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6583680" y="6377940"/>
            <a:ext cx="2103120"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descr="QNJAC PP template.pdf"/>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0" y="-25400"/>
            <a:ext cx="9180513" cy="6953250"/>
          </a:xfrm>
          <a:prstGeom prst="rect">
            <a:avLst/>
          </a:prstGeom>
          <a:noFill/>
          <a:ln>
            <a:noFill/>
          </a:ln>
        </p:spPr>
      </p:pic>
      <p:sp>
        <p:nvSpPr>
          <p:cNvPr id="11" name="Google Shape;11;p27"/>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lvl1pPr marL="457200" marR="0" lvl="0"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1pPr>
            <a:lvl2pPr marL="914400" marR="0" lvl="1"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2pPr>
            <a:lvl3pPr marL="1371600" marR="0" lvl="2"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7F7F7F"/>
              </a:buClr>
              <a:buSzPts val="1400"/>
              <a:buFont typeface="Arial"/>
              <a:buChar char="»"/>
              <a:defRPr sz="1400" b="0" i="0" u="none" strike="noStrike" cap="none">
                <a:solidFill>
                  <a:srgbClr val="7F7F7F"/>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sldNum" idx="12"/>
          </p:nvPr>
        </p:nvSpPr>
        <p:spPr>
          <a:xfrm>
            <a:off x="160338" y="6481763"/>
            <a:ext cx="21336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4" name="Google Shape;14;p2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0338" y="5770563"/>
            <a:ext cx="779462" cy="2968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p34"/>
          <p:cNvSpPr/>
          <p:nvPr/>
        </p:nvSpPr>
        <p:spPr>
          <a:xfrm>
            <a:off x="662570" y="316735"/>
            <a:ext cx="7819097" cy="6224067"/>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41" name="Google Shape;41;p34"/>
          <p:cNvSpPr txBox="1">
            <a:spLocks noGrp="1"/>
          </p:cNvSpPr>
          <p:nvPr>
            <p:ph type="title"/>
          </p:nvPr>
        </p:nvSpPr>
        <p:spPr>
          <a:xfrm>
            <a:off x="1120852" y="958045"/>
            <a:ext cx="6902297" cy="38472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500" b="1" i="1"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34"/>
          <p:cNvSpPr txBox="1">
            <a:spLocks noGrp="1"/>
          </p:cNvSpPr>
          <p:nvPr>
            <p:ph type="body" idx="1"/>
          </p:nvPr>
        </p:nvSpPr>
        <p:spPr>
          <a:xfrm>
            <a:off x="1316250" y="1685570"/>
            <a:ext cx="6511499" cy="27699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1" i="1" u="none" strike="noStrike" cap="none">
                <a:solidFill>
                  <a:srgbClr val="898989"/>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3" name="Google Shape;43;p34"/>
          <p:cNvSpPr txBox="1">
            <a:spLocks noGrp="1"/>
          </p:cNvSpPr>
          <p:nvPr>
            <p:ph type="ftr" idx="11"/>
          </p:nvPr>
        </p:nvSpPr>
        <p:spPr>
          <a:xfrm>
            <a:off x="3108961" y="6377940"/>
            <a:ext cx="2926079" cy="246221"/>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4" name="Google Shape;44;p34"/>
          <p:cNvSpPr txBox="1">
            <a:spLocks noGrp="1"/>
          </p:cNvSpPr>
          <p:nvPr>
            <p:ph type="dt" idx="10"/>
          </p:nvPr>
        </p:nvSpPr>
        <p:spPr>
          <a:xfrm>
            <a:off x="457200" y="6377940"/>
            <a:ext cx="2103120" cy="24622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34"/>
          <p:cNvSpPr txBox="1">
            <a:spLocks noGrp="1"/>
          </p:cNvSpPr>
          <p:nvPr>
            <p:ph type="sldNum" idx="12"/>
          </p:nvPr>
        </p:nvSpPr>
        <p:spPr>
          <a:xfrm>
            <a:off x="6583680" y="6377940"/>
            <a:ext cx="2103120" cy="24622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https://www.youtube.com/embed/PC58mGG55io?list=PLt9aDt7bNpdyASEPeH7juGk--ZJ6oCUDu"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_VRGTkCv3sU?list=PLt9aDt7bNpdyASEPeH7juGk--ZJ6oCUDu"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BNFQ1EJX4h0?list=PLt9aDt7bNpdyASEPeH7juGk--ZJ6oCUDu"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800"/>
              <a:t>Quarry Lagoons (Inspections) </a:t>
            </a:r>
            <a:endParaRPr/>
          </a:p>
        </p:txBody>
      </p:sp>
      <p:pic>
        <p:nvPicPr>
          <p:cNvPr id="80" name="Google Shape;80;p1"/>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699461" y="1371601"/>
            <a:ext cx="5474071" cy="41067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dirty="0"/>
              <a:t>Slope Failure</a:t>
            </a:r>
            <a:endParaRPr dirty="0"/>
          </a:p>
        </p:txBody>
      </p:sp>
      <p:pic>
        <p:nvPicPr>
          <p:cNvPr id="150" name="Google Shape;150;p10" descr="Slopefail2JPG.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5677" y="1718637"/>
            <a:ext cx="7140200" cy="40308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434897" y="0"/>
            <a:ext cx="8229600" cy="61331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400"/>
              <a:t>Piping Failure</a:t>
            </a:r>
            <a:endParaRPr sz="2400"/>
          </a:p>
        </p:txBody>
      </p:sp>
      <p:pic>
        <p:nvPicPr>
          <p:cNvPr id="3" name="Online Media 2" title="Piping Failures at Dams">
            <a:hlinkClick r:id="" action="ppaction://media"/>
            <a:extLst>
              <a:ext uri="{FF2B5EF4-FFF2-40B4-BE49-F238E27FC236}">
                <a16:creationId xmlns:a16="http://schemas.microsoft.com/office/drawing/2014/main" id="{982908CE-20AC-4AC5-9104-0E82C168BE9F}"/>
              </a:ext>
            </a:extLst>
          </p:cNvPr>
          <p:cNvPicPr>
            <a:picLocks noRot="1" noChangeAspect="1"/>
          </p:cNvPicPr>
          <p:nvPr>
            <a:videoFile r:link="rId1"/>
          </p:nvPr>
        </p:nvPicPr>
        <p:blipFill>
          <a:blip r:embed="rId4"/>
          <a:stretch>
            <a:fillRect/>
          </a:stretch>
        </p:blipFill>
        <p:spPr>
          <a:xfrm>
            <a:off x="153851" y="698226"/>
            <a:ext cx="7187475" cy="53906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Piping Failure</a:t>
            </a:r>
            <a:endParaRPr/>
          </a:p>
        </p:txBody>
      </p:sp>
      <p:sp>
        <p:nvSpPr>
          <p:cNvPr id="164" name="Google Shape;164;p12"/>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1400"/>
              <a:buChar char="•"/>
            </a:pPr>
            <a:r>
              <a:rPr lang="en-GB"/>
              <a:t>Teton Dam Failure (1976) </a:t>
            </a:r>
            <a:r>
              <a:rPr lang="en-GB" sz="1400"/>
              <a:t>Series of Photographs by Mrs E Olson</a:t>
            </a:r>
            <a:endParaRPr sz="1400"/>
          </a:p>
        </p:txBody>
      </p:sp>
      <p:pic>
        <p:nvPicPr>
          <p:cNvPr id="165" name="Google Shape;16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1898" y="1782020"/>
            <a:ext cx="5983338" cy="3932176"/>
          </a:xfrm>
          <a:prstGeom prst="rect">
            <a:avLst/>
          </a:prstGeom>
          <a:noFill/>
          <a:ln>
            <a:noFill/>
          </a:ln>
        </p:spPr>
      </p:pic>
      <p:pic>
        <p:nvPicPr>
          <p:cNvPr id="166" name="Google Shape;166;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75208" y="1811667"/>
            <a:ext cx="3687710" cy="3907303"/>
          </a:xfrm>
          <a:prstGeom prst="rect">
            <a:avLst/>
          </a:prstGeom>
          <a:noFill/>
          <a:ln>
            <a:noFill/>
          </a:ln>
        </p:spPr>
      </p:pic>
      <p:pic>
        <p:nvPicPr>
          <p:cNvPr id="167" name="Google Shape;167;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99325" y="1782020"/>
            <a:ext cx="3663593" cy="3926836"/>
          </a:xfrm>
          <a:prstGeom prst="rect">
            <a:avLst/>
          </a:prstGeom>
          <a:noFill/>
          <a:ln>
            <a:noFill/>
          </a:ln>
        </p:spPr>
      </p:pic>
      <p:pic>
        <p:nvPicPr>
          <p:cNvPr id="168" name="Google Shape;168;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35366" y="1782020"/>
            <a:ext cx="3612400" cy="3965178"/>
          </a:xfrm>
          <a:prstGeom prst="rect">
            <a:avLst/>
          </a:prstGeom>
          <a:noFill/>
          <a:ln>
            <a:noFill/>
          </a:ln>
        </p:spPr>
      </p:pic>
      <p:pic>
        <p:nvPicPr>
          <p:cNvPr id="169" name="Google Shape;169;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360401" y="1783914"/>
            <a:ext cx="3381493" cy="3927847"/>
          </a:xfrm>
          <a:prstGeom prst="rect">
            <a:avLst/>
          </a:prstGeom>
          <a:noFill/>
          <a:ln>
            <a:noFill/>
          </a:ln>
        </p:spPr>
      </p:pic>
      <p:pic>
        <p:nvPicPr>
          <p:cNvPr id="170" name="Google Shape;170;p1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50402" y="1811667"/>
            <a:ext cx="5874834" cy="3322573"/>
          </a:xfrm>
          <a:prstGeom prst="rect">
            <a:avLst/>
          </a:prstGeom>
          <a:noFill/>
          <a:ln>
            <a:noFill/>
          </a:ln>
        </p:spPr>
      </p:pic>
      <p:pic>
        <p:nvPicPr>
          <p:cNvPr id="171" name="Google Shape;171;p1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472328" y="1783914"/>
            <a:ext cx="5452908" cy="3698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p:tgtEl>
                                          <p:spTgt spid="16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65"/>
                                        </p:tgtEl>
                                        <p:attrNameLst>
                                          <p:attrName>ppt_y</p:attrName>
                                        </p:attrNameLst>
                                      </p:cBhvr>
                                      <p:tavLst>
                                        <p:tav tm="0">
                                          <p:val>
                                            <p:strVal val="#ppt_y"/>
                                          </p:val>
                                        </p:tav>
                                        <p:tav tm="100000">
                                          <p:val>
                                            <p:strVal val="#ppt_y+1"/>
                                          </p:val>
                                        </p:tav>
                                      </p:tavLst>
                                    </p:anim>
                                    <p:set>
                                      <p:cBhvr>
                                        <p:cTn id="12" dur="1" fill="hold">
                                          <p:stCondLst>
                                            <p:cond delay="500"/>
                                          </p:stCondLst>
                                        </p:cTn>
                                        <p:tgtEl>
                                          <p:spTgt spid="1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 calcmode="lin" valueType="num">
                                      <p:cBhvr additive="base">
                                        <p:cTn id="17" dur="500"/>
                                        <p:tgtEl>
                                          <p:spTgt spid="16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66"/>
                                        </p:tgtEl>
                                        <p:attrNameLst>
                                          <p:attrName>ppt_y</p:attrName>
                                        </p:attrNameLst>
                                      </p:cBhvr>
                                      <p:tavLst>
                                        <p:tav tm="0">
                                          <p:val>
                                            <p:strVal val="#ppt_y"/>
                                          </p:val>
                                        </p:tav>
                                        <p:tav tm="100000">
                                          <p:val>
                                            <p:strVal val="#ppt_y+1"/>
                                          </p:val>
                                        </p:tav>
                                      </p:tavLst>
                                    </p:anim>
                                    <p:set>
                                      <p:cBhvr>
                                        <p:cTn id="22" dur="1" fill="hold">
                                          <p:stCondLst>
                                            <p:cond delay="500"/>
                                          </p:stCondLst>
                                        </p:cTn>
                                        <p:tgtEl>
                                          <p:spTgt spid="16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cBhvr additive="base">
                                        <p:cTn id="27" dur="500"/>
                                        <p:tgtEl>
                                          <p:spTgt spid="16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67"/>
                                        </p:tgtEl>
                                        <p:attrNameLst>
                                          <p:attrName>ppt_y</p:attrName>
                                        </p:attrNameLst>
                                      </p:cBhvr>
                                      <p:tavLst>
                                        <p:tav tm="0">
                                          <p:val>
                                            <p:strVal val="#ppt_y"/>
                                          </p:val>
                                        </p:tav>
                                        <p:tav tm="100000">
                                          <p:val>
                                            <p:strVal val="#ppt_y+1"/>
                                          </p:val>
                                        </p:tav>
                                      </p:tavLst>
                                    </p:anim>
                                    <p:set>
                                      <p:cBhvr>
                                        <p:cTn id="32" dur="1" fill="hold">
                                          <p:stCondLst>
                                            <p:cond delay="500"/>
                                          </p:stCondLst>
                                        </p:cTn>
                                        <p:tgtEl>
                                          <p:spTgt spid="1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8"/>
                                        </p:tgtEl>
                                        <p:attrNameLst>
                                          <p:attrName>style.visibility</p:attrName>
                                        </p:attrNameLst>
                                      </p:cBhvr>
                                      <p:to>
                                        <p:strVal val="visible"/>
                                      </p:to>
                                    </p:set>
                                    <p:anim calcmode="lin" valueType="num">
                                      <p:cBhvr additive="base">
                                        <p:cTn id="37" dur="500"/>
                                        <p:tgtEl>
                                          <p:spTgt spid="16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68"/>
                                        </p:tgtEl>
                                        <p:attrNameLst>
                                          <p:attrName>ppt_y</p:attrName>
                                        </p:attrNameLst>
                                      </p:cBhvr>
                                      <p:tavLst>
                                        <p:tav tm="0">
                                          <p:val>
                                            <p:strVal val="#ppt_y"/>
                                          </p:val>
                                        </p:tav>
                                        <p:tav tm="100000">
                                          <p:val>
                                            <p:strVal val="#ppt_y+1"/>
                                          </p:val>
                                        </p:tav>
                                      </p:tavLst>
                                    </p:anim>
                                    <p:set>
                                      <p:cBhvr>
                                        <p:cTn id="42" dur="1" fill="hold">
                                          <p:stCondLst>
                                            <p:cond delay="500"/>
                                          </p:stCondLst>
                                        </p:cTn>
                                        <p:tgtEl>
                                          <p:spTgt spid="16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9"/>
                                        </p:tgtEl>
                                        <p:attrNameLst>
                                          <p:attrName>style.visibility</p:attrName>
                                        </p:attrNameLst>
                                      </p:cBhvr>
                                      <p:to>
                                        <p:strVal val="visible"/>
                                      </p:to>
                                    </p:set>
                                    <p:anim calcmode="lin" valueType="num">
                                      <p:cBhvr additive="base">
                                        <p:cTn id="47"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169"/>
                                        </p:tgtEl>
                                        <p:attrNameLst>
                                          <p:attrName>ppt_y</p:attrName>
                                        </p:attrNameLst>
                                      </p:cBhvr>
                                      <p:tavLst>
                                        <p:tav tm="0">
                                          <p:val>
                                            <p:strVal val="#ppt_y"/>
                                          </p:val>
                                        </p:tav>
                                        <p:tav tm="100000">
                                          <p:val>
                                            <p:strVal val="#ppt_y+1"/>
                                          </p:val>
                                        </p:tav>
                                      </p:tavLst>
                                    </p:anim>
                                    <p:set>
                                      <p:cBhvr>
                                        <p:cTn id="52" dur="1" fill="hold">
                                          <p:stCondLst>
                                            <p:cond delay="500"/>
                                          </p:stCondLst>
                                        </p:cTn>
                                        <p:tgtEl>
                                          <p:spTgt spid="16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0"/>
                                        </p:tgtEl>
                                        <p:attrNameLst>
                                          <p:attrName>style.visibility</p:attrName>
                                        </p:attrNameLst>
                                      </p:cBhvr>
                                      <p:to>
                                        <p:strVal val="visible"/>
                                      </p:to>
                                    </p:set>
                                    <p:anim calcmode="lin" valueType="num">
                                      <p:cBhvr additive="base">
                                        <p:cTn id="57" dur="500"/>
                                        <p:tgtEl>
                                          <p:spTgt spid="17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70"/>
                                        </p:tgtEl>
                                        <p:attrNameLst>
                                          <p:attrName>ppt_y</p:attrName>
                                        </p:attrNameLst>
                                      </p:cBhvr>
                                      <p:tavLst>
                                        <p:tav tm="0">
                                          <p:val>
                                            <p:strVal val="#ppt_y"/>
                                          </p:val>
                                        </p:tav>
                                        <p:tav tm="100000">
                                          <p:val>
                                            <p:strVal val="#ppt_y+1"/>
                                          </p:val>
                                        </p:tav>
                                      </p:tavLst>
                                    </p:anim>
                                    <p:set>
                                      <p:cBhvr>
                                        <p:cTn id="62" dur="1" fill="hold">
                                          <p:stCondLst>
                                            <p:cond delay="500"/>
                                          </p:stCondLst>
                                        </p:cTn>
                                        <p:tgtEl>
                                          <p:spTgt spid="17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additive="base">
                                        <p:cTn id="67" dur="500"/>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434897" y="0"/>
            <a:ext cx="8229600" cy="61331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400"/>
              <a:t>Overtopping</a:t>
            </a:r>
            <a:endParaRPr sz="2400"/>
          </a:p>
        </p:txBody>
      </p:sp>
      <p:pic>
        <p:nvPicPr>
          <p:cNvPr id="3" name="Online Media 2" title="Overtopping at Dams">
            <a:hlinkClick r:id="" action="ppaction://media"/>
            <a:extLst>
              <a:ext uri="{FF2B5EF4-FFF2-40B4-BE49-F238E27FC236}">
                <a16:creationId xmlns:a16="http://schemas.microsoft.com/office/drawing/2014/main" id="{98DA9B22-D682-440C-ADA7-7C1B92EF811C}"/>
              </a:ext>
            </a:extLst>
          </p:cNvPr>
          <p:cNvPicPr>
            <a:picLocks noRot="1" noChangeAspect="1"/>
          </p:cNvPicPr>
          <p:nvPr>
            <a:videoFile r:link="rId1"/>
          </p:nvPr>
        </p:nvPicPr>
        <p:blipFill>
          <a:blip r:embed="rId4"/>
          <a:stretch>
            <a:fillRect/>
          </a:stretch>
        </p:blipFill>
        <p:spPr>
          <a:xfrm>
            <a:off x="114663" y="632911"/>
            <a:ext cx="7377011" cy="5532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Overtopping</a:t>
            </a:r>
            <a:endParaRPr/>
          </a:p>
        </p:txBody>
      </p:sp>
      <p:pic>
        <p:nvPicPr>
          <p:cNvPr id="184" name="Google Shape;184;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29176" y="2206025"/>
            <a:ext cx="4514949" cy="3044850"/>
          </a:xfrm>
          <a:prstGeom prst="rect">
            <a:avLst/>
          </a:prstGeom>
          <a:noFill/>
          <a:ln>
            <a:noFill/>
          </a:ln>
        </p:spPr>
      </p:pic>
      <p:pic>
        <p:nvPicPr>
          <p:cNvPr id="185" name="Google Shape;185;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4845" y="1387072"/>
            <a:ext cx="3309537" cy="24894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5"/>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250"/>
              <a:t>Seismic Loading</a:t>
            </a:r>
            <a:endParaRPr sz="2250"/>
          </a:p>
        </p:txBody>
      </p:sp>
      <p:sp>
        <p:nvSpPr>
          <p:cNvPr id="191" name="Google Shape;191;p15"/>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Seismic Loading is an additional loading placed on the embankment by vibration. This vibration can be a natural phenomena such as an earthquake or it can be man made, vibration caused by blasting for example. In either case the embankment dam should be designed to resist the highest foreseeable loading from vibrations.</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Rapid drawdown</a:t>
            </a:r>
            <a:endParaRPr/>
          </a:p>
        </p:txBody>
      </p:sp>
      <p:sp>
        <p:nvSpPr>
          <p:cNvPr id="197" name="Google Shape;197;p16"/>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254000" algn="l" rtl="0">
              <a:lnSpc>
                <a:spcPct val="100000"/>
              </a:lnSpc>
              <a:spcBef>
                <a:spcPts val="0"/>
              </a:spcBef>
              <a:spcAft>
                <a:spcPts val="0"/>
              </a:spcAft>
              <a:buClr>
                <a:srgbClr val="7F7F7F"/>
              </a:buClr>
              <a:buSzPts val="1400"/>
              <a:buNone/>
            </a:pPr>
            <a:endParaRPr/>
          </a:p>
        </p:txBody>
      </p:sp>
      <p:pic>
        <p:nvPicPr>
          <p:cNvPr id="198" name="Google Shape;198;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6432" y="3651198"/>
            <a:ext cx="4897394" cy="1535484"/>
          </a:xfrm>
          <a:prstGeom prst="rect">
            <a:avLst/>
          </a:prstGeom>
          <a:noFill/>
          <a:ln>
            <a:noFill/>
          </a:ln>
        </p:spPr>
      </p:pic>
      <p:pic>
        <p:nvPicPr>
          <p:cNvPr id="199" name="Google Shape;199;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80026" y="1476452"/>
            <a:ext cx="4230104" cy="1916322"/>
          </a:xfrm>
          <a:prstGeom prst="rect">
            <a:avLst/>
          </a:prstGeom>
          <a:noFill/>
          <a:ln>
            <a:noFill/>
          </a:ln>
        </p:spPr>
      </p:pic>
      <p:pic>
        <p:nvPicPr>
          <p:cNvPr id="200" name="Google Shape;200;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6432" y="2317569"/>
            <a:ext cx="3933593" cy="11735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500"/>
                                        <p:tgtEl>
                                          <p:spTgt spid="19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 calcmode="lin" valueType="num">
                                      <p:cBhvr additive="base">
                                        <p:cTn id="12" dur="500"/>
                                        <p:tgtEl>
                                          <p:spTgt spid="20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 calcmode="lin" valueType="num">
                                      <p:cBhvr additive="base">
                                        <p:cTn id="17" dur="500"/>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250"/>
              <a:t>Lagoon Inspections </a:t>
            </a:r>
            <a:endParaRPr sz="2250"/>
          </a:p>
        </p:txBody>
      </p:sp>
      <p:sp>
        <p:nvSpPr>
          <p:cNvPr id="207" name="Google Shape;207;p17"/>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When conducting inspections the following areas of the dam should be examined</a:t>
            </a:r>
            <a:endParaRPr/>
          </a:p>
          <a:p>
            <a:pPr marL="742950" lvl="1" indent="-285750" algn="l" rtl="0">
              <a:lnSpc>
                <a:spcPct val="100000"/>
              </a:lnSpc>
              <a:spcBef>
                <a:spcPts val="480"/>
              </a:spcBef>
              <a:spcAft>
                <a:spcPts val="0"/>
              </a:spcAft>
              <a:buClr>
                <a:srgbClr val="7F7F7F"/>
              </a:buClr>
              <a:buSzPts val="2400"/>
              <a:buChar char="–"/>
            </a:pPr>
            <a:r>
              <a:rPr lang="en-GB" sz="2400"/>
              <a:t>Crest</a:t>
            </a:r>
            <a:endParaRPr/>
          </a:p>
          <a:p>
            <a:pPr marL="742950" lvl="1" indent="-285750" algn="l" rtl="0">
              <a:lnSpc>
                <a:spcPct val="100000"/>
              </a:lnSpc>
              <a:spcBef>
                <a:spcPts val="480"/>
              </a:spcBef>
              <a:spcAft>
                <a:spcPts val="0"/>
              </a:spcAft>
              <a:buClr>
                <a:srgbClr val="7F7F7F"/>
              </a:buClr>
              <a:buSzPts val="2400"/>
              <a:buChar char="–"/>
            </a:pPr>
            <a:r>
              <a:rPr lang="en-GB" sz="2400"/>
              <a:t>Downstream slope</a:t>
            </a:r>
            <a:endParaRPr/>
          </a:p>
          <a:p>
            <a:pPr marL="742950" lvl="1" indent="-285750" algn="l" rtl="0">
              <a:lnSpc>
                <a:spcPct val="100000"/>
              </a:lnSpc>
              <a:spcBef>
                <a:spcPts val="480"/>
              </a:spcBef>
              <a:spcAft>
                <a:spcPts val="0"/>
              </a:spcAft>
              <a:buClr>
                <a:srgbClr val="7F7F7F"/>
              </a:buClr>
              <a:buSzPts val="2400"/>
              <a:buChar char="–"/>
            </a:pPr>
            <a:r>
              <a:rPr lang="en-GB" sz="2400"/>
              <a:t>Upstream slope</a:t>
            </a:r>
            <a:endParaRPr/>
          </a:p>
          <a:p>
            <a:pPr marL="742950" lvl="1" indent="-285750" algn="l" rtl="0">
              <a:lnSpc>
                <a:spcPct val="100000"/>
              </a:lnSpc>
              <a:spcBef>
                <a:spcPts val="480"/>
              </a:spcBef>
              <a:spcAft>
                <a:spcPts val="0"/>
              </a:spcAft>
              <a:buClr>
                <a:srgbClr val="7F7F7F"/>
              </a:buClr>
              <a:buSzPts val="2400"/>
              <a:buChar char="–"/>
            </a:pPr>
            <a:r>
              <a:rPr lang="en-GB" sz="2400"/>
              <a:t>Overflow pipes</a:t>
            </a:r>
            <a:endParaRPr/>
          </a:p>
          <a:p>
            <a:pPr marL="742950" lvl="1" indent="-285750" algn="l" rtl="0">
              <a:lnSpc>
                <a:spcPct val="100000"/>
              </a:lnSpc>
              <a:spcBef>
                <a:spcPts val="480"/>
              </a:spcBef>
              <a:spcAft>
                <a:spcPts val="0"/>
              </a:spcAft>
              <a:buClr>
                <a:srgbClr val="7F7F7F"/>
              </a:buClr>
              <a:buSzPts val="2400"/>
              <a:buChar char="–"/>
            </a:pPr>
            <a:r>
              <a:rPr lang="en-GB" sz="2400"/>
              <a:t>Freeboard</a:t>
            </a:r>
            <a:endParaRPr/>
          </a:p>
          <a:p>
            <a:pPr marL="742950" lvl="1" indent="-285750" algn="l" rtl="0">
              <a:lnSpc>
                <a:spcPct val="100000"/>
              </a:lnSpc>
              <a:spcBef>
                <a:spcPts val="480"/>
              </a:spcBef>
              <a:spcAft>
                <a:spcPts val="0"/>
              </a:spcAft>
              <a:buClr>
                <a:srgbClr val="7F7F7F"/>
              </a:buClr>
              <a:buSzPts val="2400"/>
              <a:buChar char="–"/>
            </a:pPr>
            <a:r>
              <a:rPr lang="en-GB" sz="2400"/>
              <a:t>Spillways</a:t>
            </a:r>
            <a:endParaRPr/>
          </a:p>
          <a:p>
            <a:pPr marL="742950" lvl="1" indent="-285750" algn="l" rtl="0">
              <a:lnSpc>
                <a:spcPct val="100000"/>
              </a:lnSpc>
              <a:spcBef>
                <a:spcPts val="480"/>
              </a:spcBef>
              <a:spcAft>
                <a:spcPts val="0"/>
              </a:spcAft>
              <a:buClr>
                <a:srgbClr val="7F7F7F"/>
              </a:buClr>
              <a:buSzPts val="2400"/>
              <a:buChar char="–"/>
            </a:pPr>
            <a:r>
              <a:rPr lang="en-GB" sz="2400"/>
              <a:t>Abutments</a:t>
            </a:r>
            <a:endParaRPr/>
          </a:p>
          <a:p>
            <a:pPr marL="742950" lvl="1" indent="-285750" algn="l" rtl="0">
              <a:lnSpc>
                <a:spcPct val="100000"/>
              </a:lnSpc>
              <a:spcBef>
                <a:spcPts val="480"/>
              </a:spcBef>
              <a:spcAft>
                <a:spcPts val="0"/>
              </a:spcAft>
              <a:buClr>
                <a:srgbClr val="7F7F7F"/>
              </a:buClr>
              <a:buSzPts val="2400"/>
              <a:buChar char="–"/>
            </a:pPr>
            <a:r>
              <a:rPr lang="en-GB" sz="2400"/>
              <a:t>Upstream and downstream areas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Inspections</a:t>
            </a:r>
            <a:endParaRPr/>
          </a:p>
        </p:txBody>
      </p:sp>
      <p:sp>
        <p:nvSpPr>
          <p:cNvPr id="213" name="Google Shape;213;p18"/>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Embankment Crest – Check For:</a:t>
            </a:r>
            <a:endParaRPr/>
          </a:p>
          <a:p>
            <a:pPr marL="742950" lvl="1" indent="-285750" algn="l" rtl="0">
              <a:lnSpc>
                <a:spcPct val="100000"/>
              </a:lnSpc>
              <a:spcBef>
                <a:spcPts val="480"/>
              </a:spcBef>
              <a:spcAft>
                <a:spcPts val="0"/>
              </a:spcAft>
              <a:buClr>
                <a:srgbClr val="7F7F7F"/>
              </a:buClr>
              <a:buSzPts val="2400"/>
              <a:buChar char="–"/>
            </a:pPr>
            <a:r>
              <a:rPr lang="en-GB" sz="2400"/>
              <a:t>Misalignment</a:t>
            </a:r>
            <a:endParaRPr/>
          </a:p>
          <a:p>
            <a:pPr marL="742950" lvl="1" indent="-285750" algn="l" rtl="0">
              <a:lnSpc>
                <a:spcPct val="100000"/>
              </a:lnSpc>
              <a:spcBef>
                <a:spcPts val="480"/>
              </a:spcBef>
              <a:spcAft>
                <a:spcPts val="0"/>
              </a:spcAft>
              <a:buClr>
                <a:srgbClr val="7F7F7F"/>
              </a:buClr>
              <a:buSzPts val="2400"/>
              <a:buChar char="–"/>
            </a:pPr>
            <a:r>
              <a:rPr lang="en-GB" sz="2400"/>
              <a:t>Cracks, longitudinal or transverse </a:t>
            </a:r>
            <a:endParaRPr/>
          </a:p>
          <a:p>
            <a:pPr marL="742950" lvl="1" indent="-285750" algn="l" rtl="0">
              <a:lnSpc>
                <a:spcPct val="100000"/>
              </a:lnSpc>
              <a:spcBef>
                <a:spcPts val="480"/>
              </a:spcBef>
              <a:spcAft>
                <a:spcPts val="0"/>
              </a:spcAft>
              <a:buClr>
                <a:srgbClr val="7F7F7F"/>
              </a:buClr>
              <a:buSzPts val="2400"/>
              <a:buChar char="–"/>
            </a:pPr>
            <a:r>
              <a:rPr lang="en-GB" sz="2400"/>
              <a:t>Settlement</a:t>
            </a:r>
            <a:endParaRPr/>
          </a:p>
          <a:p>
            <a:pPr marL="742950" lvl="1" indent="-285750" algn="l" rtl="0">
              <a:lnSpc>
                <a:spcPct val="100000"/>
              </a:lnSpc>
              <a:spcBef>
                <a:spcPts val="480"/>
              </a:spcBef>
              <a:spcAft>
                <a:spcPts val="0"/>
              </a:spcAft>
              <a:buClr>
                <a:srgbClr val="7F7F7F"/>
              </a:buClr>
              <a:buSzPts val="2400"/>
              <a:buChar char="–"/>
            </a:pPr>
            <a:r>
              <a:rPr lang="en-GB" sz="2400"/>
              <a:t>Excessive or deep rooted vegetation</a:t>
            </a:r>
            <a:endParaRPr/>
          </a:p>
          <a:p>
            <a:pPr marL="742950" lvl="1" indent="-285750" algn="l" rtl="0">
              <a:lnSpc>
                <a:spcPct val="100000"/>
              </a:lnSpc>
              <a:spcBef>
                <a:spcPts val="480"/>
              </a:spcBef>
              <a:spcAft>
                <a:spcPts val="0"/>
              </a:spcAft>
              <a:buClr>
                <a:srgbClr val="7F7F7F"/>
              </a:buClr>
              <a:buSzPts val="2400"/>
              <a:buChar char="–"/>
            </a:pPr>
            <a:r>
              <a:rPr lang="en-GB" sz="2400"/>
              <a:t>Animal Burrows</a:t>
            </a:r>
            <a:endParaRPr/>
          </a:p>
          <a:p>
            <a:pPr marL="742950" lvl="1" indent="-285750" algn="l" rtl="0">
              <a:lnSpc>
                <a:spcPct val="100000"/>
              </a:lnSpc>
              <a:spcBef>
                <a:spcPts val="480"/>
              </a:spcBef>
              <a:spcAft>
                <a:spcPts val="0"/>
              </a:spcAft>
              <a:buClr>
                <a:srgbClr val="7F7F7F"/>
              </a:buClr>
              <a:buSzPts val="2400"/>
              <a:buChar char="–"/>
            </a:pPr>
            <a:r>
              <a:rPr lang="en-GB" sz="2400"/>
              <a:t>Inclined fence  or marker posts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Inspections</a:t>
            </a:r>
            <a:endParaRPr/>
          </a:p>
        </p:txBody>
      </p:sp>
      <p:sp>
        <p:nvSpPr>
          <p:cNvPr id="220" name="Google Shape;220;p19"/>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Embankment Slopes – Check for:</a:t>
            </a:r>
            <a:endParaRPr/>
          </a:p>
          <a:p>
            <a:pPr marL="742950" lvl="1" indent="-285750" algn="l" rtl="0">
              <a:lnSpc>
                <a:spcPct val="100000"/>
              </a:lnSpc>
              <a:spcBef>
                <a:spcPts val="480"/>
              </a:spcBef>
              <a:spcAft>
                <a:spcPts val="0"/>
              </a:spcAft>
              <a:buClr>
                <a:srgbClr val="7F7F7F"/>
              </a:buClr>
              <a:buSzPts val="2400"/>
              <a:buChar char="–"/>
            </a:pPr>
            <a:r>
              <a:rPr lang="en-GB" sz="2400"/>
              <a:t>Seepage or signs of seepage (such as lush vegetation)</a:t>
            </a:r>
            <a:endParaRPr/>
          </a:p>
          <a:p>
            <a:pPr marL="742950" lvl="1" indent="-285750" algn="l" rtl="0">
              <a:lnSpc>
                <a:spcPct val="100000"/>
              </a:lnSpc>
              <a:spcBef>
                <a:spcPts val="480"/>
              </a:spcBef>
              <a:spcAft>
                <a:spcPts val="0"/>
              </a:spcAft>
              <a:buClr>
                <a:srgbClr val="7F7F7F"/>
              </a:buClr>
              <a:buSzPts val="2400"/>
              <a:buChar char="–"/>
            </a:pPr>
            <a:r>
              <a:rPr lang="en-GB" sz="2400"/>
              <a:t>Is seepage new or is there increased flow</a:t>
            </a:r>
            <a:endParaRPr/>
          </a:p>
          <a:p>
            <a:pPr marL="742950" lvl="1" indent="-285750" algn="l" rtl="0">
              <a:lnSpc>
                <a:spcPct val="100000"/>
              </a:lnSpc>
              <a:spcBef>
                <a:spcPts val="480"/>
              </a:spcBef>
              <a:spcAft>
                <a:spcPts val="0"/>
              </a:spcAft>
              <a:buClr>
                <a:srgbClr val="7F7F7F"/>
              </a:buClr>
              <a:buSzPts val="2400"/>
              <a:buChar char="–"/>
            </a:pPr>
            <a:r>
              <a:rPr lang="en-GB" sz="2400"/>
              <a:t>Is seepage cloudy (may be indication of piping)</a:t>
            </a:r>
            <a:endParaRPr/>
          </a:p>
          <a:p>
            <a:pPr marL="742950" lvl="1" indent="-285750" algn="l" rtl="0">
              <a:lnSpc>
                <a:spcPct val="100000"/>
              </a:lnSpc>
              <a:spcBef>
                <a:spcPts val="480"/>
              </a:spcBef>
              <a:spcAft>
                <a:spcPts val="0"/>
              </a:spcAft>
              <a:buClr>
                <a:srgbClr val="7F7F7F"/>
              </a:buClr>
              <a:buSzPts val="2400"/>
              <a:buChar char="–"/>
            </a:pPr>
            <a:r>
              <a:rPr lang="en-GB" sz="2400"/>
              <a:t>Slides or signs of slides (semi circular cracks, bulges)</a:t>
            </a:r>
            <a:endParaRPr/>
          </a:p>
          <a:p>
            <a:pPr marL="742950" lvl="1" indent="-285750" algn="l" rtl="0">
              <a:lnSpc>
                <a:spcPct val="100000"/>
              </a:lnSpc>
              <a:spcBef>
                <a:spcPts val="480"/>
              </a:spcBef>
              <a:spcAft>
                <a:spcPts val="0"/>
              </a:spcAft>
              <a:buClr>
                <a:srgbClr val="7F7F7F"/>
              </a:buClr>
              <a:buSzPts val="2400"/>
              <a:buChar char="–"/>
            </a:pPr>
            <a:r>
              <a:rPr lang="en-GB" sz="2400"/>
              <a:t>Animal Burrows</a:t>
            </a:r>
            <a:endParaRPr/>
          </a:p>
          <a:p>
            <a:pPr marL="742950" lvl="1" indent="-285750" algn="l" rtl="0">
              <a:lnSpc>
                <a:spcPct val="100000"/>
              </a:lnSpc>
              <a:spcBef>
                <a:spcPts val="480"/>
              </a:spcBef>
              <a:spcAft>
                <a:spcPts val="0"/>
              </a:spcAft>
              <a:buClr>
                <a:srgbClr val="7F7F7F"/>
              </a:buClr>
              <a:buSzPts val="2400"/>
              <a:buChar char="–"/>
            </a:pPr>
            <a:r>
              <a:rPr lang="en-GB" sz="2400"/>
              <a:t>Excessive or deep rooted vegetation</a:t>
            </a:r>
            <a:endParaRPr/>
          </a:p>
          <a:p>
            <a:pPr marL="742950" lvl="1" indent="-285750" algn="l" rtl="0">
              <a:lnSpc>
                <a:spcPct val="100000"/>
              </a:lnSpc>
              <a:spcBef>
                <a:spcPts val="480"/>
              </a:spcBef>
              <a:spcAft>
                <a:spcPts val="0"/>
              </a:spcAft>
              <a:buClr>
                <a:srgbClr val="7F7F7F"/>
              </a:buClr>
              <a:buSzPts val="2400"/>
              <a:buChar char="–"/>
            </a:pPr>
            <a:r>
              <a:rPr lang="en-GB" sz="2400"/>
              <a:t>Depressions</a:t>
            </a:r>
            <a:endParaRPr/>
          </a:p>
          <a:p>
            <a:pPr marL="742950" lvl="1" indent="-285750" algn="l" rtl="0">
              <a:lnSpc>
                <a:spcPct val="100000"/>
              </a:lnSpc>
              <a:spcBef>
                <a:spcPts val="480"/>
              </a:spcBef>
              <a:spcAft>
                <a:spcPts val="0"/>
              </a:spcAft>
              <a:buClr>
                <a:srgbClr val="7F7F7F"/>
              </a:buClr>
              <a:buSzPts val="2400"/>
              <a:buChar char="–"/>
            </a:pPr>
            <a:r>
              <a:rPr lang="en-GB" sz="2400"/>
              <a:t>Longitudinal cracks</a:t>
            </a:r>
            <a:endParaRPr/>
          </a:p>
          <a:p>
            <a:pPr marL="742950" lvl="1" indent="-285750" algn="l" rtl="0">
              <a:lnSpc>
                <a:spcPct val="100000"/>
              </a:lnSpc>
              <a:spcBef>
                <a:spcPts val="480"/>
              </a:spcBef>
              <a:spcAft>
                <a:spcPts val="0"/>
              </a:spcAft>
              <a:buClr>
                <a:srgbClr val="7F7F7F"/>
              </a:buClr>
              <a:buSzPts val="2400"/>
              <a:buChar char="–"/>
            </a:pPr>
            <a:r>
              <a:rPr lang="en-GB" sz="2400"/>
              <a:t>Erosion gullies (especially around groins)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Two types of lagoons commonly found in quarries</a:t>
            </a:r>
            <a:endParaRPr/>
          </a:p>
        </p:txBody>
      </p:sp>
      <p:sp>
        <p:nvSpPr>
          <p:cNvPr id="86" name="Google Shape;86;p2"/>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Below Ground level lagoons</a:t>
            </a:r>
            <a:endParaRPr/>
          </a:p>
          <a:p>
            <a:pPr marL="742950" lvl="1" indent="-285750" algn="l" rtl="0">
              <a:lnSpc>
                <a:spcPct val="100000"/>
              </a:lnSpc>
              <a:spcBef>
                <a:spcPts val="480"/>
              </a:spcBef>
              <a:spcAft>
                <a:spcPts val="0"/>
              </a:spcAft>
              <a:buClr>
                <a:srgbClr val="7F7F7F"/>
              </a:buClr>
              <a:buSzPts val="2400"/>
              <a:buChar char="–"/>
            </a:pPr>
            <a:r>
              <a:rPr lang="en-GB" sz="2400"/>
              <a:t>Excavated into the underlying strata usually represent little hazard in terms of geotechnical failure</a:t>
            </a:r>
            <a:endParaRPr/>
          </a:p>
          <a:p>
            <a:pPr marL="742950" lvl="1" indent="-133350" algn="l" rtl="0">
              <a:lnSpc>
                <a:spcPct val="100000"/>
              </a:lnSpc>
              <a:spcBef>
                <a:spcPts val="480"/>
              </a:spcBef>
              <a:spcAft>
                <a:spcPts val="0"/>
              </a:spcAft>
              <a:buClr>
                <a:srgbClr val="7F7F7F"/>
              </a:buClr>
              <a:buSzPts val="2400"/>
              <a:buNone/>
            </a:pPr>
            <a:endParaRPr sz="2400"/>
          </a:p>
          <a:p>
            <a:pPr marL="342900" lvl="0" indent="-342900" algn="l" rtl="0">
              <a:lnSpc>
                <a:spcPct val="100000"/>
              </a:lnSpc>
              <a:spcBef>
                <a:spcPts val="480"/>
              </a:spcBef>
              <a:spcAft>
                <a:spcPts val="0"/>
              </a:spcAft>
              <a:buClr>
                <a:srgbClr val="7F7F7F"/>
              </a:buClr>
              <a:buSzPts val="2400"/>
              <a:buChar char="•"/>
            </a:pPr>
            <a:r>
              <a:rPr lang="en-GB" sz="2400"/>
              <a:t>Above Ground Level Structures</a:t>
            </a:r>
            <a:endParaRPr/>
          </a:p>
          <a:p>
            <a:pPr marL="742950" lvl="1" indent="-285750" algn="l" rtl="0">
              <a:lnSpc>
                <a:spcPct val="100000"/>
              </a:lnSpc>
              <a:spcBef>
                <a:spcPts val="480"/>
              </a:spcBef>
              <a:spcAft>
                <a:spcPts val="0"/>
              </a:spcAft>
              <a:buClr>
                <a:srgbClr val="7F7F7F"/>
              </a:buClr>
              <a:buSzPts val="2400"/>
              <a:buChar char="–"/>
            </a:pPr>
            <a:r>
              <a:rPr lang="en-GB" sz="2400"/>
              <a:t>Can be concrete or metal constructions but are most commonly embankment type dams, inherent dangers from a number of geotechnical failure mechanisms, careful inspection and monitoring required. </a:t>
            </a:r>
            <a:endParaRPr/>
          </a:p>
          <a:p>
            <a:pPr marL="742950" lvl="1" indent="-196850" algn="l" rtl="0">
              <a:lnSpc>
                <a:spcPct val="100000"/>
              </a:lnSpc>
              <a:spcBef>
                <a:spcPts val="280"/>
              </a:spcBef>
              <a:spcAft>
                <a:spcPts val="0"/>
              </a:spcAft>
              <a:buClr>
                <a:srgbClr val="7F7F7F"/>
              </a:buClr>
              <a:buSzPts val="1400"/>
              <a:buNone/>
            </a:pPr>
            <a:endParaRPr/>
          </a:p>
          <a:p>
            <a:pPr marL="457200" lvl="1" indent="0" algn="l" rtl="0">
              <a:lnSpc>
                <a:spcPct val="100000"/>
              </a:lnSpc>
              <a:spcBef>
                <a:spcPts val="280"/>
              </a:spcBef>
              <a:spcAft>
                <a:spcPts val="0"/>
              </a:spcAft>
              <a:buClr>
                <a:srgbClr val="7F7F7F"/>
              </a:buClr>
              <a:buSzPts val="1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Inspections</a:t>
            </a:r>
            <a:endParaRPr/>
          </a:p>
        </p:txBody>
      </p:sp>
      <p:sp>
        <p:nvSpPr>
          <p:cNvPr id="227" name="Google Shape;227;p20"/>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Overflows, spillways – Check for:</a:t>
            </a:r>
            <a:endParaRPr/>
          </a:p>
          <a:p>
            <a:pPr marL="742950" lvl="1" indent="-285750" algn="l" rtl="0">
              <a:lnSpc>
                <a:spcPct val="100000"/>
              </a:lnSpc>
              <a:spcBef>
                <a:spcPts val="480"/>
              </a:spcBef>
              <a:spcAft>
                <a:spcPts val="0"/>
              </a:spcAft>
              <a:buClr>
                <a:srgbClr val="7F7F7F"/>
              </a:buClr>
              <a:buSzPts val="2400"/>
              <a:buChar char="–"/>
            </a:pPr>
            <a:r>
              <a:rPr lang="en-GB" sz="2400"/>
              <a:t>Is there sufficient freeboard (minimum 1m)</a:t>
            </a:r>
            <a:endParaRPr/>
          </a:p>
          <a:p>
            <a:pPr marL="742950" lvl="1" indent="-285750" algn="l" rtl="0">
              <a:lnSpc>
                <a:spcPct val="100000"/>
              </a:lnSpc>
              <a:spcBef>
                <a:spcPts val="480"/>
              </a:spcBef>
              <a:spcAft>
                <a:spcPts val="0"/>
              </a:spcAft>
              <a:buClr>
                <a:srgbClr val="7F7F7F"/>
              </a:buClr>
              <a:buSzPts val="2400"/>
              <a:buChar char="–"/>
            </a:pPr>
            <a:r>
              <a:rPr lang="en-GB" sz="2400"/>
              <a:t>Is there sufficient controlled overflow capacity</a:t>
            </a:r>
            <a:endParaRPr/>
          </a:p>
          <a:p>
            <a:pPr marL="742950" lvl="1" indent="-285750" algn="l" rtl="0">
              <a:lnSpc>
                <a:spcPct val="100000"/>
              </a:lnSpc>
              <a:spcBef>
                <a:spcPts val="480"/>
              </a:spcBef>
              <a:spcAft>
                <a:spcPts val="0"/>
              </a:spcAft>
              <a:buClr>
                <a:srgbClr val="7F7F7F"/>
              </a:buClr>
              <a:buSzPts val="2400"/>
              <a:buChar char="–"/>
            </a:pPr>
            <a:r>
              <a:rPr lang="en-GB" sz="2400"/>
              <a:t>Do overflow pipes extend beyond toe of embankment</a:t>
            </a:r>
            <a:endParaRPr/>
          </a:p>
          <a:p>
            <a:pPr marL="742950" lvl="1" indent="-285750" algn="l" rtl="0">
              <a:lnSpc>
                <a:spcPct val="100000"/>
              </a:lnSpc>
              <a:spcBef>
                <a:spcPts val="480"/>
              </a:spcBef>
              <a:spcAft>
                <a:spcPts val="0"/>
              </a:spcAft>
              <a:buClr>
                <a:srgbClr val="7F7F7F"/>
              </a:buClr>
              <a:buSzPts val="2400"/>
              <a:buChar char="–"/>
            </a:pPr>
            <a:r>
              <a:rPr lang="en-GB" sz="2400"/>
              <a:t>Are spillways adequately protected from erosion</a:t>
            </a:r>
            <a:endParaRPr/>
          </a:p>
          <a:p>
            <a:pPr marL="742950" lvl="1" indent="-285750" algn="l" rtl="0">
              <a:lnSpc>
                <a:spcPct val="100000"/>
              </a:lnSpc>
              <a:spcBef>
                <a:spcPts val="480"/>
              </a:spcBef>
              <a:spcAft>
                <a:spcPts val="0"/>
              </a:spcAft>
              <a:buClr>
                <a:srgbClr val="7F7F7F"/>
              </a:buClr>
              <a:buSzPts val="2400"/>
              <a:buChar char="–"/>
            </a:pPr>
            <a:r>
              <a:rPr lang="en-GB" sz="2400"/>
              <a:t>Condition of overflow pipes (any signs of blockage)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Inspections</a:t>
            </a:r>
            <a:endParaRPr/>
          </a:p>
        </p:txBody>
      </p:sp>
      <p:sp>
        <p:nvSpPr>
          <p:cNvPr id="234" name="Google Shape;234;p21"/>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Upstream / Downstream – Check For:</a:t>
            </a:r>
            <a:endParaRPr/>
          </a:p>
          <a:p>
            <a:pPr marL="742950" lvl="1" indent="-285750" algn="l" rtl="0">
              <a:lnSpc>
                <a:spcPct val="100000"/>
              </a:lnSpc>
              <a:spcBef>
                <a:spcPts val="480"/>
              </a:spcBef>
              <a:spcAft>
                <a:spcPts val="0"/>
              </a:spcAft>
              <a:buClr>
                <a:srgbClr val="7F7F7F"/>
              </a:buClr>
              <a:buSzPts val="2400"/>
              <a:buChar char="–"/>
            </a:pPr>
            <a:r>
              <a:rPr lang="en-GB" sz="2400"/>
              <a:t>Sink holes, Sand boils (may indicate piping)</a:t>
            </a:r>
            <a:endParaRPr/>
          </a:p>
          <a:p>
            <a:pPr marL="742950" lvl="1" indent="-285750" algn="l" rtl="0">
              <a:lnSpc>
                <a:spcPct val="100000"/>
              </a:lnSpc>
              <a:spcBef>
                <a:spcPts val="480"/>
              </a:spcBef>
              <a:spcAft>
                <a:spcPts val="0"/>
              </a:spcAft>
              <a:buClr>
                <a:srgbClr val="7F7F7F"/>
              </a:buClr>
              <a:buSzPts val="2400"/>
              <a:buChar char="–"/>
            </a:pPr>
            <a:r>
              <a:rPr lang="en-GB" sz="2400"/>
              <a:t>Debris in water that could block overflows</a:t>
            </a:r>
            <a:endParaRPr/>
          </a:p>
          <a:p>
            <a:pPr marL="742950" lvl="1" indent="-285750" algn="l" rtl="0">
              <a:lnSpc>
                <a:spcPct val="100000"/>
              </a:lnSpc>
              <a:spcBef>
                <a:spcPts val="480"/>
              </a:spcBef>
              <a:spcAft>
                <a:spcPts val="0"/>
              </a:spcAft>
              <a:buClr>
                <a:srgbClr val="7F7F7F"/>
              </a:buClr>
              <a:buSzPts val="2400"/>
              <a:buChar char="–"/>
            </a:pPr>
            <a:r>
              <a:rPr lang="en-GB" sz="2400"/>
              <a:t>Changes in controlled seepage (eg increased or loss of flow in toe drains)</a:t>
            </a:r>
            <a:endParaRPr/>
          </a:p>
          <a:p>
            <a:pPr marL="742950" lvl="1" indent="-285750" algn="l" rtl="0">
              <a:lnSpc>
                <a:spcPct val="100000"/>
              </a:lnSpc>
              <a:spcBef>
                <a:spcPts val="480"/>
              </a:spcBef>
              <a:spcAft>
                <a:spcPts val="0"/>
              </a:spcAft>
              <a:buClr>
                <a:srgbClr val="7F7F7F"/>
              </a:buClr>
              <a:buSzPts val="2400"/>
              <a:buChar char="–"/>
            </a:pPr>
            <a:r>
              <a:rPr lang="en-GB" sz="2400"/>
              <a:t>Water Quality</a:t>
            </a:r>
            <a:endParaRPr/>
          </a:p>
          <a:p>
            <a:pPr marL="742950" lvl="1" indent="-285750" algn="l" rtl="0">
              <a:lnSpc>
                <a:spcPct val="100000"/>
              </a:lnSpc>
              <a:spcBef>
                <a:spcPts val="480"/>
              </a:spcBef>
              <a:spcAft>
                <a:spcPts val="0"/>
              </a:spcAft>
              <a:buClr>
                <a:srgbClr val="7F7F7F"/>
              </a:buClr>
              <a:buSzPts val="2400"/>
              <a:buChar char="–"/>
            </a:pPr>
            <a:r>
              <a:rPr lang="en-GB" sz="2400"/>
              <a:t>Any changes that affect hazard level (eg new porta cabin down stream of dam)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4"/>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When to seek further help</a:t>
            </a:r>
            <a:endParaRPr/>
          </a:p>
        </p:txBody>
      </p:sp>
      <p:sp>
        <p:nvSpPr>
          <p:cNvPr id="240" name="Google Shape;240;p24"/>
          <p:cNvSpPr txBox="1">
            <a:spLocks noGrp="1"/>
          </p:cNvSpPr>
          <p:nvPr>
            <p:ph type="body" idx="1"/>
          </p:nvPr>
        </p:nvSpPr>
        <p:spPr>
          <a:xfrm>
            <a:off x="457200" y="1393902"/>
            <a:ext cx="8229600" cy="491482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1200"/>
              <a:buNone/>
            </a:pPr>
            <a:r>
              <a:rPr lang="en-GB" sz="1200"/>
              <a:t>	</a:t>
            </a:r>
            <a:r>
              <a:rPr lang="en-GB" sz="1400"/>
              <a:t>Several of the deficiencies covered here are very serious. If you observe any of the following deficiencies, you should consult a qualified geotechnical specialist: </a:t>
            </a:r>
            <a:endParaRPr/>
          </a:p>
          <a:p>
            <a:pPr marL="342900" lvl="0" indent="-342900" algn="l" rtl="0">
              <a:lnSpc>
                <a:spcPct val="100000"/>
              </a:lnSpc>
              <a:spcBef>
                <a:spcPts val="240"/>
              </a:spcBef>
              <a:spcAft>
                <a:spcPts val="0"/>
              </a:spcAft>
              <a:buClr>
                <a:srgbClr val="7F7F7F"/>
              </a:buClr>
              <a:buSzPts val="1200"/>
              <a:buNone/>
            </a:pPr>
            <a:endParaRPr sz="1200"/>
          </a:p>
          <a:p>
            <a:pPr marL="342900" lvl="0" indent="-342900" algn="l" rtl="0">
              <a:lnSpc>
                <a:spcPct val="100000"/>
              </a:lnSpc>
              <a:spcBef>
                <a:spcPts val="280"/>
              </a:spcBef>
              <a:spcAft>
                <a:spcPts val="0"/>
              </a:spcAft>
              <a:buClr>
                <a:srgbClr val="7F7F7F"/>
              </a:buClr>
              <a:buSzPts val="1400"/>
              <a:buChar char="•"/>
            </a:pPr>
            <a:r>
              <a:rPr lang="en-GB" sz="1400"/>
              <a:t>Sand boils or turbid seepage. </a:t>
            </a:r>
            <a:endParaRPr sz="1400"/>
          </a:p>
          <a:p>
            <a:pPr marL="342900" lvl="0" indent="-342900" algn="l" rtl="0">
              <a:lnSpc>
                <a:spcPct val="100000"/>
              </a:lnSpc>
              <a:spcBef>
                <a:spcPts val="280"/>
              </a:spcBef>
              <a:spcAft>
                <a:spcPts val="0"/>
              </a:spcAft>
              <a:buClr>
                <a:srgbClr val="7F7F7F"/>
              </a:buClr>
              <a:buSzPts val="1400"/>
              <a:buChar char="•"/>
            </a:pPr>
            <a:r>
              <a:rPr lang="en-GB" sz="1400"/>
              <a:t>Seepage that has increased since the last inspection (taking the reservoir level into consideration). </a:t>
            </a:r>
            <a:endParaRPr sz="1400"/>
          </a:p>
          <a:p>
            <a:pPr marL="342900" lvl="0" indent="-342900" algn="l" rtl="0">
              <a:lnSpc>
                <a:spcPct val="100000"/>
              </a:lnSpc>
              <a:spcBef>
                <a:spcPts val="280"/>
              </a:spcBef>
              <a:spcAft>
                <a:spcPts val="0"/>
              </a:spcAft>
              <a:buClr>
                <a:srgbClr val="7F7F7F"/>
              </a:buClr>
              <a:buSzPts val="1400"/>
              <a:buChar char="•"/>
            </a:pPr>
            <a:r>
              <a:rPr lang="en-GB" sz="1400"/>
              <a:t>Cracking that extends below the  level or potential reservoir level. </a:t>
            </a:r>
            <a:endParaRPr sz="1400"/>
          </a:p>
          <a:p>
            <a:pPr marL="342900" lvl="0" indent="-342900" algn="l" rtl="0">
              <a:lnSpc>
                <a:spcPct val="100000"/>
              </a:lnSpc>
              <a:spcBef>
                <a:spcPts val="280"/>
              </a:spcBef>
              <a:spcAft>
                <a:spcPts val="0"/>
              </a:spcAft>
              <a:buClr>
                <a:srgbClr val="7F7F7F"/>
              </a:buClr>
              <a:buSzPts val="1400"/>
              <a:buChar char="•"/>
            </a:pPr>
            <a:r>
              <a:rPr lang="en-GB" sz="1400"/>
              <a:t>Transverse and longitudinal cracking. </a:t>
            </a:r>
            <a:endParaRPr/>
          </a:p>
          <a:p>
            <a:pPr marL="342900" lvl="0" indent="-342900" algn="l" rtl="0">
              <a:lnSpc>
                <a:spcPct val="100000"/>
              </a:lnSpc>
              <a:spcBef>
                <a:spcPts val="280"/>
              </a:spcBef>
              <a:spcAft>
                <a:spcPts val="0"/>
              </a:spcAft>
              <a:buClr>
                <a:srgbClr val="7F7F7F"/>
              </a:buClr>
              <a:buSzPts val="1400"/>
              <a:buChar char="•"/>
            </a:pPr>
            <a:r>
              <a:rPr lang="en-GB" sz="1400"/>
              <a:t>Deep-seated slides or bulging associated with slides. </a:t>
            </a:r>
            <a:endParaRPr sz="1400"/>
          </a:p>
          <a:p>
            <a:pPr marL="342900" lvl="0" indent="-342900" algn="l" rtl="0">
              <a:lnSpc>
                <a:spcPct val="100000"/>
              </a:lnSpc>
              <a:spcBef>
                <a:spcPts val="280"/>
              </a:spcBef>
              <a:spcAft>
                <a:spcPts val="0"/>
              </a:spcAft>
              <a:buClr>
                <a:srgbClr val="7F7F7F"/>
              </a:buClr>
              <a:buSzPts val="1400"/>
              <a:buChar char="•"/>
            </a:pPr>
            <a:r>
              <a:rPr lang="en-GB" sz="1400"/>
              <a:t>Sinkholes or other large depressions. </a:t>
            </a:r>
            <a:endParaRPr sz="1400"/>
          </a:p>
          <a:p>
            <a:pPr marL="342900" lvl="0" indent="-342900" algn="l" rtl="0">
              <a:lnSpc>
                <a:spcPct val="100000"/>
              </a:lnSpc>
              <a:spcBef>
                <a:spcPts val="280"/>
              </a:spcBef>
              <a:spcAft>
                <a:spcPts val="0"/>
              </a:spcAft>
              <a:buClr>
                <a:srgbClr val="7F7F7F"/>
              </a:buClr>
              <a:buSzPts val="1400"/>
              <a:buChar char="•"/>
            </a:pPr>
            <a:r>
              <a:rPr lang="en-GB" sz="1400"/>
              <a:t>Deep-rooted vegetation that needs to be removed. </a:t>
            </a:r>
            <a:endParaRPr sz="1400"/>
          </a:p>
          <a:p>
            <a:pPr marL="342900" lvl="0" indent="-342900" algn="l" rtl="0">
              <a:lnSpc>
                <a:spcPct val="100000"/>
              </a:lnSpc>
              <a:spcBef>
                <a:spcPts val="280"/>
              </a:spcBef>
              <a:spcAft>
                <a:spcPts val="0"/>
              </a:spcAft>
              <a:buClr>
                <a:srgbClr val="7F7F7F"/>
              </a:buClr>
              <a:buSzPts val="1400"/>
              <a:buChar char="•"/>
            </a:pPr>
            <a:r>
              <a:rPr lang="en-GB" sz="1400"/>
              <a:t>Drains that are no longer flowing. </a:t>
            </a:r>
            <a:endParaRPr/>
          </a:p>
          <a:p>
            <a:pPr marL="342900" lvl="0" indent="-342900" algn="l" rtl="0">
              <a:lnSpc>
                <a:spcPct val="100000"/>
              </a:lnSpc>
              <a:spcBef>
                <a:spcPts val="280"/>
              </a:spcBef>
              <a:spcAft>
                <a:spcPts val="0"/>
              </a:spcAft>
              <a:buClr>
                <a:srgbClr val="7F7F7F"/>
              </a:buClr>
              <a:buSzPts val="1400"/>
              <a:buChar char="•"/>
            </a:pPr>
            <a:r>
              <a:rPr lang="en-GB" sz="1400"/>
              <a:t>Changes to where people are likely to be working on site (e.g. new sinking below lagoon level)</a:t>
            </a:r>
            <a:endParaRPr/>
          </a:p>
          <a:p>
            <a:pPr marL="342900" lvl="0" indent="-342900" algn="l" rtl="0">
              <a:lnSpc>
                <a:spcPct val="100000"/>
              </a:lnSpc>
              <a:spcBef>
                <a:spcPts val="280"/>
              </a:spcBef>
              <a:spcAft>
                <a:spcPts val="0"/>
              </a:spcAft>
              <a:buClr>
                <a:srgbClr val="7F7F7F"/>
              </a:buClr>
              <a:buSzPts val="1400"/>
              <a:buChar char="•"/>
            </a:pPr>
            <a:r>
              <a:rPr lang="en-GB" sz="1400"/>
              <a:t>Blasting in close proximity to a lagoon</a:t>
            </a:r>
            <a:endParaRPr/>
          </a:p>
          <a:p>
            <a:pPr marL="342900" lvl="0" indent="-266700" algn="l" rtl="0">
              <a:lnSpc>
                <a:spcPct val="100000"/>
              </a:lnSpc>
              <a:spcBef>
                <a:spcPts val="240"/>
              </a:spcBef>
              <a:spcAft>
                <a:spcPts val="0"/>
              </a:spcAft>
              <a:buClr>
                <a:srgbClr val="7F7F7F"/>
              </a:buClr>
              <a:buSzPts val="1200"/>
              <a:buNone/>
            </a:pPr>
            <a:endParaRPr sz="1200"/>
          </a:p>
          <a:p>
            <a:pPr marL="342900" lvl="0" indent="-266700" algn="l" rtl="0">
              <a:lnSpc>
                <a:spcPct val="100000"/>
              </a:lnSpc>
              <a:spcBef>
                <a:spcPts val="240"/>
              </a:spcBef>
              <a:spcAft>
                <a:spcPts val="0"/>
              </a:spcAft>
              <a:buClr>
                <a:srgbClr val="7F7F7F"/>
              </a:buClr>
              <a:buSzPts val="1200"/>
              <a:buNone/>
            </a:pPr>
            <a:endParaRPr sz="1200"/>
          </a:p>
          <a:p>
            <a:pPr marL="342900" lvl="0" indent="-342900" algn="l" rtl="0">
              <a:lnSpc>
                <a:spcPct val="100000"/>
              </a:lnSpc>
              <a:spcBef>
                <a:spcPts val="280"/>
              </a:spcBef>
              <a:spcAft>
                <a:spcPts val="0"/>
              </a:spcAft>
              <a:buClr>
                <a:srgbClr val="7F7F7F"/>
              </a:buClr>
              <a:buSzPts val="1200"/>
              <a:buNone/>
            </a:pPr>
            <a:r>
              <a:rPr lang="en-GB" sz="1200"/>
              <a:t>	</a:t>
            </a:r>
            <a:r>
              <a:rPr lang="en-GB" sz="1400"/>
              <a:t>Remember, whenever you are unsure whether or not a condition poses a threat to the safety, you should discuss your findings with a qualified geotechnical engineer. </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Things to look out for</a:t>
            </a:r>
            <a:endParaRPr/>
          </a:p>
        </p:txBody>
      </p:sp>
      <p:pic>
        <p:nvPicPr>
          <p:cNvPr id="246" name="Google Shape;246;p22"/>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84446" y="2298376"/>
            <a:ext cx="4206875" cy="3157537"/>
          </a:xfrm>
          <a:prstGeom prst="rect">
            <a:avLst/>
          </a:prstGeom>
          <a:noFill/>
          <a:ln>
            <a:noFill/>
          </a:ln>
        </p:spPr>
      </p:pic>
      <p:pic>
        <p:nvPicPr>
          <p:cNvPr id="247" name="Google Shape;247;p22"/>
          <p:cNvPicPr preferRelativeResize="0"/>
          <p:nvPr/>
        </p:nvPicPr>
        <p:blipFill rotWithShape="1">
          <a:blip r:embed="rId4">
            <a:alphaModFix/>
          </a:blip>
          <a:srcRect/>
          <a:stretch/>
        </p:blipFill>
        <p:spPr>
          <a:xfrm>
            <a:off x="572233" y="1645994"/>
            <a:ext cx="5265858" cy="2632929"/>
          </a:xfrm>
          <a:prstGeom prst="rect">
            <a:avLst/>
          </a:prstGeom>
          <a:noFill/>
          <a:ln>
            <a:noFill/>
          </a:ln>
        </p:spPr>
      </p:pic>
      <p:pic>
        <p:nvPicPr>
          <p:cNvPr id="248" name="Google Shape;248;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91846" y="1710471"/>
            <a:ext cx="5350622" cy="4012967"/>
          </a:xfrm>
          <a:prstGeom prst="rect">
            <a:avLst/>
          </a:prstGeom>
          <a:noFill/>
          <a:ln>
            <a:noFill/>
          </a:ln>
        </p:spPr>
      </p:pic>
      <p:pic>
        <p:nvPicPr>
          <p:cNvPr id="249" name="Google Shape;249;p22"/>
          <p:cNvPicPr preferRelativeResize="0"/>
          <p:nvPr/>
        </p:nvPicPr>
        <p:blipFill rotWithShape="1">
          <a:blip r:embed="rId6">
            <a:alphaModFix/>
          </a:blip>
          <a:srcRect/>
          <a:stretch/>
        </p:blipFill>
        <p:spPr>
          <a:xfrm>
            <a:off x="785446" y="1710471"/>
            <a:ext cx="5666869" cy="3777913"/>
          </a:xfrm>
          <a:prstGeom prst="rect">
            <a:avLst/>
          </a:prstGeom>
          <a:noFill/>
          <a:ln>
            <a:noFill/>
          </a:ln>
        </p:spPr>
      </p:pic>
      <p:pic>
        <p:nvPicPr>
          <p:cNvPr id="250" name="Google Shape;250;p22"/>
          <p:cNvPicPr preferRelativeResize="0"/>
          <p:nvPr/>
        </p:nvPicPr>
        <p:blipFill rotWithShape="1">
          <a:blip r:embed="rId7">
            <a:alphaModFix/>
          </a:blip>
          <a:srcRect/>
          <a:stretch/>
        </p:blipFill>
        <p:spPr>
          <a:xfrm>
            <a:off x="2075718" y="1645995"/>
            <a:ext cx="4080384" cy="4080384"/>
          </a:xfrm>
          <a:prstGeom prst="rect">
            <a:avLst/>
          </a:prstGeom>
          <a:noFill/>
          <a:ln>
            <a:noFill/>
          </a:ln>
        </p:spPr>
      </p:pic>
      <p:pic>
        <p:nvPicPr>
          <p:cNvPr id="251" name="Google Shape;251;p22"/>
          <p:cNvPicPr preferRelativeResize="0"/>
          <p:nvPr/>
        </p:nvPicPr>
        <p:blipFill rotWithShape="1">
          <a:blip r:embed="rId8">
            <a:alphaModFix/>
          </a:blip>
          <a:srcRect/>
          <a:stretch/>
        </p:blipFill>
        <p:spPr>
          <a:xfrm>
            <a:off x="998660" y="1710471"/>
            <a:ext cx="6213509" cy="4142339"/>
          </a:xfrm>
          <a:prstGeom prst="rect">
            <a:avLst/>
          </a:prstGeom>
          <a:noFill/>
          <a:ln>
            <a:noFill/>
          </a:ln>
        </p:spPr>
      </p:pic>
      <p:pic>
        <p:nvPicPr>
          <p:cNvPr id="252" name="Google Shape;252;p22"/>
          <p:cNvPicPr preferRelativeResize="0"/>
          <p:nvPr/>
        </p:nvPicPr>
        <p:blipFill rotWithShape="1">
          <a:blip r:embed="rId9">
            <a:alphaModFix/>
          </a:blip>
          <a:srcRect/>
          <a:stretch/>
        </p:blipFill>
        <p:spPr>
          <a:xfrm>
            <a:off x="1140328" y="1150442"/>
            <a:ext cx="6458207" cy="4305471"/>
          </a:xfrm>
          <a:prstGeom prst="rect">
            <a:avLst/>
          </a:prstGeom>
          <a:noFill/>
          <a:ln>
            <a:noFill/>
          </a:ln>
        </p:spPr>
      </p:pic>
      <p:pic>
        <p:nvPicPr>
          <p:cNvPr id="253" name="Google Shape;253;p22"/>
          <p:cNvPicPr preferRelativeResize="0"/>
          <p:nvPr/>
        </p:nvPicPr>
        <p:blipFill rotWithShape="1">
          <a:blip r:embed="rId10">
            <a:alphaModFix/>
          </a:blip>
          <a:srcRect/>
          <a:stretch/>
        </p:blipFill>
        <p:spPr>
          <a:xfrm>
            <a:off x="1643321" y="1150442"/>
            <a:ext cx="6096000" cy="4572000"/>
          </a:xfrm>
          <a:prstGeom prst="rect">
            <a:avLst/>
          </a:prstGeom>
          <a:noFill/>
          <a:ln>
            <a:noFill/>
          </a:ln>
        </p:spPr>
      </p:pic>
      <p:pic>
        <p:nvPicPr>
          <p:cNvPr id="254" name="Google Shape;254;p2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371617" y="1143801"/>
            <a:ext cx="4639408" cy="45852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 calcmode="lin" valueType="num">
                                      <p:cBhvr additive="base">
                                        <p:cTn id="12" dur="500"/>
                                        <p:tgtEl>
                                          <p:spTgt spid="24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46"/>
                                        </p:tgtEl>
                                        <p:attrNameLst>
                                          <p:attrName>ppt_y</p:attrName>
                                        </p:attrNameLst>
                                      </p:cBhvr>
                                      <p:tavLst>
                                        <p:tav tm="0">
                                          <p:val>
                                            <p:strVal val="#ppt_y"/>
                                          </p:val>
                                        </p:tav>
                                        <p:tav tm="100000">
                                          <p:val>
                                            <p:strVal val="#ppt_y+1"/>
                                          </p:val>
                                        </p:tav>
                                      </p:tavLst>
                                    </p:anim>
                                    <p:set>
                                      <p:cBhvr>
                                        <p:cTn id="17" dur="1" fill="hold">
                                          <p:stCondLst>
                                            <p:cond delay="500"/>
                                          </p:stCondLst>
                                        </p:cTn>
                                        <p:tgtEl>
                                          <p:spTgt spid="246"/>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247"/>
                                        </p:tgtEl>
                                        <p:attrNameLst>
                                          <p:attrName>ppt_y</p:attrName>
                                        </p:attrNameLst>
                                      </p:cBhvr>
                                      <p:tavLst>
                                        <p:tav tm="0">
                                          <p:val>
                                            <p:strVal val="#ppt_y"/>
                                          </p:val>
                                        </p:tav>
                                        <p:tav tm="100000">
                                          <p:val>
                                            <p:strVal val="#ppt_y+1"/>
                                          </p:val>
                                        </p:tav>
                                      </p:tavLst>
                                    </p:anim>
                                    <p:set>
                                      <p:cBhvr>
                                        <p:cTn id="20" dur="1" fill="hold">
                                          <p:stCondLst>
                                            <p:cond delay="500"/>
                                          </p:stCondLst>
                                        </p:cTn>
                                        <p:tgtEl>
                                          <p:spTgt spid="24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8"/>
                                        </p:tgtEl>
                                        <p:attrNameLst>
                                          <p:attrName>style.visibility</p:attrName>
                                        </p:attrNameLst>
                                      </p:cBhvr>
                                      <p:to>
                                        <p:strVal val="visible"/>
                                      </p:to>
                                    </p:set>
                                    <p:anim calcmode="lin" valueType="num">
                                      <p:cBhvr additive="base">
                                        <p:cTn id="25" dur="500"/>
                                        <p:tgtEl>
                                          <p:spTgt spid="24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248"/>
                                        </p:tgtEl>
                                        <p:attrNameLst>
                                          <p:attrName>ppt_y</p:attrName>
                                        </p:attrNameLst>
                                      </p:cBhvr>
                                      <p:tavLst>
                                        <p:tav tm="0">
                                          <p:val>
                                            <p:strVal val="#ppt_y"/>
                                          </p:val>
                                        </p:tav>
                                        <p:tav tm="100000">
                                          <p:val>
                                            <p:strVal val="#ppt_y+1"/>
                                          </p:val>
                                        </p:tav>
                                      </p:tavLst>
                                    </p:anim>
                                    <p:set>
                                      <p:cBhvr>
                                        <p:cTn id="30" dur="1" fill="hold">
                                          <p:stCondLst>
                                            <p:cond delay="500"/>
                                          </p:stCondLst>
                                        </p:cTn>
                                        <p:tgtEl>
                                          <p:spTgt spid="2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9"/>
                                        </p:tgtEl>
                                        <p:attrNameLst>
                                          <p:attrName>style.visibility</p:attrName>
                                        </p:attrNameLst>
                                      </p:cBhvr>
                                      <p:to>
                                        <p:strVal val="visible"/>
                                      </p:to>
                                    </p:set>
                                    <p:anim calcmode="lin" valueType="num">
                                      <p:cBhvr additive="base">
                                        <p:cTn id="35" dur="500"/>
                                        <p:tgtEl>
                                          <p:spTgt spid="24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249"/>
                                        </p:tgtEl>
                                        <p:attrNameLst>
                                          <p:attrName>ppt_y</p:attrName>
                                        </p:attrNameLst>
                                      </p:cBhvr>
                                      <p:tavLst>
                                        <p:tav tm="0">
                                          <p:val>
                                            <p:strVal val="#ppt_y"/>
                                          </p:val>
                                        </p:tav>
                                        <p:tav tm="100000">
                                          <p:val>
                                            <p:strVal val="#ppt_y+1"/>
                                          </p:val>
                                        </p:tav>
                                      </p:tavLst>
                                    </p:anim>
                                    <p:set>
                                      <p:cBhvr>
                                        <p:cTn id="40" dur="1" fill="hold">
                                          <p:stCondLst>
                                            <p:cond delay="500"/>
                                          </p:stCondLst>
                                        </p:cTn>
                                        <p:tgtEl>
                                          <p:spTgt spid="24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50"/>
                                        </p:tgtEl>
                                        <p:attrNameLst>
                                          <p:attrName>style.visibility</p:attrName>
                                        </p:attrNameLst>
                                      </p:cBhvr>
                                      <p:to>
                                        <p:strVal val="visible"/>
                                      </p:to>
                                    </p:set>
                                    <p:anim calcmode="lin" valueType="num">
                                      <p:cBhvr additive="base">
                                        <p:cTn id="45" dur="500"/>
                                        <p:tgtEl>
                                          <p:spTgt spid="25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250"/>
                                        </p:tgtEl>
                                        <p:attrNameLst>
                                          <p:attrName>ppt_y</p:attrName>
                                        </p:attrNameLst>
                                      </p:cBhvr>
                                      <p:tavLst>
                                        <p:tav tm="0">
                                          <p:val>
                                            <p:strVal val="#ppt_y"/>
                                          </p:val>
                                        </p:tav>
                                        <p:tav tm="100000">
                                          <p:val>
                                            <p:strVal val="#ppt_y+1"/>
                                          </p:val>
                                        </p:tav>
                                      </p:tavLst>
                                    </p:anim>
                                    <p:set>
                                      <p:cBhvr>
                                        <p:cTn id="50" dur="1" fill="hold">
                                          <p:stCondLst>
                                            <p:cond delay="500"/>
                                          </p:stCondLst>
                                        </p:cTn>
                                        <p:tgtEl>
                                          <p:spTgt spid="2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1"/>
                                        </p:tgtEl>
                                        <p:attrNameLst>
                                          <p:attrName>style.visibility</p:attrName>
                                        </p:attrNameLst>
                                      </p:cBhvr>
                                      <p:to>
                                        <p:strVal val="visible"/>
                                      </p:to>
                                    </p:set>
                                    <p:anim calcmode="lin" valueType="num">
                                      <p:cBhvr additive="base">
                                        <p:cTn id="55" dur="500"/>
                                        <p:tgtEl>
                                          <p:spTgt spid="25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251"/>
                                        </p:tgtEl>
                                        <p:attrNameLst>
                                          <p:attrName>ppt_y</p:attrName>
                                        </p:attrNameLst>
                                      </p:cBhvr>
                                      <p:tavLst>
                                        <p:tav tm="0">
                                          <p:val>
                                            <p:strVal val="#ppt_y"/>
                                          </p:val>
                                        </p:tav>
                                        <p:tav tm="100000">
                                          <p:val>
                                            <p:strVal val="#ppt_y+1"/>
                                          </p:val>
                                        </p:tav>
                                      </p:tavLst>
                                    </p:anim>
                                    <p:set>
                                      <p:cBhvr>
                                        <p:cTn id="60" dur="1" fill="hold">
                                          <p:stCondLst>
                                            <p:cond delay="500"/>
                                          </p:stCondLst>
                                        </p:cTn>
                                        <p:tgtEl>
                                          <p:spTgt spid="25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52"/>
                                        </p:tgtEl>
                                        <p:attrNameLst>
                                          <p:attrName>style.visibility</p:attrName>
                                        </p:attrNameLst>
                                      </p:cBhvr>
                                      <p:to>
                                        <p:strVal val="visible"/>
                                      </p:to>
                                    </p:set>
                                    <p:anim calcmode="lin" valueType="num">
                                      <p:cBhvr additive="base">
                                        <p:cTn id="65" dur="500"/>
                                        <p:tgtEl>
                                          <p:spTgt spid="25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252"/>
                                        </p:tgtEl>
                                        <p:attrNameLst>
                                          <p:attrName>ppt_y</p:attrName>
                                        </p:attrNameLst>
                                      </p:cBhvr>
                                      <p:tavLst>
                                        <p:tav tm="0">
                                          <p:val>
                                            <p:strVal val="#ppt_y"/>
                                          </p:val>
                                        </p:tav>
                                        <p:tav tm="100000">
                                          <p:val>
                                            <p:strVal val="#ppt_y+1"/>
                                          </p:val>
                                        </p:tav>
                                      </p:tavLst>
                                    </p:anim>
                                    <p:set>
                                      <p:cBhvr>
                                        <p:cTn id="70" dur="1" fill="hold">
                                          <p:stCondLst>
                                            <p:cond delay="500"/>
                                          </p:stCondLst>
                                        </p:cTn>
                                        <p:tgtEl>
                                          <p:spTgt spid="25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53"/>
                                        </p:tgtEl>
                                        <p:attrNameLst>
                                          <p:attrName>style.visibility</p:attrName>
                                        </p:attrNameLst>
                                      </p:cBhvr>
                                      <p:to>
                                        <p:strVal val="visible"/>
                                      </p:to>
                                    </p:set>
                                    <p:anim calcmode="lin" valueType="num">
                                      <p:cBhvr additive="base">
                                        <p:cTn id="75" dur="500"/>
                                        <p:tgtEl>
                                          <p:spTgt spid="25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253"/>
                                        </p:tgtEl>
                                        <p:attrNameLst>
                                          <p:attrName>ppt_y</p:attrName>
                                        </p:attrNameLst>
                                      </p:cBhvr>
                                      <p:tavLst>
                                        <p:tav tm="0">
                                          <p:val>
                                            <p:strVal val="#ppt_y"/>
                                          </p:val>
                                        </p:tav>
                                        <p:tav tm="100000">
                                          <p:val>
                                            <p:strVal val="#ppt_y+1"/>
                                          </p:val>
                                        </p:tav>
                                      </p:tavLst>
                                    </p:anim>
                                    <p:set>
                                      <p:cBhvr>
                                        <p:cTn id="80" dur="1" fill="hold">
                                          <p:stCondLst>
                                            <p:cond delay="500"/>
                                          </p:stCondLst>
                                        </p:cTn>
                                        <p:tgtEl>
                                          <p:spTgt spid="25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54"/>
                                        </p:tgtEl>
                                        <p:attrNameLst>
                                          <p:attrName>style.visibility</p:attrName>
                                        </p:attrNameLst>
                                      </p:cBhvr>
                                      <p:to>
                                        <p:strVal val="visible"/>
                                      </p:to>
                                    </p:set>
                                    <p:anim calcmode="lin" valueType="num">
                                      <p:cBhvr additive="base">
                                        <p:cTn id="85" dur="500"/>
                                        <p:tgtEl>
                                          <p:spTgt spid="25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254"/>
                                        </p:tgtEl>
                                        <p:attrNameLst>
                                          <p:attrName>ppt_y</p:attrName>
                                        </p:attrNameLst>
                                      </p:cBhvr>
                                      <p:tavLst>
                                        <p:tav tm="0">
                                          <p:val>
                                            <p:strVal val="#ppt_y"/>
                                          </p:val>
                                        </p:tav>
                                        <p:tav tm="100000">
                                          <p:val>
                                            <p:strVal val="#ppt_y+1"/>
                                          </p:val>
                                        </p:tav>
                                      </p:tavLst>
                                    </p:anim>
                                    <p:set>
                                      <p:cBhvr>
                                        <p:cTn id="90" dur="1" fill="hold">
                                          <p:stCondLst>
                                            <p:cond delay="500"/>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3"/>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Inspections</a:t>
            </a:r>
            <a:endParaRPr/>
          </a:p>
        </p:txBody>
      </p:sp>
      <p:pic>
        <p:nvPicPr>
          <p:cNvPr id="261" name="Google Shape;261;p23" descr="Inspections.jpg"/>
          <p:cNvPicPr preferRelativeResize="0">
            <a:picLocks noGrp="1"/>
          </p:cNvPicPr>
          <p:nvPr>
            <p:ph type="body" idx="1"/>
          </p:nvPr>
        </p:nvPicPr>
        <p:blipFill rotWithShape="1">
          <a:blip r:embed="rId3">
            <a:alphaModFix/>
          </a:blip>
          <a:srcRect/>
          <a:stretch/>
        </p:blipFill>
        <p:spPr>
          <a:xfrm>
            <a:off x="321972" y="1275411"/>
            <a:ext cx="7031865" cy="46250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250"/>
              <a:t>Above all think what could go wrong</a:t>
            </a:r>
            <a:endParaRPr sz="2250"/>
          </a:p>
        </p:txBody>
      </p:sp>
      <p:pic>
        <p:nvPicPr>
          <p:cNvPr id="268" name="Google Shape;268;p25" descr="Inspections.jpg"/>
          <p:cNvPicPr preferRelativeResize="0">
            <a:picLocks noGrp="1"/>
          </p:cNvPicPr>
          <p:nvPr>
            <p:ph type="body" idx="1"/>
          </p:nvPr>
        </p:nvPicPr>
        <p:blipFill rotWithShape="1">
          <a:blip r:embed="rId3">
            <a:alphaModFix/>
          </a:blip>
          <a:srcRect/>
          <a:stretch/>
        </p:blipFill>
        <p:spPr>
          <a:xfrm>
            <a:off x="978794" y="1571625"/>
            <a:ext cx="6157019" cy="43010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6"/>
          <p:cNvSpPr txBox="1"/>
          <p:nvPr/>
        </p:nvSpPr>
        <p:spPr>
          <a:xfrm>
            <a:off x="1275854" y="2050895"/>
            <a:ext cx="6481800" cy="229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7F7F7F"/>
                </a:solidFill>
                <a:latin typeface="Calibri"/>
                <a:ea typeface="Calibri"/>
                <a:cs typeface="Calibri"/>
                <a:sym typeface="Calibri"/>
              </a:rPr>
              <a:t>The End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What are Embankment Dams?</a:t>
            </a:r>
            <a:endParaRPr/>
          </a:p>
        </p:txBody>
      </p:sp>
      <p:sp>
        <p:nvSpPr>
          <p:cNvPr id="92" name="Google Shape;92;p3"/>
          <p:cNvSpPr txBox="1">
            <a:spLocks noGrp="1"/>
          </p:cNvSpPr>
          <p:nvPr>
            <p:ph type="body" idx="1"/>
          </p:nvPr>
        </p:nvSpPr>
        <p:spPr>
          <a:xfrm>
            <a:off x="444321" y="125569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An embankment dam can be defined as: </a:t>
            </a:r>
            <a:r>
              <a:rPr lang="en-GB" sz="2400" i="1"/>
              <a:t>an artificial bank of geological material raised above the immediately surrounding ground with the purpose of confining material in a liquid or semi liquid state.</a:t>
            </a:r>
            <a:endParaRPr/>
          </a:p>
          <a:p>
            <a:pPr marL="342900" lvl="0" indent="-342900" algn="l" rtl="0">
              <a:lnSpc>
                <a:spcPct val="100000"/>
              </a:lnSpc>
              <a:spcBef>
                <a:spcPts val="480"/>
              </a:spcBef>
              <a:spcAft>
                <a:spcPts val="0"/>
              </a:spcAft>
              <a:buClr>
                <a:srgbClr val="7F7F7F"/>
              </a:buClr>
              <a:buSzPts val="2400"/>
              <a:buChar char="•"/>
            </a:pPr>
            <a:r>
              <a:rPr lang="en-GB" sz="2400"/>
              <a:t>In quarries they are commonly used for the construction of silt lagoons, freshwater reservoirs and dust suppression ponds etc.</a:t>
            </a:r>
            <a:endParaRPr/>
          </a:p>
          <a:p>
            <a:pPr marL="342900" lvl="0" indent="-342900" algn="l" rtl="0">
              <a:lnSpc>
                <a:spcPct val="100000"/>
              </a:lnSpc>
              <a:spcBef>
                <a:spcPts val="480"/>
              </a:spcBef>
              <a:spcAft>
                <a:spcPts val="0"/>
              </a:spcAft>
              <a:buClr>
                <a:srgbClr val="7F7F7F"/>
              </a:buClr>
              <a:buSzPts val="2400"/>
              <a:buChar char="•"/>
            </a:pPr>
            <a:r>
              <a:rPr lang="en-GB" sz="2400"/>
              <a:t>In terms of the 1999 Quarries Regulations all embankments dams are classified as tips, in this respect a tip “</a:t>
            </a:r>
            <a:r>
              <a:rPr lang="en-GB" sz="2400" i="1"/>
              <a:t>means an accumulation or deposit of any substance at a quarry (whether in a solid or liquid state or in solution or </a:t>
            </a:r>
            <a:endParaRPr sz="2400" i="1"/>
          </a:p>
          <a:p>
            <a:pPr marL="342900" lvl="0" indent="-342900" algn="l" rtl="0">
              <a:lnSpc>
                <a:spcPct val="100000"/>
              </a:lnSpc>
              <a:spcBef>
                <a:spcPts val="480"/>
              </a:spcBef>
              <a:spcAft>
                <a:spcPts val="0"/>
              </a:spcAft>
              <a:buClr>
                <a:srgbClr val="7F7F7F"/>
              </a:buClr>
              <a:buSzPts val="2400"/>
              <a:buChar char="•"/>
            </a:pPr>
            <a:r>
              <a:rPr lang="en-GB" sz="2400" i="1"/>
              <a:t>suspension)” </a:t>
            </a:r>
            <a:endParaRPr/>
          </a:p>
          <a:p>
            <a:pPr marL="342900" lvl="0" indent="-342900" algn="l" rtl="0">
              <a:lnSpc>
                <a:spcPct val="100000"/>
              </a:lnSpc>
              <a:spcBef>
                <a:spcPts val="280"/>
              </a:spcBef>
              <a:spcAft>
                <a:spcPts val="0"/>
              </a:spcAft>
              <a:buClr>
                <a:srgbClr val="7F7F7F"/>
              </a:buClr>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250"/>
              <a:t>Types of Embankment Dam</a:t>
            </a:r>
            <a:endParaRPr sz="2250"/>
          </a:p>
        </p:txBody>
      </p:sp>
      <p:sp>
        <p:nvSpPr>
          <p:cNvPr id="99" name="Google Shape;99;p4"/>
          <p:cNvSpPr txBox="1">
            <a:spLocks noGrp="1"/>
          </p:cNvSpPr>
          <p:nvPr>
            <p:ph type="body" idx="1"/>
          </p:nvPr>
        </p:nvSpPr>
        <p:spPr>
          <a:xfrm>
            <a:off x="457201" y="1600200"/>
            <a:ext cx="4806176" cy="405288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Earthfill Embankments</a:t>
            </a:r>
            <a:br>
              <a:rPr lang="en-GB"/>
            </a:br>
            <a:r>
              <a:rPr lang="en-GB" sz="1800"/>
              <a:t>soil, overburden, clay, silt, sand, gravel, fines etc.</a:t>
            </a:r>
            <a:endParaRPr/>
          </a:p>
          <a:p>
            <a:pPr marL="342900" lvl="0" indent="-342900" algn="l" rtl="0">
              <a:lnSpc>
                <a:spcPct val="100000"/>
              </a:lnSpc>
              <a:spcBef>
                <a:spcPts val="400"/>
              </a:spcBef>
              <a:spcAft>
                <a:spcPts val="0"/>
              </a:spcAft>
              <a:buClr>
                <a:srgbClr val="7F7F7F"/>
              </a:buClr>
              <a:buSzPts val="2000"/>
              <a:buNone/>
            </a:pPr>
            <a:endParaRPr sz="2000"/>
          </a:p>
          <a:p>
            <a:pPr marL="342900" lvl="0" indent="-342900" algn="l" rtl="0">
              <a:lnSpc>
                <a:spcPct val="100000"/>
              </a:lnSpc>
              <a:spcBef>
                <a:spcPts val="480"/>
              </a:spcBef>
              <a:spcAft>
                <a:spcPts val="0"/>
              </a:spcAft>
              <a:buClr>
                <a:srgbClr val="7F7F7F"/>
              </a:buClr>
              <a:buSzPts val="2400"/>
              <a:buChar char="•"/>
            </a:pPr>
            <a:r>
              <a:rPr lang="en-GB" sz="2400"/>
              <a:t>Rockfill Embankments</a:t>
            </a:r>
            <a:br>
              <a:rPr lang="en-GB"/>
            </a:br>
            <a:r>
              <a:rPr lang="en-GB" sz="1800"/>
              <a:t>scalpings, crusher run, discard rock, graded aggregate etc.</a:t>
            </a:r>
            <a:endParaRPr/>
          </a:p>
          <a:p>
            <a:pPr marL="342900" lvl="0" indent="-342900" algn="l" rtl="0">
              <a:lnSpc>
                <a:spcPct val="100000"/>
              </a:lnSpc>
              <a:spcBef>
                <a:spcPts val="400"/>
              </a:spcBef>
              <a:spcAft>
                <a:spcPts val="0"/>
              </a:spcAft>
              <a:buClr>
                <a:srgbClr val="7F7F7F"/>
              </a:buClr>
              <a:buSzPts val="2000"/>
              <a:buNone/>
            </a:pPr>
            <a:endParaRPr sz="2000"/>
          </a:p>
          <a:p>
            <a:pPr marL="342900" lvl="0" indent="-342900" algn="l" rtl="0">
              <a:lnSpc>
                <a:spcPct val="100000"/>
              </a:lnSpc>
              <a:spcBef>
                <a:spcPts val="480"/>
              </a:spcBef>
              <a:spcAft>
                <a:spcPts val="0"/>
              </a:spcAft>
              <a:buClr>
                <a:srgbClr val="7F7F7F"/>
              </a:buClr>
              <a:buSzPts val="2400"/>
              <a:buChar char="•"/>
            </a:pPr>
            <a:r>
              <a:rPr lang="en-GB" sz="2400"/>
              <a:t>Or a combination of the two </a:t>
            </a:r>
            <a:endParaRPr/>
          </a:p>
        </p:txBody>
      </p:sp>
      <p:sp>
        <p:nvSpPr>
          <p:cNvPr id="100" name="Google Shape;100;p4"/>
          <p:cNvSpPr txBox="1"/>
          <p:nvPr/>
        </p:nvSpPr>
        <p:spPr>
          <a:xfrm>
            <a:off x="598488" y="3905250"/>
            <a:ext cx="8229600" cy="1990725"/>
          </a:xfrm>
          <a:prstGeom prst="rect">
            <a:avLst/>
          </a:prstGeom>
          <a:noFill/>
          <a:ln>
            <a:noFill/>
          </a:ln>
        </p:spPr>
        <p:txBody>
          <a:bodyPr spcFirstLastPara="1" wrap="square" lIns="91425" tIns="45700" rIns="91425" bIns="45700" anchor="t" anchorCtr="0">
            <a:noAutofit/>
          </a:bodyPr>
          <a:lstStyle/>
          <a:p>
            <a:pPr marL="548640" marR="0" lvl="0" indent="-41148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01" name="Google Shape;101;p4" descr="RockfillDam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25086" y="3144751"/>
            <a:ext cx="2546937" cy="1919199"/>
          </a:xfrm>
          <a:prstGeom prst="rect">
            <a:avLst/>
          </a:prstGeom>
          <a:noFill/>
          <a:ln>
            <a:noFill/>
          </a:ln>
        </p:spPr>
      </p:pic>
      <p:pic>
        <p:nvPicPr>
          <p:cNvPr id="102" name="Google Shape;102;p4" descr="Earthfilldam.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25086" y="1095469"/>
            <a:ext cx="2546937" cy="19093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 calcmode="lin" valueType="num">
                                      <p:cBhvr additive="base">
                                        <p:cTn id="12" dur="500"/>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 calcmode="lin" valueType="num">
                                      <p:cBhvr additive="base">
                                        <p:cTn id="17" dur="500"/>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 calcmode="lin" valueType="num">
                                      <p:cBhvr additive="base">
                                        <p:cTn id="22" dur="500"/>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 calcmode="lin" valueType="num">
                                      <p:cBhvr additive="base">
                                        <p:cTn id="27" dur="500"/>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p:tgtEl>
                                          <p:spTgt spid="10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5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250"/>
              <a:t>The Danger</a:t>
            </a:r>
            <a:endParaRPr sz="2250"/>
          </a:p>
        </p:txBody>
      </p:sp>
      <p:sp>
        <p:nvSpPr>
          <p:cNvPr id="109" name="Google Shape;109;p5"/>
          <p:cNvSpPr txBox="1">
            <a:spLocks noGrp="1"/>
          </p:cNvSpPr>
          <p:nvPr>
            <p:ph type="body" idx="1"/>
          </p:nvPr>
        </p:nvSpPr>
        <p:spPr>
          <a:xfrm>
            <a:off x="457200" y="1600200"/>
            <a:ext cx="7605713" cy="122106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1600"/>
              <a:buChar char="•"/>
            </a:pPr>
            <a:r>
              <a:rPr lang="en-GB" sz="1600"/>
              <a:t>Any body of liquid above surrounding ground levels contains stored energy, the larger the volume the greater the stored energy.</a:t>
            </a:r>
            <a:endParaRPr/>
          </a:p>
          <a:p>
            <a:pPr marL="342900" lvl="0" indent="-342900" algn="l" rtl="0">
              <a:lnSpc>
                <a:spcPct val="100000"/>
              </a:lnSpc>
              <a:spcBef>
                <a:spcPts val="320"/>
              </a:spcBef>
              <a:spcAft>
                <a:spcPts val="0"/>
              </a:spcAft>
              <a:buClr>
                <a:srgbClr val="7F7F7F"/>
              </a:buClr>
              <a:buSzPts val="1600"/>
              <a:buChar char="•"/>
            </a:pPr>
            <a:r>
              <a:rPr lang="en-GB" sz="1600"/>
              <a:t>An uncontrolled release of this energy (i.e. dam failure) can have catastrophic effects on people and property downstream of the dam.</a:t>
            </a:r>
            <a:endParaRPr/>
          </a:p>
        </p:txBody>
      </p:sp>
      <p:sp>
        <p:nvSpPr>
          <p:cNvPr id="110" name="Google Shape;110;p5"/>
          <p:cNvSpPr txBox="1"/>
          <p:nvPr/>
        </p:nvSpPr>
        <p:spPr>
          <a:xfrm>
            <a:off x="598488" y="3905250"/>
            <a:ext cx="8229600" cy="1990725"/>
          </a:xfrm>
          <a:prstGeom prst="rect">
            <a:avLst/>
          </a:prstGeom>
          <a:noFill/>
          <a:ln>
            <a:noFill/>
          </a:ln>
        </p:spPr>
        <p:txBody>
          <a:bodyPr spcFirstLastPara="1" wrap="square" lIns="91425" tIns="45700" rIns="91425" bIns="45700" anchor="t" anchorCtr="0">
            <a:noAutofit/>
          </a:bodyPr>
          <a:lstStyle/>
          <a:p>
            <a:pPr marL="548640" marR="0" lvl="0" indent="-41148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11" name="Google Shape;111;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21599" y="3116662"/>
            <a:ext cx="4406500" cy="2939239"/>
          </a:xfrm>
          <a:prstGeom prst="rect">
            <a:avLst/>
          </a:prstGeom>
          <a:noFill/>
          <a:ln>
            <a:noFill/>
          </a:ln>
        </p:spPr>
      </p:pic>
      <p:sp>
        <p:nvSpPr>
          <p:cNvPr id="113" name="Google Shape;113;p5"/>
          <p:cNvSpPr txBox="1"/>
          <p:nvPr/>
        </p:nvSpPr>
        <p:spPr>
          <a:xfrm>
            <a:off x="211016" y="3042657"/>
            <a:ext cx="403273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Bento Rodrigues dam disaster 2015</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57200" y="644525"/>
            <a:ext cx="8229600" cy="4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250"/>
              <a:t>Seepage and Leakage</a:t>
            </a:r>
            <a:endParaRPr sz="2250"/>
          </a:p>
        </p:txBody>
      </p:sp>
      <p:sp>
        <p:nvSpPr>
          <p:cNvPr id="120" name="Google Shape;120;p6"/>
          <p:cNvSpPr txBox="1">
            <a:spLocks noGrp="1"/>
          </p:cNvSpPr>
          <p:nvPr>
            <p:ph type="body" idx="1"/>
          </p:nvPr>
        </p:nvSpPr>
        <p:spPr>
          <a:xfrm>
            <a:off x="457200" y="1600199"/>
            <a:ext cx="7605713" cy="449951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Seepage – is the flow of water from the lagoon to the downstream side of the dam. All embankment dams will experience seepage. The rate of seepage is dependent on the permeability of the materials used and the water levels in the dam but part of the embankment will always be saturated, the upper surface of the saturated zone is known as the Phreatic surface.</a:t>
            </a:r>
            <a:endParaRPr/>
          </a:p>
        </p:txBody>
      </p:sp>
      <p:sp>
        <p:nvSpPr>
          <p:cNvPr id="121" name="Google Shape;121;p6"/>
          <p:cNvSpPr txBox="1"/>
          <p:nvPr/>
        </p:nvSpPr>
        <p:spPr>
          <a:xfrm>
            <a:off x="598488" y="3905250"/>
            <a:ext cx="8229600" cy="1990725"/>
          </a:xfrm>
          <a:prstGeom prst="rect">
            <a:avLst/>
          </a:prstGeom>
          <a:noFill/>
          <a:ln>
            <a:noFill/>
          </a:ln>
        </p:spPr>
        <p:txBody>
          <a:bodyPr spcFirstLastPara="1" wrap="square" lIns="91425" tIns="45700" rIns="91425" bIns="45700" anchor="t" anchorCtr="0">
            <a:noAutofit/>
          </a:bodyPr>
          <a:lstStyle/>
          <a:p>
            <a:pPr marL="548640" marR="0" lvl="0" indent="-41148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250"/>
              <a:t>Seepage and Leakage</a:t>
            </a:r>
            <a:endParaRPr sz="2250"/>
          </a:p>
        </p:txBody>
      </p:sp>
      <p:sp>
        <p:nvSpPr>
          <p:cNvPr id="128" name="Google Shape;128;p7"/>
          <p:cNvSpPr txBox="1">
            <a:spLocks noGrp="1"/>
          </p:cNvSpPr>
          <p:nvPr>
            <p:ph type="body" idx="1"/>
          </p:nvPr>
        </p:nvSpPr>
        <p:spPr>
          <a:xfrm>
            <a:off x="457200" y="1600199"/>
            <a:ext cx="7605713" cy="449951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Leakage – is the unplanned escape of water from a dam. This may be minor or it may be catastrophic leading to dam failure. Even minor leakage should be investigated, recorded and carefully monitored as minor leakage often leads to more serious conditions if not checked.</a:t>
            </a:r>
            <a:endParaRPr/>
          </a:p>
        </p:txBody>
      </p:sp>
      <p:sp>
        <p:nvSpPr>
          <p:cNvPr id="129" name="Google Shape;129;p7"/>
          <p:cNvSpPr txBox="1"/>
          <p:nvPr/>
        </p:nvSpPr>
        <p:spPr>
          <a:xfrm>
            <a:off x="598488" y="3905250"/>
            <a:ext cx="8229600" cy="1990725"/>
          </a:xfrm>
          <a:prstGeom prst="rect">
            <a:avLst/>
          </a:prstGeom>
          <a:noFill/>
          <a:ln>
            <a:noFill/>
          </a:ln>
        </p:spPr>
        <p:txBody>
          <a:bodyPr spcFirstLastPara="1" wrap="square" lIns="91425" tIns="45700" rIns="91425" bIns="45700" anchor="t" anchorCtr="0">
            <a:noAutofit/>
          </a:bodyPr>
          <a:lstStyle/>
          <a:p>
            <a:pPr marL="548640" marR="0" lvl="0" indent="-41148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457200" y="644525"/>
            <a:ext cx="8229600" cy="466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Common Failure Mechanisms</a:t>
            </a:r>
            <a:endParaRPr/>
          </a:p>
        </p:txBody>
      </p:sp>
      <p:sp>
        <p:nvSpPr>
          <p:cNvPr id="136" name="Google Shape;136;p8"/>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Char char="•"/>
            </a:pPr>
            <a:r>
              <a:rPr lang="en-GB" sz="2400"/>
              <a:t>Slope Failure</a:t>
            </a:r>
            <a:endParaRPr/>
          </a:p>
          <a:p>
            <a:pPr marL="342900" lvl="0" indent="-342900" algn="l" rtl="0">
              <a:lnSpc>
                <a:spcPct val="100000"/>
              </a:lnSpc>
              <a:spcBef>
                <a:spcPts val="480"/>
              </a:spcBef>
              <a:spcAft>
                <a:spcPts val="0"/>
              </a:spcAft>
              <a:buClr>
                <a:srgbClr val="7F7F7F"/>
              </a:buClr>
              <a:buSzPts val="2400"/>
              <a:buChar char="•"/>
            </a:pPr>
            <a:r>
              <a:rPr lang="en-GB" sz="2400"/>
              <a:t>Piping Failure</a:t>
            </a:r>
            <a:endParaRPr/>
          </a:p>
          <a:p>
            <a:pPr marL="342900" lvl="0" indent="-342900" algn="l" rtl="0">
              <a:lnSpc>
                <a:spcPct val="100000"/>
              </a:lnSpc>
              <a:spcBef>
                <a:spcPts val="480"/>
              </a:spcBef>
              <a:spcAft>
                <a:spcPts val="0"/>
              </a:spcAft>
              <a:buClr>
                <a:srgbClr val="7F7F7F"/>
              </a:buClr>
              <a:buSzPts val="2400"/>
              <a:buChar char="•"/>
            </a:pPr>
            <a:r>
              <a:rPr lang="en-GB" sz="2400"/>
              <a:t>Over topping</a:t>
            </a:r>
            <a:endParaRPr/>
          </a:p>
          <a:p>
            <a:pPr marL="342900" lvl="0" indent="-342900" algn="l" rtl="0">
              <a:lnSpc>
                <a:spcPct val="100000"/>
              </a:lnSpc>
              <a:spcBef>
                <a:spcPts val="480"/>
              </a:spcBef>
              <a:spcAft>
                <a:spcPts val="0"/>
              </a:spcAft>
              <a:buClr>
                <a:srgbClr val="7F7F7F"/>
              </a:buClr>
              <a:buSzPts val="2400"/>
              <a:buChar char="•"/>
            </a:pPr>
            <a:r>
              <a:rPr lang="en-GB" sz="2400"/>
              <a:t>Seismic induced Failure</a:t>
            </a:r>
            <a:endParaRPr/>
          </a:p>
          <a:p>
            <a:pPr marL="342900" lvl="0" indent="-342900" algn="l" rtl="0">
              <a:lnSpc>
                <a:spcPct val="100000"/>
              </a:lnSpc>
              <a:spcBef>
                <a:spcPts val="480"/>
              </a:spcBef>
              <a:spcAft>
                <a:spcPts val="0"/>
              </a:spcAft>
              <a:buClr>
                <a:srgbClr val="7F7F7F"/>
              </a:buClr>
              <a:buSzPts val="2400"/>
              <a:buChar char="•"/>
            </a:pPr>
            <a:r>
              <a:rPr lang="en-GB" sz="2400"/>
              <a:t>Rapid draw down</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434897" y="0"/>
            <a:ext cx="8229600" cy="61331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400"/>
              <a:t>Slope Failure</a:t>
            </a:r>
            <a:endParaRPr sz="2400"/>
          </a:p>
        </p:txBody>
      </p:sp>
      <p:pic>
        <p:nvPicPr>
          <p:cNvPr id="3" name="Online Media 2" title="Slide Failure at Dam">
            <a:hlinkClick r:id="" action="ppaction://media"/>
            <a:extLst>
              <a:ext uri="{FF2B5EF4-FFF2-40B4-BE49-F238E27FC236}">
                <a16:creationId xmlns:a16="http://schemas.microsoft.com/office/drawing/2014/main" id="{F802778F-1BC8-489C-A8FF-748C1435FAE7}"/>
              </a:ext>
            </a:extLst>
          </p:cNvPr>
          <p:cNvPicPr>
            <a:picLocks noRot="1" noChangeAspect="1"/>
          </p:cNvPicPr>
          <p:nvPr>
            <a:videoFile r:link="rId1"/>
          </p:nvPr>
        </p:nvPicPr>
        <p:blipFill>
          <a:blip r:embed="rId4"/>
          <a:stretch>
            <a:fillRect/>
          </a:stretch>
        </p:blipFill>
        <p:spPr>
          <a:xfrm>
            <a:off x="200454" y="932077"/>
            <a:ext cx="8869952" cy="50115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1866</Words>
  <Application>Microsoft Office PowerPoint</Application>
  <PresentationFormat>On-screen Show (4:3)</PresentationFormat>
  <Paragraphs>140</Paragraphs>
  <Slides>26</Slides>
  <Notes>26</Notes>
  <HiddenSlides>0</HiddenSlides>
  <MMClips>3</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Office Theme</vt:lpstr>
      <vt:lpstr>1_Office Theme</vt:lpstr>
      <vt:lpstr>Quarry Lagoons (Inspections) </vt:lpstr>
      <vt:lpstr>Two types of lagoons commonly found in quarries</vt:lpstr>
      <vt:lpstr>What are Embankment Dams?</vt:lpstr>
      <vt:lpstr>Types of Embankment Dam</vt:lpstr>
      <vt:lpstr>The Danger</vt:lpstr>
      <vt:lpstr>Seepage and Leakage</vt:lpstr>
      <vt:lpstr>Seepage and Leakage</vt:lpstr>
      <vt:lpstr>Common Failure Mechanisms</vt:lpstr>
      <vt:lpstr>Slope Failure</vt:lpstr>
      <vt:lpstr>Slope Failure</vt:lpstr>
      <vt:lpstr>Piping Failure</vt:lpstr>
      <vt:lpstr>Piping Failure</vt:lpstr>
      <vt:lpstr>Overtopping</vt:lpstr>
      <vt:lpstr>Overtopping</vt:lpstr>
      <vt:lpstr>Seismic Loading</vt:lpstr>
      <vt:lpstr>Rapid drawdown</vt:lpstr>
      <vt:lpstr>Lagoon Inspections </vt:lpstr>
      <vt:lpstr>Inspections</vt:lpstr>
      <vt:lpstr>Inspections</vt:lpstr>
      <vt:lpstr>Inspections</vt:lpstr>
      <vt:lpstr>Inspections</vt:lpstr>
      <vt:lpstr>When to seek further help</vt:lpstr>
      <vt:lpstr>Things to look out for</vt:lpstr>
      <vt:lpstr>Inspections</vt:lpstr>
      <vt:lpstr>Above all think what could go wrong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Quarry Lagoons (Inspections)</dc:title>
  <dc:creator>Joel, Paul</dc:creator>
  <cp:lastModifiedBy>Anthony Elgey</cp:lastModifiedBy>
  <cp:revision>7</cp:revision>
  <dcterms:modified xsi:type="dcterms:W3CDTF">2023-02-21T16:06:58Z</dcterms:modified>
</cp:coreProperties>
</file>