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16"/>
  </p:notesMasterIdLst>
  <p:sldIdLst>
    <p:sldId id="275" r:id="rId4"/>
    <p:sldId id="276" r:id="rId5"/>
    <p:sldId id="264" r:id="rId6"/>
    <p:sldId id="266" r:id="rId7"/>
    <p:sldId id="267" r:id="rId8"/>
    <p:sldId id="268" r:id="rId9"/>
    <p:sldId id="269" r:id="rId10"/>
    <p:sldId id="270" r:id="rId11"/>
    <p:sldId id="271" r:id="rId12"/>
    <p:sldId id="272" r:id="rId13"/>
    <p:sldId id="273" r:id="rId14"/>
    <p:sldId id="274"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Farnfield" initials="RF" lastIdx="1" clrIdx="0">
    <p:extLst>
      <p:ext uri="{19B8F6BF-5375-455C-9EA6-DF929625EA0E}">
        <p15:presenceInfo xmlns:p15="http://schemas.microsoft.com/office/powerpoint/2012/main" userId="S::robert.farnfield@epc-groupe.co.uk::26052eb9-da65-4ab3-9b67-1dbbc3f68f15" providerId="AD"/>
      </p:ext>
    </p:extLst>
  </p:cmAuthor>
  <p:cmAuthor id="2" name="Donnachie, Ben" initials="DB" lastIdx="1" clrIdx="1">
    <p:extLst>
      <p:ext uri="{19B8F6BF-5375-455C-9EA6-DF929625EA0E}">
        <p15:presenceInfo xmlns:p15="http://schemas.microsoft.com/office/powerpoint/2012/main" userId="S::ben.donnachie_bamritchies.co.uk#ext#@epcuk.onmicrosoft.com::be0ce9bd-7248-4cd4-8d75-9b8e884319fc" providerId="AD"/>
      </p:ext>
    </p:extLst>
  </p:cmAuthor>
  <p:cmAuthor id="3" name="Christie, Ian" initials="CI" lastIdx="1" clrIdx="2">
    <p:extLst>
      <p:ext uri="{19B8F6BF-5375-455C-9EA6-DF929625EA0E}">
        <p15:presenceInfo xmlns:p15="http://schemas.microsoft.com/office/powerpoint/2012/main" userId="S::ian.christie_bamritchies.co.uk#ext#@epcuk.onmicrosoft.com::f59e911d-8010-4b27-a0a4-70df47623f7f" providerId="AD"/>
      </p:ext>
    </p:extLst>
  </p:cmAuthor>
  <p:cmAuthor id="4" name="Michael Ripley" initials="MR" lastIdx="1" clrIdx="3">
    <p:extLst>
      <p:ext uri="{19B8F6BF-5375-455C-9EA6-DF929625EA0E}">
        <p15:presenceInfo xmlns:p15="http://schemas.microsoft.com/office/powerpoint/2012/main" userId="S::michael.ripley_cemex.com#ext#@epcuk.onmicrosoft.com::23ac679a-2f68-4d50-8199-571aa0f1a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34BDF-3392-483A-941D-D838DC539C6A}" v="1" dt="2020-02-28T12:05:41.840"/>
    <p1510:client id="{3DDCDC68-BAE3-4EA0-B3C0-B875DA9D6FFE}" v="1" dt="2020-02-17T09:27:11.123"/>
    <p1510:client id="{CBFB7887-6052-4CC2-AD4F-3D2BBE2B4A9E}" v="1" dt="2020-03-03T14:09:23.156"/>
    <p1510:client id="{D9BAE719-DF16-4FCB-8CFD-5658D4BF867D}" v="19" dt="2020-02-17T11:21:18.219"/>
    <p1510:client id="{EFEE5784-0A53-4DBD-9940-CC26A6628224}" v="1" dt="2020-02-18T19:15:16.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7T01:27:11.123" idx="1">
    <p:pos x="10" y="10"/>
    <p:text>Are we happy with 400m ?
</p:text>
    <p:extLst>
      <p:ext uri="{C676402C-5697-4E1C-873F-D02D1690AC5C}">
        <p15:threadingInfo xmlns:p15="http://schemas.microsoft.com/office/powerpoint/2012/main" timeZoneBias="480"/>
      </p:ext>
    </p:extLst>
  </p:cm>
  <p:cm authorId="2" dt="2020-02-18T11:15:16.867" idx="1">
    <p:pos x="146" y="146"/>
    <p:text>Borrowed this statement from another guidance, for concideration. 'Minimum evacuation distance is the range at which a life-threatening injury from blast or fragmentation hazards is unlikely.'
</p:text>
    <p:extLst>
      <p:ext uri="{C676402C-5697-4E1C-873F-D02D1690AC5C}">
        <p15:threadingInfo xmlns:p15="http://schemas.microsoft.com/office/powerpoint/2012/main" timeZoneBias="480"/>
      </p:ext>
    </p:extLst>
  </p:cm>
  <p:cm authorId="3" dt="2020-02-28T04:05:41.840" idx="1">
    <p:pos x="282" y="282"/>
    <p:text>Need to comment that the action required will be dependant on where the fire occurs, site entrance, weighbridge or plant area, on the bench. Action should always to do your best to clear the area without putting yourself in danger.
</p:text>
    <p:extLst>
      <p:ext uri="{C676402C-5697-4E1C-873F-D02D1690AC5C}">
        <p15:threadingInfo xmlns:p15="http://schemas.microsoft.com/office/powerpoint/2012/main" timeZoneBias="480"/>
      </p:ext>
    </p:extLst>
  </p:cm>
  <p:cm authorId="4" dt="2020-03-03T06:09:23.156" idx="1">
    <p:pos x="106" y="106"/>
    <p:text>Should there be any reference in the document regarding the content of the site emergency procedures including liaison with emegency services and the  evacuation of any local residents along with road/rail closures?  Suggest that it may be appropriate to have a danger zone plan , similar to flyrock, to cover this eventuality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CC1961-4BB1-4923-B2FD-05B19D4DD40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437F7A1F-00A3-4D41-A006-F2E6F3ABFF2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81DE230-23C0-4C68-BD52-DFAF97696FC1}" type="datetimeFigureOut">
              <a:rPr lang="en-GB"/>
              <a:pPr>
                <a:defRPr/>
              </a:pPr>
              <a:t>04/03/2021</a:t>
            </a:fld>
            <a:endParaRPr lang="en-GB"/>
          </a:p>
        </p:txBody>
      </p:sp>
      <p:sp>
        <p:nvSpPr>
          <p:cNvPr id="4" name="Slide Image Placeholder 3">
            <a:extLst>
              <a:ext uri="{FF2B5EF4-FFF2-40B4-BE49-F238E27FC236}">
                <a16:creationId xmlns:a16="http://schemas.microsoft.com/office/drawing/2014/main" id="{F7B0184C-37AA-4996-95F7-D5F6C515DEE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F774D1D-0FB0-46D9-87A6-8253F28CE16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F629468-C57D-4940-B6DD-C1FCD9526BE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E01F454-BD7E-4B56-A910-46475A99C4D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9B36E22-B4FD-479A-B09E-BC09967C793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3199"/>
            <a:ext cx="7772400" cy="1470025"/>
          </a:xfrm>
        </p:spPr>
        <p:txBody>
          <a:bodyPr/>
          <a:lstStyle>
            <a:lvl1pPr algn="ctr">
              <a:defRPr sz="3200" b="1">
                <a:solidFill>
                  <a:schemeClr val="tx1">
                    <a:lumMod val="50000"/>
                    <a:lumOff val="5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1371600" y="3159164"/>
            <a:ext cx="6400800" cy="1166093"/>
          </a:xfrm>
        </p:spPr>
        <p:txBody>
          <a:bodyPr/>
          <a:lstStyle>
            <a:lvl1pPr marL="0" indent="0" algn="l">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47233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350963"/>
            <a:ext cx="8229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0109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22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2946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0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sz="1800" b="1"/>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70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a:extLst>
              <a:ext uri="{FF2B5EF4-FFF2-40B4-BE49-F238E27FC236}">
                <a16:creationId xmlns:a16="http://schemas.microsoft.com/office/drawing/2014/main" id="{D44E5D74-811D-4F7D-BDA0-D21B3C8D044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25400"/>
            <a:ext cx="91805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FF4C880-E5D9-4C77-9BCA-473A086BC60C}"/>
              </a:ext>
            </a:extLst>
          </p:cNvPr>
          <p:cNvSpPr>
            <a:spLocks noGrp="1"/>
          </p:cNvSpPr>
          <p:nvPr>
            <p:ph type="title"/>
          </p:nvPr>
        </p:nvSpPr>
        <p:spPr bwMode="auto">
          <a:xfrm>
            <a:off x="457200" y="301625"/>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36424890-A944-474A-9A7D-A90BFBC52440}"/>
              </a:ext>
            </a:extLst>
          </p:cNvPr>
          <p:cNvSpPr>
            <a:spLocks noGrp="1"/>
          </p:cNvSpPr>
          <p:nvPr>
            <p:ph type="body" idx="1"/>
          </p:nvPr>
        </p:nvSpPr>
        <p:spPr bwMode="auto">
          <a:xfrm>
            <a:off x="457200" y="1257300"/>
            <a:ext cx="8229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9" name="Picture 5">
            <a:extLst>
              <a:ext uri="{FF2B5EF4-FFF2-40B4-BE49-F238E27FC236}">
                <a16:creationId xmlns:a16="http://schemas.microsoft.com/office/drawing/2014/main" id="{7BE2D331-3E23-4815-8A38-5BC5AAF39727}"/>
              </a:ext>
            </a:extLst>
          </p:cNvPr>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338" y="5559425"/>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7">
            <a:extLst>
              <a:ext uri="{FF2B5EF4-FFF2-40B4-BE49-F238E27FC236}">
                <a16:creationId xmlns:a16="http://schemas.microsoft.com/office/drawing/2014/main" id="{DD1F62A4-2301-478D-9314-8A6597E8D65C}"/>
              </a:ext>
            </a:extLst>
          </p:cNvPr>
          <p:cNvSpPr txBox="1">
            <a:spLocks noChangeArrowheads="1"/>
          </p:cNvSpPr>
          <p:nvPr userDrawn="1"/>
        </p:nvSpPr>
        <p:spPr bwMode="auto">
          <a:xfrm>
            <a:off x="398463" y="6386513"/>
            <a:ext cx="1141412" cy="276225"/>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200">
                <a:solidFill>
                  <a:srgbClr val="F2F2F2"/>
                </a:solidFill>
              </a:rPr>
              <a:t>Slide </a:t>
            </a:r>
            <a:fld id="{A80451C2-9111-41FE-8331-10B4A6EB9995}" type="slidenum">
              <a:rPr lang="en-GB" altLang="en-US" sz="1200">
                <a:solidFill>
                  <a:srgbClr val="F2F2F2"/>
                </a:solidFill>
              </a:rPr>
              <a:pPr eaLnBrk="1" hangingPunct="1"/>
              <a:t>‹#›</a:t>
            </a:fld>
            <a:r>
              <a:rPr lang="en-GB" altLang="en-US" sz="1200">
                <a:solidFill>
                  <a:srgbClr val="F2F2F2"/>
                </a:solidFill>
              </a:rPr>
              <a:t> of 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457200" rtl="0" eaLnBrk="0" fontAlgn="base" hangingPunct="0">
        <a:spcBef>
          <a:spcPct val="0"/>
        </a:spcBef>
        <a:spcAft>
          <a:spcPct val="0"/>
        </a:spcAft>
        <a:defRPr sz="2500" b="1"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1600" b="1"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E21894-BE17-4161-83F7-3A9E21166208}"/>
              </a:ext>
            </a:extLst>
          </p:cNvPr>
          <p:cNvSpPr>
            <a:spLocks noGrp="1" noChangeArrowheads="1"/>
          </p:cNvSpPr>
          <p:nvPr>
            <p:ph type="ctrTitle"/>
          </p:nvPr>
        </p:nvSpPr>
        <p:spPr>
          <a:xfrm>
            <a:off x="1371600" y="1544638"/>
            <a:ext cx="7086600" cy="1470025"/>
          </a:xfrm>
        </p:spPr>
        <p:txBody>
          <a:bodyPr/>
          <a:lstStyle/>
          <a:p>
            <a:pPr algn="l" eaLnBrk="1" hangingPunct="1">
              <a:defRPr/>
            </a:pPr>
            <a:r>
              <a:rPr lang="en-GB">
                <a:solidFill>
                  <a:schemeClr val="tx1"/>
                </a:solidFill>
              </a:rPr>
              <a:t>Fires on Explosives Vehicles</a:t>
            </a:r>
            <a:br>
              <a:rPr lang="en-GB"/>
            </a:br>
            <a:r>
              <a:rPr lang="en-GB" sz="2000"/>
              <a:t>Guidance on what steps to take in the event of a fire on a vehicle that is either carrying explosives or materials used to make explosives.</a:t>
            </a:r>
            <a:br>
              <a:rPr lang="en-GB" sz="2000"/>
            </a:br>
            <a:br>
              <a:rPr lang="en-US"/>
            </a:br>
            <a:endParaRPr lang="en-US"/>
          </a:p>
        </p:txBody>
      </p:sp>
      <p:sp>
        <p:nvSpPr>
          <p:cNvPr id="3075" name="Text Box 5">
            <a:extLst>
              <a:ext uri="{FF2B5EF4-FFF2-40B4-BE49-F238E27FC236}">
                <a16:creationId xmlns:a16="http://schemas.microsoft.com/office/drawing/2014/main" id="{C2F5E2F9-8BE4-4D71-9508-832190248C03}"/>
              </a:ext>
            </a:extLst>
          </p:cNvPr>
          <p:cNvSpPr txBox="1">
            <a:spLocks noChangeArrowheads="1"/>
          </p:cNvSpPr>
          <p:nvPr/>
        </p:nvSpPr>
        <p:spPr bwMode="auto">
          <a:xfrm>
            <a:off x="684213" y="404813"/>
            <a:ext cx="220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0">
                <a:solidFill>
                  <a:schemeClr val="tx1"/>
                </a:solidFill>
                <a:latin typeface="Arial" panose="020B0604020202020204" pitchFamily="34" charset="0"/>
              </a:rPr>
              <a:t>Drilling and Blasting</a:t>
            </a:r>
          </a:p>
          <a:p>
            <a:pPr eaLnBrk="1" hangingPunct="1">
              <a:spcBef>
                <a:spcPct val="0"/>
              </a:spcBef>
              <a:buFontTx/>
              <a:buNone/>
            </a:pPr>
            <a:r>
              <a:rPr lang="en-GB" altLang="en-US" sz="1800" b="0">
                <a:solidFill>
                  <a:schemeClr val="tx1"/>
                </a:solidFill>
                <a:latin typeface="Arial" panose="020B0604020202020204" pitchFamily="34" charset="0"/>
              </a:rPr>
              <a:t>Toolbox Talk : 10</a:t>
            </a:r>
            <a:endParaRPr lang="en-US" altLang="en-US" sz="1800" b="0">
              <a:solidFill>
                <a:schemeClr val="tx1"/>
              </a:solidFill>
              <a:latin typeface="Arial" panose="020B0604020202020204" pitchFamily="34" charset="0"/>
            </a:endParaRPr>
          </a:p>
        </p:txBody>
      </p:sp>
      <p:sp>
        <p:nvSpPr>
          <p:cNvPr id="10" name="Subtitle 9">
            <a:extLst>
              <a:ext uri="{FF2B5EF4-FFF2-40B4-BE49-F238E27FC236}">
                <a16:creationId xmlns:a16="http://schemas.microsoft.com/office/drawing/2014/main" id="{1CBA795D-F100-454C-B931-08ED7F12D4BE}"/>
              </a:ext>
            </a:extLst>
          </p:cNvPr>
          <p:cNvSpPr>
            <a:spLocks noGrp="1"/>
          </p:cNvSpPr>
          <p:nvPr>
            <p:ph type="subTitle" idx="1"/>
          </p:nvPr>
        </p:nvSpPr>
        <p:spPr>
          <a:xfrm>
            <a:off x="1371600" y="3133725"/>
            <a:ext cx="6400800" cy="1025525"/>
          </a:xfrm>
        </p:spPr>
        <p:txBody>
          <a:bodyPr/>
          <a:lstStyle/>
          <a:p>
            <a:pPr>
              <a:buFont typeface="Arial" charset="0"/>
              <a:buNone/>
              <a:defRPr/>
            </a:pPr>
            <a:r>
              <a:rPr lang="en-GB" kern="0">
                <a:solidFill>
                  <a:schemeClr val="tx1">
                    <a:lumMod val="50000"/>
                    <a:lumOff val="50000"/>
                  </a:schemeClr>
                </a:solidFill>
              </a:rPr>
              <a:t>Target Audience</a:t>
            </a:r>
          </a:p>
          <a:p>
            <a:pPr lvl="1" algn="l">
              <a:buFont typeface="Arial" charset="0"/>
              <a:buNone/>
              <a:defRPr/>
            </a:pPr>
            <a:r>
              <a:rPr lang="en-GB" i="1" kern="0">
                <a:solidFill>
                  <a:schemeClr val="tx1">
                    <a:lumMod val="50000"/>
                    <a:lumOff val="50000"/>
                  </a:schemeClr>
                </a:solidFill>
              </a:rPr>
              <a:t>All those working on quarries or surface mines where</a:t>
            </a:r>
            <a:br>
              <a:rPr lang="en-GB" i="1" kern="0">
                <a:solidFill>
                  <a:schemeClr val="tx1">
                    <a:lumMod val="50000"/>
                    <a:lumOff val="50000"/>
                  </a:schemeClr>
                </a:solidFill>
              </a:rPr>
            </a:br>
            <a:r>
              <a:rPr lang="en-GB" i="1" kern="0">
                <a:solidFill>
                  <a:schemeClr val="tx1">
                    <a:lumMod val="50000"/>
                    <a:lumOff val="50000"/>
                  </a:schemeClr>
                </a:solidFill>
              </a:rPr>
              <a:t>explosives are used.</a:t>
            </a:r>
            <a:endParaRPr lang="en-US" i="1" kern="0">
              <a:solidFill>
                <a:schemeClr val="tx1">
                  <a:lumMod val="50000"/>
                  <a:lumOff val="50000"/>
                </a:schemeClr>
              </a:solidFill>
            </a:endParaRPr>
          </a:p>
          <a:p>
            <a:pPr>
              <a:buFont typeface="Arial" charset="0"/>
              <a:buNone/>
              <a:defRPr/>
            </a:pPr>
            <a:endParaRPr lang="en-GB"/>
          </a:p>
        </p:txBody>
      </p:sp>
      <p:sp>
        <p:nvSpPr>
          <p:cNvPr id="11" name="TextBox 10">
            <a:extLst>
              <a:ext uri="{FF2B5EF4-FFF2-40B4-BE49-F238E27FC236}">
                <a16:creationId xmlns:a16="http://schemas.microsoft.com/office/drawing/2014/main" id="{0DE1EA01-7CD0-4DDE-9C23-3DCDCF759973}"/>
              </a:ext>
            </a:extLst>
          </p:cNvPr>
          <p:cNvSpPr txBox="1"/>
          <p:nvPr/>
        </p:nvSpPr>
        <p:spPr>
          <a:xfrm>
            <a:off x="1755775" y="4981575"/>
            <a:ext cx="5632450" cy="954088"/>
          </a:xfrm>
          <a:prstGeom prst="rect">
            <a:avLst/>
          </a:prstGeom>
          <a:solidFill>
            <a:schemeClr val="accent6">
              <a:lumMod val="40000"/>
              <a:lumOff val="60000"/>
            </a:schemeClr>
          </a:solidFill>
          <a:ln>
            <a:solidFill>
              <a:schemeClr val="bg1">
                <a:lumMod val="50000"/>
              </a:schemeClr>
            </a:solidFill>
          </a:ln>
        </p:spPr>
        <p:txBody>
          <a:bodyPr anchor="ctr">
            <a:spAutoFit/>
          </a:bodyPr>
          <a:lstStyle/>
          <a:p>
            <a:pPr eaLnBrk="1" hangingPunct="1">
              <a:defRPr/>
            </a:pPr>
            <a:r>
              <a:rPr lang="en-GB" sz="800" i="1">
                <a:latin typeface="Arial" charset="0"/>
              </a:rPr>
              <a:t>This toolbox talk may be freely reproduced except for advertising, endorsement or commercial purposes. It has been developed by the Quarries National Joint Advisory Committee (QNJAC) to help quarry operators, contractors, managers and others make health and safety improvements in the quarry industry. </a:t>
            </a:r>
          </a:p>
          <a:p>
            <a:pPr eaLnBrk="1" hangingPunct="1">
              <a:defRPr/>
            </a:pPr>
            <a:endParaRPr lang="en-GB" sz="800" i="1">
              <a:latin typeface="Arial" charset="0"/>
            </a:endParaRPr>
          </a:p>
          <a:p>
            <a:pPr eaLnBrk="1" hangingPunct="1">
              <a:defRPr/>
            </a:pPr>
            <a:r>
              <a:rPr lang="en-GB" sz="800" i="1">
                <a:latin typeface="Arial" charset="0"/>
              </a:rPr>
              <a:t>This guidance represents good practice which may go further than the minimum you need to do to comply with the law.</a:t>
            </a:r>
          </a:p>
          <a:p>
            <a:pPr eaLnBrk="1" hangingPunct="1">
              <a:defRPr/>
            </a:pPr>
            <a:endParaRPr lang="en-GB" sz="800" i="1">
              <a:latin typeface="Arial" charset="0"/>
            </a:endParaRPr>
          </a:p>
          <a:p>
            <a:pPr eaLnBrk="1" hangingPunct="1">
              <a:defRPr/>
            </a:pPr>
            <a:r>
              <a:rPr lang="en-GB" sz="800" i="1">
                <a:latin typeface="Arial" charset="0"/>
              </a:rPr>
              <a:t>If you use the information provided in this document please acknowledge ‘QNJAC’ as the source .</a:t>
            </a:r>
          </a:p>
        </p:txBody>
      </p:sp>
      <p:sp>
        <p:nvSpPr>
          <p:cNvPr id="12" name="Slide Number Placeholder 3">
            <a:extLst>
              <a:ext uri="{FF2B5EF4-FFF2-40B4-BE49-F238E27FC236}">
                <a16:creationId xmlns:a16="http://schemas.microsoft.com/office/drawing/2014/main" id="{B712F896-0A64-41B7-8271-AFC8B5633355}"/>
              </a:ext>
            </a:extLst>
          </p:cNvPr>
          <p:cNvSpPr txBox="1">
            <a:spLocks/>
          </p:cNvSpPr>
          <p:nvPr/>
        </p:nvSpPr>
        <p:spPr>
          <a:xfrm>
            <a:off x="6646863" y="404813"/>
            <a:ext cx="1576387" cy="365125"/>
          </a:xfrm>
          <a:prstGeom prst="rect">
            <a:avLst/>
          </a:prstGeom>
        </p:spPr>
        <p:txBody>
          <a:bodyPr/>
          <a:lstStyle/>
          <a:p>
            <a:pPr algn="r" eaLnBrk="1" hangingPunct="1">
              <a:defRPr/>
            </a:pPr>
            <a:r>
              <a:rPr lang="en-US" sz="1200">
                <a:solidFill>
                  <a:schemeClr val="bg1">
                    <a:lumMod val="50000"/>
                  </a:schemeClr>
                </a:solidFill>
                <a:latin typeface="Arial" charset="0"/>
              </a:rPr>
              <a:t>Updated Feb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A87B31F-4B8F-4DCF-A927-EC6DC5084300}"/>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4. What is a ‘Safe’ distance ?</a:t>
            </a:r>
          </a:p>
        </p:txBody>
      </p:sp>
      <p:sp>
        <p:nvSpPr>
          <p:cNvPr id="12291" name="Rectangle 3">
            <a:extLst>
              <a:ext uri="{FF2B5EF4-FFF2-40B4-BE49-F238E27FC236}">
                <a16:creationId xmlns:a16="http://schemas.microsoft.com/office/drawing/2014/main" id="{6E7AE813-EC6F-4DA7-BDB6-BE2E14988E16}"/>
              </a:ext>
            </a:extLst>
          </p:cNvPr>
          <p:cNvSpPr>
            <a:spLocks noGrp="1"/>
          </p:cNvSpPr>
          <p:nvPr>
            <p:ph type="body" idx="1"/>
          </p:nvPr>
        </p:nvSpPr>
        <p:spPr/>
        <p:txBody>
          <a:bodyPr/>
          <a:lstStyle/>
          <a:p>
            <a:r>
              <a:rPr lang="en-GB" altLang="en-US">
                <a:ea typeface="ＭＳ Ｐゴシック"/>
              </a:rPr>
              <a:t>There is probably no sensible answer to this question</a:t>
            </a:r>
          </a:p>
          <a:p>
            <a:pPr lvl="1"/>
            <a:r>
              <a:rPr lang="en-GB" altLang="en-US">
                <a:ea typeface="ＭＳ Ｐゴシック"/>
              </a:rPr>
              <a:t>As far as possible.</a:t>
            </a:r>
            <a:endParaRPr lang="en-GB" altLang="en-US">
              <a:ea typeface="ＭＳ Ｐゴシック"/>
              <a:cs typeface="Calibri"/>
            </a:endParaRPr>
          </a:p>
          <a:p>
            <a:pPr lvl="1"/>
            <a:endParaRPr lang="en-GB" altLang="en-US">
              <a:ea typeface="ＭＳ Ｐゴシック" panose="020B0600070205080204" pitchFamily="34" charset="-128"/>
            </a:endParaRPr>
          </a:p>
          <a:p>
            <a:r>
              <a:rPr lang="en-GB" altLang="en-US">
                <a:ea typeface="ＭＳ Ｐゴシック"/>
              </a:rPr>
              <a:t>Minimum of 400 m</a:t>
            </a:r>
            <a:endParaRPr lang="en-GB" altLang="en-US">
              <a:ea typeface="ＭＳ Ｐゴシック"/>
              <a:cs typeface="Calibri"/>
            </a:endParaRPr>
          </a:p>
          <a:p>
            <a:pPr lvl="1"/>
            <a:r>
              <a:rPr lang="en-GB" altLang="en-US">
                <a:ea typeface="ＭＳ Ｐゴシック"/>
              </a:rPr>
              <a:t>The effects of any detonation could extend beyond this distance and debris has been known to travel further</a:t>
            </a:r>
            <a:endParaRPr lang="en-GB" altLang="en-US">
              <a:ea typeface="ＭＳ Ｐゴシック" panose="020B0600070205080204" pitchFamily="34" charset="-128"/>
              <a:cs typeface="Calibri"/>
            </a:endParaRPr>
          </a:p>
          <a:p>
            <a:pPr lvl="1"/>
            <a:r>
              <a:rPr lang="en-GB" altLang="en-US">
                <a:ea typeface="ＭＳ Ｐゴシック"/>
              </a:rPr>
              <a:t>This distance could also include areas that members of the public may be in.</a:t>
            </a:r>
            <a:endParaRPr lang="en-GB" altLang="en-US">
              <a:ea typeface="ＭＳ Ｐゴシック"/>
              <a:cs typeface="Calibri"/>
            </a:endParaRPr>
          </a:p>
          <a:p>
            <a:pPr lvl="1"/>
            <a:r>
              <a:rPr lang="en-GB" altLang="en-US">
                <a:ea typeface="ＭＳ Ｐゴシック"/>
              </a:rPr>
              <a:t>Your designated ‘Emergency Assembly Point’ may also be within the danger zone.</a:t>
            </a:r>
            <a:endParaRPr lang="en-GB" altLang="en-US">
              <a:ea typeface="ＭＳ Ｐゴシック"/>
              <a:cs typeface="Calibri"/>
            </a:endParaRPr>
          </a:p>
          <a:p>
            <a:endParaRPr lang="en-GB" altLang="en-US">
              <a:ea typeface="ＭＳ Ｐゴシック" panose="020B0600070205080204" pitchFamily="34" charset="-128"/>
            </a:endParaRPr>
          </a:p>
          <a:p>
            <a:r>
              <a:rPr lang="en-GB" altLang="en-US">
                <a:ea typeface="ＭＳ Ｐゴシック"/>
              </a:rPr>
              <a:t>Risk from any detonation is from both projected debris and air blast</a:t>
            </a:r>
            <a:endParaRPr lang="en-GB" altLang="en-US">
              <a:ea typeface="ＭＳ Ｐゴシック"/>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195CB46-24BB-4821-B0F3-5B0FFAE2A1D7}"/>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5. Example Detonation</a:t>
            </a:r>
          </a:p>
        </p:txBody>
      </p:sp>
      <p:sp>
        <p:nvSpPr>
          <p:cNvPr id="13315" name="Rectangle 3">
            <a:extLst>
              <a:ext uri="{FF2B5EF4-FFF2-40B4-BE49-F238E27FC236}">
                <a16:creationId xmlns:a16="http://schemas.microsoft.com/office/drawing/2014/main" id="{DE5DE94A-5281-43AE-B922-BC6A2090B613}"/>
              </a:ext>
            </a:extLst>
          </p:cNvPr>
          <p:cNvSpPr>
            <a:spLocks noGrp="1"/>
          </p:cNvSpPr>
          <p:nvPr>
            <p:ph type="body" idx="1"/>
          </p:nvPr>
        </p:nvSpPr>
        <p:spPr/>
        <p:txBody>
          <a:bodyPr/>
          <a:lstStyle/>
          <a:p>
            <a:r>
              <a:rPr lang="en-GB" altLang="en-US">
                <a:ea typeface="ＭＳ Ｐゴシック" panose="020B0600070205080204" pitchFamily="34" charset="-128"/>
              </a:rPr>
              <a:t>Example open detonation of 100 kg of explosive.</a:t>
            </a:r>
          </a:p>
        </p:txBody>
      </p:sp>
      <p:pic>
        <p:nvPicPr>
          <p:cNvPr id="13316" name="Picture 3" descr="Grabbed Frame 1.bmp">
            <a:extLst>
              <a:ext uri="{FF2B5EF4-FFF2-40B4-BE49-F238E27FC236}">
                <a16:creationId xmlns:a16="http://schemas.microsoft.com/office/drawing/2014/main" id="{7F12EBD5-19FA-4C12-9759-3F9E529ACF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824038"/>
            <a:ext cx="65595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Grabbed Frame 2.bmp">
            <a:extLst>
              <a:ext uri="{FF2B5EF4-FFF2-40B4-BE49-F238E27FC236}">
                <a16:creationId xmlns:a16="http://schemas.microsoft.com/office/drawing/2014/main" id="{1FF9AD8F-246D-452E-80FB-9FA52D504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824038"/>
            <a:ext cx="65595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Grabbed Frame 3.bmp">
            <a:extLst>
              <a:ext uri="{FF2B5EF4-FFF2-40B4-BE49-F238E27FC236}">
                <a16:creationId xmlns:a16="http://schemas.microsoft.com/office/drawing/2014/main" id="{536C36B4-D5F5-4853-8B2E-57864E481E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1824038"/>
            <a:ext cx="65595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Grabbed Frame 4.bmp">
            <a:extLst>
              <a:ext uri="{FF2B5EF4-FFF2-40B4-BE49-F238E27FC236}">
                <a16:creationId xmlns:a16="http://schemas.microsoft.com/office/drawing/2014/main" id="{B6AAA01C-2E09-4EB0-A390-D61815FB21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9650" y="1824038"/>
            <a:ext cx="65595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Grabbed Frame 5.bmp">
            <a:extLst>
              <a:ext uri="{FF2B5EF4-FFF2-40B4-BE49-F238E27FC236}">
                <a16:creationId xmlns:a16="http://schemas.microsoft.com/office/drawing/2014/main" id="{C36BA748-A33C-4050-BB35-49564CBA55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1824038"/>
            <a:ext cx="65595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Grabbed Frame 6.bmp">
            <a:extLst>
              <a:ext uri="{FF2B5EF4-FFF2-40B4-BE49-F238E27FC236}">
                <a16:creationId xmlns:a16="http://schemas.microsoft.com/office/drawing/2014/main" id="{CA6CEBF6-9B02-494D-9A08-14EA5711777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9650" y="1824038"/>
            <a:ext cx="65595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22" name="TextBox 16">
            <a:extLst>
              <a:ext uri="{FF2B5EF4-FFF2-40B4-BE49-F238E27FC236}">
                <a16:creationId xmlns:a16="http://schemas.microsoft.com/office/drawing/2014/main" id="{946334F4-DD78-4C9C-A759-944CAF57DC2B}"/>
              </a:ext>
            </a:extLst>
          </p:cNvPr>
          <p:cNvSpPr txBox="1">
            <a:spLocks noChangeArrowheads="1"/>
          </p:cNvSpPr>
          <p:nvPr/>
        </p:nvSpPr>
        <p:spPr bwMode="auto">
          <a:xfrm>
            <a:off x="2492375" y="5602288"/>
            <a:ext cx="3675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400" b="0" i="1">
                <a:solidFill>
                  <a:srgbClr val="008000"/>
                </a:solidFill>
                <a:latin typeface="Arial" panose="020B0604020202020204" pitchFamily="34" charset="0"/>
              </a:rPr>
              <a:t>Click with left mouse button or use the</a:t>
            </a:r>
          </a:p>
          <a:p>
            <a:pPr algn="ctr" eaLnBrk="1" hangingPunct="1">
              <a:spcBef>
                <a:spcPct val="0"/>
              </a:spcBef>
              <a:buFontTx/>
              <a:buNone/>
            </a:pPr>
            <a:r>
              <a:rPr lang="en-GB" altLang="en-US" sz="1400" b="0" i="1">
                <a:solidFill>
                  <a:srgbClr val="008000"/>
                </a:solidFill>
                <a:latin typeface="Arial" panose="020B0604020202020204" pitchFamily="34" charset="0"/>
              </a:rPr>
              <a:t>PgDn key to move forward through pictures.</a:t>
            </a:r>
          </a:p>
        </p:txBody>
      </p:sp>
      <p:sp>
        <p:nvSpPr>
          <p:cNvPr id="11" name="TextBox 10">
            <a:extLst>
              <a:ext uri="{FF2B5EF4-FFF2-40B4-BE49-F238E27FC236}">
                <a16:creationId xmlns:a16="http://schemas.microsoft.com/office/drawing/2014/main" id="{DAE46A4D-E274-49E0-8EC2-00F17BADF2C8}"/>
              </a:ext>
            </a:extLst>
          </p:cNvPr>
          <p:cNvSpPr txBox="1">
            <a:spLocks noChangeArrowheads="1"/>
          </p:cNvSpPr>
          <p:nvPr/>
        </p:nvSpPr>
        <p:spPr bwMode="auto">
          <a:xfrm>
            <a:off x="2481263" y="2116138"/>
            <a:ext cx="348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800">
                <a:solidFill>
                  <a:schemeClr val="tx1"/>
                </a:solidFill>
                <a:latin typeface="Arial" panose="020B0604020202020204" pitchFamily="34" charset="0"/>
              </a:rPr>
              <a:t>THIS IS THE AMOUNT OF</a:t>
            </a:r>
          </a:p>
          <a:p>
            <a:pPr algn="ctr" eaLnBrk="1" hangingPunct="1">
              <a:spcBef>
                <a:spcPct val="0"/>
              </a:spcBef>
              <a:buFontTx/>
              <a:buNone/>
            </a:pPr>
            <a:r>
              <a:rPr lang="en-GB" altLang="en-US" sz="1800">
                <a:solidFill>
                  <a:schemeClr val="tx1"/>
                </a:solidFill>
                <a:latin typeface="Arial" panose="020B0604020202020204" pitchFamily="34" charset="0"/>
              </a:rPr>
              <a:t>EXPLOSIVE THAT COULD BE </a:t>
            </a:r>
          </a:p>
          <a:p>
            <a:pPr algn="ctr" eaLnBrk="1" hangingPunct="1">
              <a:spcBef>
                <a:spcPct val="0"/>
              </a:spcBef>
              <a:buFontTx/>
              <a:buNone/>
            </a:pPr>
            <a:r>
              <a:rPr lang="en-GB" altLang="en-US" sz="1800">
                <a:solidFill>
                  <a:schemeClr val="tx1"/>
                </a:solidFill>
                <a:latin typeface="Arial" panose="020B0604020202020204" pitchFamily="34" charset="0"/>
              </a:rPr>
              <a:t>IN A SHOTFIRING VEHICLE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nodeType="afterGroup">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6136582-CE07-4ADF-B516-D0D0001E7CB3}"/>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5. Key Points.</a:t>
            </a:r>
          </a:p>
        </p:txBody>
      </p:sp>
      <p:sp>
        <p:nvSpPr>
          <p:cNvPr id="14339" name="Rectangle 3">
            <a:extLst>
              <a:ext uri="{FF2B5EF4-FFF2-40B4-BE49-F238E27FC236}">
                <a16:creationId xmlns:a16="http://schemas.microsoft.com/office/drawing/2014/main" id="{43ACC4F1-0A16-4B7C-A02B-FB447DB56670}"/>
              </a:ext>
            </a:extLst>
          </p:cNvPr>
          <p:cNvSpPr>
            <a:spLocks noGrp="1"/>
          </p:cNvSpPr>
          <p:nvPr>
            <p:ph type="body" idx="1"/>
          </p:nvPr>
        </p:nvSpPr>
        <p:spPr/>
        <p:txBody>
          <a:bodyPr/>
          <a:lstStyle/>
          <a:p>
            <a:r>
              <a:rPr lang="en-GB" altLang="en-US">
                <a:ea typeface="ＭＳ Ｐゴシック" panose="020B0600070205080204" pitchFamily="34" charset="-128"/>
              </a:rPr>
              <a:t>Fires on explosives vehicles should be included in a sites emergency procedure</a:t>
            </a:r>
          </a:p>
          <a:p>
            <a:endParaRPr lang="en-GB" altLang="en-US">
              <a:ea typeface="ＭＳ Ｐゴシック" panose="020B0600070205080204" pitchFamily="34" charset="-128"/>
            </a:endParaRPr>
          </a:p>
          <a:p>
            <a:r>
              <a:rPr lang="en-GB" altLang="en-US">
                <a:ea typeface="ＭＳ Ｐゴシック" panose="020B0600070205080204" pitchFamily="34" charset="-128"/>
              </a:rPr>
              <a:t>All personnel should be familiar with the site emergency procedure</a:t>
            </a:r>
            <a:br>
              <a:rPr lang="en-GB" altLang="en-US">
                <a:ea typeface="ＭＳ Ｐゴシック" panose="020B0600070205080204" pitchFamily="34" charset="-128"/>
              </a:rPr>
            </a:br>
            <a:endParaRPr lang="en-GB" altLang="en-US">
              <a:ea typeface="ＭＳ Ｐゴシック" panose="020B0600070205080204" pitchFamily="34" charset="-128"/>
            </a:endParaRPr>
          </a:p>
          <a:p>
            <a:r>
              <a:rPr lang="en-GB" altLang="en-US">
                <a:ea typeface="ＭＳ Ｐゴシック" panose="020B0600070205080204" pitchFamily="34" charset="-128"/>
              </a:rPr>
              <a:t>If a vehicle carrying explosives or blasting agents catches fire then a detonation could happen with no warning</a:t>
            </a:r>
          </a:p>
          <a:p>
            <a:endParaRPr lang="en-GB" altLang="en-US">
              <a:ea typeface="ＭＳ Ｐゴシック" panose="020B0600070205080204" pitchFamily="34" charset="-128"/>
            </a:endParaRPr>
          </a:p>
          <a:p>
            <a:r>
              <a:rPr lang="en-GB" altLang="en-US">
                <a:ea typeface="ＭＳ Ｐゴシック" panose="020B0600070205080204" pitchFamily="34" charset="-128"/>
              </a:rPr>
              <a:t>Get as far away as possible from the vehicle</a:t>
            </a:r>
          </a:p>
          <a:p>
            <a:endParaRPr lang="en-GB" altLang="en-US">
              <a:ea typeface="ＭＳ Ｐゴシック" panose="020B0600070205080204" pitchFamily="34" charset="-128"/>
            </a:endParaRPr>
          </a:p>
          <a:p>
            <a:r>
              <a:rPr lang="en-GB" altLang="en-US">
                <a:ea typeface="ＭＳ Ｐゴシック" panose="020B0600070205080204" pitchFamily="34" charset="-128"/>
              </a:rPr>
              <a:t>Warn other people to keep away</a:t>
            </a:r>
          </a:p>
          <a:p>
            <a:endParaRPr lang="en-GB" altLang="en-US">
              <a:ea typeface="ＭＳ Ｐゴシック" panose="020B0600070205080204" pitchFamily="34" charset="-128"/>
            </a:endParaRPr>
          </a:p>
          <a:p>
            <a:endParaRPr lang="en-GB" altLang="en-US">
              <a:ea typeface="ＭＳ Ｐゴシック" panose="020B0600070205080204" pitchFamily="34" charset="-128"/>
            </a:endParaRPr>
          </a:p>
          <a:p>
            <a:endParaRPr lang="en-GB" altLang="en-US">
              <a:ea typeface="ＭＳ Ｐゴシック" panose="020B0600070205080204" pitchFamily="34" charset="-128"/>
            </a:endParaRPr>
          </a:p>
          <a:p>
            <a:endParaRPr lang="en-GB" altLang="en-US">
              <a:ea typeface="ＭＳ Ｐゴシック" panose="020B0600070205080204" pitchFamily="34" charset="-128"/>
            </a:endParaRPr>
          </a:p>
          <a:p>
            <a:endParaRPr lang="en-GB" altLang="en-US">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9C82F22-0757-4DE3-B66D-A1012C9FDB67}"/>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1. Introduction</a:t>
            </a:r>
          </a:p>
        </p:txBody>
      </p:sp>
      <p:sp>
        <p:nvSpPr>
          <p:cNvPr id="4099" name="Rectangle 3">
            <a:extLst>
              <a:ext uri="{FF2B5EF4-FFF2-40B4-BE49-F238E27FC236}">
                <a16:creationId xmlns:a16="http://schemas.microsoft.com/office/drawing/2014/main" id="{CF0F20FC-3A24-4F89-9E5D-864346A8C20C}"/>
              </a:ext>
            </a:extLst>
          </p:cNvPr>
          <p:cNvSpPr>
            <a:spLocks noGrp="1"/>
          </p:cNvSpPr>
          <p:nvPr>
            <p:ph type="body" idx="1"/>
          </p:nvPr>
        </p:nvSpPr>
        <p:spPr/>
        <p:txBody>
          <a:bodyPr/>
          <a:lstStyle/>
          <a:p>
            <a:r>
              <a:rPr lang="en-GB" altLang="en-US">
                <a:ea typeface="ＭＳ Ｐゴシック" panose="020B0600070205080204" pitchFamily="34" charset="-128"/>
              </a:rPr>
              <a:t>Fires on any type of vehicle are rare</a:t>
            </a:r>
          </a:p>
          <a:p>
            <a:endParaRPr lang="en-GB" altLang="en-US">
              <a:ea typeface="ＭＳ Ｐゴシック" panose="020B0600070205080204" pitchFamily="34" charset="-128"/>
            </a:endParaRPr>
          </a:p>
          <a:p>
            <a:r>
              <a:rPr lang="en-GB" altLang="en-US">
                <a:ea typeface="ＭＳ Ｐゴシック" panose="020B0600070205080204" pitchFamily="34" charset="-128"/>
              </a:rPr>
              <a:t>Fires on vehicles carrying explosives or blasting agents are extremely rare as such vehicles are designed to prevent fires</a:t>
            </a:r>
          </a:p>
          <a:p>
            <a:endParaRPr lang="en-GB" altLang="en-US">
              <a:ea typeface="ＭＳ Ｐゴシック" panose="020B0600070205080204" pitchFamily="34" charset="-128"/>
            </a:endParaRPr>
          </a:p>
          <a:p>
            <a:r>
              <a:rPr lang="en-GB" altLang="en-US">
                <a:ea typeface="ＭＳ Ｐゴシック" panose="020B0600070205080204" pitchFamily="34" charset="-128"/>
              </a:rPr>
              <a:t>A fire on a vehicle carrying explosives or blasting agents can have catastrophic consequences</a:t>
            </a:r>
          </a:p>
          <a:p>
            <a:endParaRPr lang="en-GB" altLang="en-US">
              <a:ea typeface="ＭＳ Ｐゴシック" panose="020B0600070205080204" pitchFamily="34" charset="-128"/>
            </a:endParaRPr>
          </a:p>
          <a:p>
            <a:r>
              <a:rPr lang="en-GB" altLang="en-US">
                <a:ea typeface="ＭＳ Ｐゴシック" panose="020B0600070205080204" pitchFamily="34" charset="-128"/>
              </a:rPr>
              <a:t>If such a vehicle detonates as the result of a fire then people, vehicles and structures over a wide area are likely to be affected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07D4201-EDE7-4A7E-A9B0-B1F12A91C0EA}"/>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1. Introduction</a:t>
            </a:r>
          </a:p>
        </p:txBody>
      </p:sp>
      <p:sp>
        <p:nvSpPr>
          <p:cNvPr id="5123" name="Rectangle 3">
            <a:extLst>
              <a:ext uri="{FF2B5EF4-FFF2-40B4-BE49-F238E27FC236}">
                <a16:creationId xmlns:a16="http://schemas.microsoft.com/office/drawing/2014/main" id="{9070D138-9A05-48D4-98CE-71C221DEDE82}"/>
              </a:ext>
            </a:extLst>
          </p:cNvPr>
          <p:cNvSpPr>
            <a:spLocks noGrp="1"/>
          </p:cNvSpPr>
          <p:nvPr>
            <p:ph type="body" idx="1"/>
          </p:nvPr>
        </p:nvSpPr>
        <p:spPr/>
        <p:txBody>
          <a:bodyPr/>
          <a:lstStyle/>
          <a:p>
            <a:r>
              <a:rPr lang="en-GB" altLang="en-US">
                <a:ea typeface="ＭＳ Ｐゴシック" panose="020B0600070205080204" pitchFamily="34" charset="-128"/>
              </a:rPr>
              <a:t>NOTE : This toolbox talk covers fires on vehicles carrying explosives and/or blasting agents. The term ‘blasting agents’ refers to Ammonium Nitrate and mixtures that include Ammonium Nitrate.</a:t>
            </a:r>
          </a:p>
          <a:p>
            <a:pPr lvl="1"/>
            <a:r>
              <a:rPr lang="en-GB" altLang="en-US">
                <a:ea typeface="ＭＳ Ｐゴシック" panose="020B0600070205080204" pitchFamily="34" charset="-128"/>
              </a:rPr>
              <a:t>Whilst Ammonium Nitrate prills are not an explosive they can detonate under some circumstances in a fire</a:t>
            </a:r>
          </a:p>
          <a:p>
            <a:pPr lvl="1"/>
            <a:r>
              <a:rPr lang="en-GB" altLang="en-US">
                <a:ea typeface="ＭＳ Ｐゴシック" panose="020B0600070205080204" pitchFamily="34" charset="-128"/>
              </a:rPr>
              <a:t>Aqueous solutions of Ammonium Nitrate and oils such as those carried in many Mobile Explosive Manufacturing Units (MEMU or bulk truck) are unlikely to explode in a fire but it is sensible to assume that they can.</a:t>
            </a:r>
          </a:p>
          <a:p>
            <a:pPr lvl="1"/>
            <a:r>
              <a:rPr lang="en-GB" altLang="en-US">
                <a:ea typeface="ＭＳ Ｐゴシック" panose="020B0600070205080204" pitchFamily="34" charset="-128"/>
              </a:rPr>
              <a:t>If a MEMU is operating on a bench loading a blast then there will almost certainly be some sensitised explosive product in the system</a:t>
            </a:r>
          </a:p>
          <a:p>
            <a:endParaRPr lang="en-GB" altLang="en-US">
              <a:ea typeface="ＭＳ Ｐゴシック" panose="020B0600070205080204" pitchFamily="34" charset="-128"/>
            </a:endParaRPr>
          </a:p>
        </p:txBody>
      </p:sp>
      <p:pic>
        <p:nvPicPr>
          <p:cNvPr id="4" name="Picture 3" descr="Romanian AN Explosion.jpg">
            <a:extLst>
              <a:ext uri="{FF2B5EF4-FFF2-40B4-BE49-F238E27FC236}">
                <a16:creationId xmlns:a16="http://schemas.microsoft.com/office/drawing/2014/main" id="{EFFE645A-AA3E-45F4-A0A1-56AEBF5036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443038"/>
            <a:ext cx="5557838" cy="4117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FDD256-3222-46D2-95E5-D7596C3755E8}"/>
              </a:ext>
            </a:extLst>
          </p:cNvPr>
          <p:cNvSpPr txBox="1">
            <a:spLocks noChangeArrowheads="1"/>
          </p:cNvSpPr>
          <p:nvPr/>
        </p:nvSpPr>
        <p:spPr bwMode="auto">
          <a:xfrm>
            <a:off x="2709863" y="1611313"/>
            <a:ext cx="4005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800" b="0">
                <a:solidFill>
                  <a:schemeClr val="bg1"/>
                </a:solidFill>
                <a:latin typeface="Arial" panose="020B0604020202020204" pitchFamily="34" charset="0"/>
              </a:rPr>
              <a:t>The result of a fire on a truck carrying</a:t>
            </a:r>
          </a:p>
          <a:p>
            <a:pPr algn="ctr" eaLnBrk="1" hangingPunct="1">
              <a:spcBef>
                <a:spcPct val="0"/>
              </a:spcBef>
              <a:buFontTx/>
              <a:buNone/>
            </a:pPr>
            <a:r>
              <a:rPr lang="en-GB" altLang="en-US" sz="1800" b="0">
                <a:solidFill>
                  <a:schemeClr val="bg1"/>
                </a:solidFill>
                <a:latin typeface="Arial" panose="020B0604020202020204" pitchFamily="34" charset="0"/>
              </a:rPr>
              <a:t>Ammonium Nitrate prills.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00B44B6-177F-48D8-A1E1-6D98E24658DE}"/>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1. Introduction</a:t>
            </a:r>
          </a:p>
        </p:txBody>
      </p:sp>
      <p:sp>
        <p:nvSpPr>
          <p:cNvPr id="6147" name="Rectangle 3">
            <a:extLst>
              <a:ext uri="{FF2B5EF4-FFF2-40B4-BE49-F238E27FC236}">
                <a16:creationId xmlns:a16="http://schemas.microsoft.com/office/drawing/2014/main" id="{ECAFFA9D-140A-4C6D-B524-A3837A0761F9}"/>
              </a:ext>
            </a:extLst>
          </p:cNvPr>
          <p:cNvSpPr>
            <a:spLocks noGrp="1"/>
          </p:cNvSpPr>
          <p:nvPr>
            <p:ph type="body" idx="1"/>
          </p:nvPr>
        </p:nvSpPr>
        <p:spPr/>
        <p:txBody>
          <a:bodyPr/>
          <a:lstStyle/>
          <a:p>
            <a:r>
              <a:rPr lang="en-GB" altLang="en-US">
                <a:ea typeface="ＭＳ Ｐゴシック" panose="020B0600070205080204" pitchFamily="34" charset="-128"/>
              </a:rPr>
              <a:t>This series of photographs shows </a:t>
            </a:r>
            <a:br>
              <a:rPr lang="en-GB" altLang="en-US">
                <a:ea typeface="ＭＳ Ｐゴシック" panose="020B0600070205080204" pitchFamily="34" charset="-128"/>
              </a:rPr>
            </a:br>
            <a:r>
              <a:rPr lang="en-GB" altLang="en-US">
                <a:ea typeface="ＭＳ Ｐゴシック" panose="020B0600070205080204" pitchFamily="34" charset="-128"/>
              </a:rPr>
              <a:t>the sequence of events in</a:t>
            </a:r>
            <a:br>
              <a:rPr lang="en-GB" altLang="en-US">
                <a:ea typeface="ＭＳ Ｐゴシック" panose="020B0600070205080204" pitchFamily="34" charset="-128"/>
              </a:rPr>
            </a:br>
            <a:r>
              <a:rPr lang="en-GB" altLang="en-US">
                <a:ea typeface="ＭＳ Ｐゴシック" panose="020B0600070205080204" pitchFamily="34" charset="-128"/>
              </a:rPr>
              <a:t>Mexico after a vehicle carrying</a:t>
            </a:r>
            <a:br>
              <a:rPr lang="en-GB" altLang="en-US">
                <a:ea typeface="ＭＳ Ｐゴシック" panose="020B0600070205080204" pitchFamily="34" charset="-128"/>
              </a:rPr>
            </a:br>
            <a:r>
              <a:rPr lang="en-GB" altLang="en-US">
                <a:ea typeface="ＭＳ Ｐゴシック" panose="020B0600070205080204" pitchFamily="34" charset="-128"/>
              </a:rPr>
              <a:t>explosives was involved in a crash</a:t>
            </a:r>
            <a:br>
              <a:rPr lang="en-GB" altLang="en-US">
                <a:ea typeface="ＭＳ Ｐゴシック" panose="020B0600070205080204" pitchFamily="34" charset="-128"/>
              </a:rPr>
            </a:br>
            <a:r>
              <a:rPr lang="en-GB" altLang="en-US">
                <a:ea typeface="ＭＳ Ｐゴシック" panose="020B0600070205080204" pitchFamily="34" charset="-128"/>
              </a:rPr>
              <a:t>and caught fire</a:t>
            </a:r>
          </a:p>
        </p:txBody>
      </p:sp>
      <p:pic>
        <p:nvPicPr>
          <p:cNvPr id="4" name="Picture 3" descr="Cuatrocienegas_Victims.jpg">
            <a:extLst>
              <a:ext uri="{FF2B5EF4-FFF2-40B4-BE49-F238E27FC236}">
                <a16:creationId xmlns:a16="http://schemas.microsoft.com/office/drawing/2014/main" id="{60551186-45E7-4250-990F-E831B128FD65}"/>
              </a:ext>
            </a:extLst>
          </p:cNvPr>
          <p:cNvPicPr>
            <a:picLocks noChangeAspect="1"/>
          </p:cNvPicPr>
          <p:nvPr/>
        </p:nvPicPr>
        <p:blipFill>
          <a:blip r:embed="rId2"/>
          <a:srcRect/>
          <a:stretch>
            <a:fillRect/>
          </a:stretch>
        </p:blipFill>
        <p:spPr>
          <a:xfrm>
            <a:off x="4389438" y="882650"/>
            <a:ext cx="4446587" cy="4019550"/>
          </a:xfrm>
          <a:prstGeom prst="rect">
            <a:avLst/>
          </a:prstGeom>
          <a:ln w="38100">
            <a:solidFill>
              <a:schemeClr val="tx1">
                <a:lumMod val="50000"/>
                <a:lumOff val="50000"/>
              </a:schemeClr>
            </a:solidFill>
          </a:ln>
        </p:spPr>
      </p:pic>
      <p:pic>
        <p:nvPicPr>
          <p:cNvPr id="5" name="Picture 31" descr="Slide3">
            <a:extLst>
              <a:ext uri="{FF2B5EF4-FFF2-40B4-BE49-F238E27FC236}">
                <a16:creationId xmlns:a16="http://schemas.microsoft.com/office/drawing/2014/main" id="{CBAE5F90-4A6D-4CB7-BBFD-63A8D0DA376B}"/>
              </a:ext>
            </a:extLst>
          </p:cNvPr>
          <p:cNvPicPr>
            <a:picLocks noChangeAspect="1" noChangeArrowheads="1"/>
          </p:cNvPicPr>
          <p:nvPr/>
        </p:nvPicPr>
        <p:blipFill>
          <a:blip r:embed="rId3"/>
          <a:srcRect b="4508"/>
          <a:stretch>
            <a:fillRect/>
          </a:stretch>
        </p:blipFill>
        <p:spPr bwMode="auto">
          <a:xfrm>
            <a:off x="4378325" y="1700213"/>
            <a:ext cx="4468813" cy="3201987"/>
          </a:xfrm>
          <a:prstGeom prst="rect">
            <a:avLst/>
          </a:prstGeom>
          <a:noFill/>
          <a:ln w="38100">
            <a:solidFill>
              <a:schemeClr val="tx1">
                <a:lumMod val="50000"/>
                <a:lumOff val="50000"/>
              </a:schemeClr>
            </a:solidFill>
            <a:miter lim="800000"/>
            <a:headEnd/>
            <a:tailEnd/>
          </a:ln>
        </p:spPr>
      </p:pic>
      <p:pic>
        <p:nvPicPr>
          <p:cNvPr id="6" name="Picture 29" descr="DSC00504">
            <a:extLst>
              <a:ext uri="{FF2B5EF4-FFF2-40B4-BE49-F238E27FC236}">
                <a16:creationId xmlns:a16="http://schemas.microsoft.com/office/drawing/2014/main" id="{A2756933-B2AB-4D44-BE61-62BF7C6D7B6A}"/>
              </a:ext>
            </a:extLst>
          </p:cNvPr>
          <p:cNvPicPr>
            <a:picLocks noChangeAspect="1" noChangeArrowheads="1"/>
          </p:cNvPicPr>
          <p:nvPr/>
        </p:nvPicPr>
        <p:blipFill>
          <a:blip r:embed="rId4">
            <a:lum bright="-10000" contrast="10000"/>
          </a:blip>
          <a:srcRect/>
          <a:stretch>
            <a:fillRect/>
          </a:stretch>
        </p:blipFill>
        <p:spPr bwMode="auto">
          <a:xfrm>
            <a:off x="4387850" y="1566863"/>
            <a:ext cx="4448175" cy="3335337"/>
          </a:xfrm>
          <a:prstGeom prst="rect">
            <a:avLst/>
          </a:prstGeom>
          <a:noFill/>
          <a:ln w="38100">
            <a:solidFill>
              <a:schemeClr val="tx1">
                <a:lumMod val="50000"/>
                <a:lumOff val="50000"/>
              </a:schemeClr>
            </a:solidFill>
          </a:ln>
        </p:spPr>
      </p:pic>
      <p:pic>
        <p:nvPicPr>
          <p:cNvPr id="8" name="Picture 7" descr="Cuatrocienegas_Victims.jpg">
            <a:extLst>
              <a:ext uri="{FF2B5EF4-FFF2-40B4-BE49-F238E27FC236}">
                <a16:creationId xmlns:a16="http://schemas.microsoft.com/office/drawing/2014/main" id="{A8C97F06-5106-4E4C-9BC0-2724D961DF61}"/>
              </a:ext>
            </a:extLst>
          </p:cNvPr>
          <p:cNvPicPr>
            <a:picLocks noChangeAspect="1"/>
          </p:cNvPicPr>
          <p:nvPr/>
        </p:nvPicPr>
        <p:blipFill>
          <a:blip r:embed="rId2"/>
          <a:srcRect/>
          <a:stretch>
            <a:fillRect/>
          </a:stretch>
        </p:blipFill>
        <p:spPr>
          <a:xfrm>
            <a:off x="4389438" y="882650"/>
            <a:ext cx="4446587" cy="4019550"/>
          </a:xfrm>
          <a:prstGeom prst="rect">
            <a:avLst/>
          </a:prstGeom>
          <a:ln w="38100">
            <a:solidFill>
              <a:schemeClr val="tx1">
                <a:lumMod val="50000"/>
                <a:lumOff val="50000"/>
              </a:schemeClr>
            </a:solidFill>
          </a:ln>
        </p:spPr>
      </p:pic>
      <p:sp>
        <p:nvSpPr>
          <p:cNvPr id="9" name="TextBox 8">
            <a:extLst>
              <a:ext uri="{FF2B5EF4-FFF2-40B4-BE49-F238E27FC236}">
                <a16:creationId xmlns:a16="http://schemas.microsoft.com/office/drawing/2014/main" id="{271EDB8A-4C8D-4B81-A176-F57D6106ADDC}"/>
              </a:ext>
            </a:extLst>
          </p:cNvPr>
          <p:cNvSpPr txBox="1">
            <a:spLocks noChangeArrowheads="1"/>
          </p:cNvSpPr>
          <p:nvPr/>
        </p:nvSpPr>
        <p:spPr bwMode="auto">
          <a:xfrm>
            <a:off x="593725" y="4302125"/>
            <a:ext cx="33258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GB" altLang="en-US">
                <a:solidFill>
                  <a:srgbClr val="FF0000"/>
                </a:solidFill>
                <a:latin typeface="Arial" panose="020B0604020202020204" pitchFamily="34" charset="0"/>
              </a:rPr>
              <a:t>ALL THE PEOPLE SEEN IN THE</a:t>
            </a:r>
          </a:p>
          <a:p>
            <a:pPr algn="r" eaLnBrk="1" hangingPunct="1">
              <a:spcBef>
                <a:spcPct val="0"/>
              </a:spcBef>
              <a:buFontTx/>
              <a:buNone/>
            </a:pPr>
            <a:r>
              <a:rPr lang="en-GB" altLang="en-US">
                <a:solidFill>
                  <a:srgbClr val="FF0000"/>
                </a:solidFill>
                <a:latin typeface="Arial" panose="020B0604020202020204" pitchFamily="34" charset="0"/>
              </a:rPr>
              <a:t>PHOTOGRAPH ARE NOW DEAD</a:t>
            </a:r>
          </a:p>
        </p:txBody>
      </p:sp>
      <p:sp>
        <p:nvSpPr>
          <p:cNvPr id="10" name="TextBox 9">
            <a:extLst>
              <a:ext uri="{FF2B5EF4-FFF2-40B4-BE49-F238E27FC236}">
                <a16:creationId xmlns:a16="http://schemas.microsoft.com/office/drawing/2014/main" id="{85DD2094-23CE-44BB-87A1-D4B755C9EDC6}"/>
              </a:ext>
            </a:extLst>
          </p:cNvPr>
          <p:cNvSpPr txBox="1">
            <a:spLocks noChangeArrowheads="1"/>
          </p:cNvSpPr>
          <p:nvPr/>
        </p:nvSpPr>
        <p:spPr bwMode="auto">
          <a:xfrm>
            <a:off x="690563" y="4025900"/>
            <a:ext cx="3228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GB" altLang="en-US">
                <a:solidFill>
                  <a:schemeClr val="accent1"/>
                </a:solidFill>
                <a:latin typeface="Arial" panose="020B0604020202020204" pitchFamily="34" charset="0"/>
              </a:rPr>
              <a:t>THE VEHICLE IS ON FIRE AND </a:t>
            </a:r>
          </a:p>
          <a:p>
            <a:pPr algn="r" eaLnBrk="1" hangingPunct="1">
              <a:spcBef>
                <a:spcPct val="0"/>
              </a:spcBef>
              <a:buFontTx/>
              <a:buNone/>
            </a:pPr>
            <a:r>
              <a:rPr lang="en-GB" altLang="en-US">
                <a:solidFill>
                  <a:schemeClr val="accent1"/>
                </a:solidFill>
                <a:latin typeface="Arial" panose="020B0604020202020204" pitchFamily="34" charset="0"/>
              </a:rPr>
              <a:t>A CROWD HAS GATHERED</a:t>
            </a:r>
          </a:p>
          <a:p>
            <a:pPr algn="r" eaLnBrk="1" hangingPunct="1">
              <a:spcBef>
                <a:spcPct val="0"/>
              </a:spcBef>
              <a:buFontTx/>
              <a:buNone/>
            </a:pPr>
            <a:r>
              <a:rPr lang="en-GB" altLang="en-US">
                <a:solidFill>
                  <a:schemeClr val="accent1"/>
                </a:solidFill>
                <a:latin typeface="Arial" panose="020B0604020202020204" pitchFamily="34" charset="0"/>
              </a:rPr>
              <a:t>TO WATCH</a:t>
            </a:r>
          </a:p>
        </p:txBody>
      </p:sp>
      <p:sp>
        <p:nvSpPr>
          <p:cNvPr id="11" name="TextBox 10">
            <a:extLst>
              <a:ext uri="{FF2B5EF4-FFF2-40B4-BE49-F238E27FC236}">
                <a16:creationId xmlns:a16="http://schemas.microsoft.com/office/drawing/2014/main" id="{AB560385-16E1-44C0-BB24-7569F5645033}"/>
              </a:ext>
            </a:extLst>
          </p:cNvPr>
          <p:cNvSpPr txBox="1">
            <a:spLocks noChangeArrowheads="1"/>
          </p:cNvSpPr>
          <p:nvPr/>
        </p:nvSpPr>
        <p:spPr bwMode="auto">
          <a:xfrm>
            <a:off x="1120775" y="4302125"/>
            <a:ext cx="2798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GB" altLang="en-US">
                <a:solidFill>
                  <a:schemeClr val="accent1"/>
                </a:solidFill>
                <a:latin typeface="Arial" panose="020B0604020202020204" pitchFamily="34" charset="0"/>
              </a:rPr>
              <a:t>THE VEHICLE HAS BURNT</a:t>
            </a:r>
          </a:p>
          <a:p>
            <a:pPr algn="r" eaLnBrk="1" hangingPunct="1">
              <a:spcBef>
                <a:spcPct val="0"/>
              </a:spcBef>
              <a:buFontTx/>
              <a:buNone/>
            </a:pPr>
            <a:r>
              <a:rPr lang="en-GB" altLang="en-US">
                <a:solidFill>
                  <a:schemeClr val="accent1"/>
                </a:solidFill>
                <a:latin typeface="Arial" panose="020B0604020202020204" pitchFamily="34" charset="0"/>
              </a:rPr>
              <a:t>TO DETONATION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30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DF40592-93A1-435A-9586-564D2E99B348}"/>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2. Types of Road Vehicle</a:t>
            </a:r>
          </a:p>
        </p:txBody>
      </p:sp>
      <p:sp>
        <p:nvSpPr>
          <p:cNvPr id="7171" name="Rectangle 3">
            <a:extLst>
              <a:ext uri="{FF2B5EF4-FFF2-40B4-BE49-F238E27FC236}">
                <a16:creationId xmlns:a16="http://schemas.microsoft.com/office/drawing/2014/main" id="{424655BB-8023-433D-BC11-BB7D4E7D7651}"/>
              </a:ext>
            </a:extLst>
          </p:cNvPr>
          <p:cNvSpPr>
            <a:spLocks noGrp="1"/>
          </p:cNvSpPr>
          <p:nvPr>
            <p:ph type="body" idx="1"/>
          </p:nvPr>
        </p:nvSpPr>
        <p:spPr/>
        <p:txBody>
          <a:bodyPr/>
          <a:lstStyle/>
          <a:p>
            <a:r>
              <a:rPr lang="en-GB" altLang="en-US">
                <a:ea typeface="ＭＳ Ｐゴシック" panose="020B0600070205080204" pitchFamily="34" charset="-128"/>
              </a:rPr>
              <a:t>Vehicles carrying dangerous goods on the public highway must comply with strict regulations and display warning diamonds relating to the load being carried</a:t>
            </a:r>
          </a:p>
          <a:p>
            <a:r>
              <a:rPr lang="en-GB" altLang="en-US">
                <a:ea typeface="ＭＳ Ｐゴシック" panose="020B0600070205080204" pitchFamily="34" charset="-128"/>
              </a:rPr>
              <a:t>There are two types to be aware of :</a:t>
            </a:r>
            <a:br>
              <a:rPr lang="en-GB" altLang="en-US">
                <a:ea typeface="ＭＳ Ｐゴシック" panose="020B0600070205080204" pitchFamily="34" charset="-128"/>
              </a:rPr>
            </a:br>
            <a:endParaRPr lang="en-GB" altLang="en-US">
              <a:ea typeface="ＭＳ Ｐゴシック" panose="020B0600070205080204" pitchFamily="34" charset="-128"/>
            </a:endParaRPr>
          </a:p>
          <a:p>
            <a:endParaRPr lang="en-GB" altLang="en-US">
              <a:ea typeface="ＭＳ Ｐゴシック" panose="020B0600070205080204" pitchFamily="34" charset="-128"/>
            </a:endParaRPr>
          </a:p>
          <a:p>
            <a:pPr lvl="1"/>
            <a:r>
              <a:rPr lang="en-GB" altLang="en-US">
                <a:ea typeface="ＭＳ Ｐゴシック" panose="020B0600070205080204" pitchFamily="34" charset="-128"/>
              </a:rPr>
              <a:t>Explosives and Detonators</a:t>
            </a:r>
          </a:p>
          <a:p>
            <a:pPr lvl="1"/>
            <a:endParaRPr lang="en-GB" altLang="en-US">
              <a:ea typeface="ＭＳ Ｐゴシック" panose="020B0600070205080204" pitchFamily="34" charset="-128"/>
            </a:endParaRPr>
          </a:p>
          <a:p>
            <a:pPr lvl="1"/>
            <a:endParaRPr lang="en-GB" altLang="en-US">
              <a:ea typeface="ＭＳ Ｐゴシック" panose="020B0600070205080204" pitchFamily="34" charset="-128"/>
            </a:endParaRPr>
          </a:p>
          <a:p>
            <a:pPr lvl="1"/>
            <a:endParaRPr lang="en-GB" altLang="en-US">
              <a:ea typeface="ＭＳ Ｐゴシック" panose="020B0600070205080204" pitchFamily="34" charset="-128"/>
            </a:endParaRPr>
          </a:p>
          <a:p>
            <a:pPr lvl="1"/>
            <a:r>
              <a:rPr lang="en-GB" altLang="en-US">
                <a:ea typeface="ＭＳ Ｐゴシック" panose="020B0600070205080204" pitchFamily="34" charset="-128"/>
              </a:rPr>
              <a:t>Ammonium Nitrate or </a:t>
            </a:r>
            <a:br>
              <a:rPr lang="en-GB" altLang="en-US">
                <a:ea typeface="ＭＳ Ｐゴシック" panose="020B0600070205080204" pitchFamily="34" charset="-128"/>
              </a:rPr>
            </a:br>
            <a:r>
              <a:rPr lang="en-GB" altLang="en-US">
                <a:ea typeface="ＭＳ Ｐゴシック" panose="020B0600070205080204" pitchFamily="34" charset="-128"/>
              </a:rPr>
              <a:t>other AN Based Products</a:t>
            </a:r>
          </a:p>
        </p:txBody>
      </p:sp>
      <p:pic>
        <p:nvPicPr>
          <p:cNvPr id="7172" name="Picture 4" descr="51 Diamond.JPG">
            <a:extLst>
              <a:ext uri="{FF2B5EF4-FFF2-40B4-BE49-F238E27FC236}">
                <a16:creationId xmlns:a16="http://schemas.microsoft.com/office/drawing/2014/main" id="{CB72AA5B-F57B-451F-8B22-6C283FA8D98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6063" y="3808413"/>
            <a:ext cx="12493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Explosive Diamond.JPG">
            <a:extLst>
              <a:ext uri="{FF2B5EF4-FFF2-40B4-BE49-F238E27FC236}">
                <a16:creationId xmlns:a16="http://schemas.microsoft.com/office/drawing/2014/main" id="{9C3B7F8E-379B-4463-AAE4-CE39E2BFAD6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2250" y="2422525"/>
            <a:ext cx="1216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686A074-996A-4984-B74A-5458EB1B21D7}"/>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2. Types of Road Vehicle</a:t>
            </a:r>
          </a:p>
        </p:txBody>
      </p:sp>
      <p:sp>
        <p:nvSpPr>
          <p:cNvPr id="8195" name="Rectangle 3">
            <a:extLst>
              <a:ext uri="{FF2B5EF4-FFF2-40B4-BE49-F238E27FC236}">
                <a16:creationId xmlns:a16="http://schemas.microsoft.com/office/drawing/2014/main" id="{C26D32E4-1FF2-4891-B07D-F2A06A996C78}"/>
              </a:ext>
            </a:extLst>
          </p:cNvPr>
          <p:cNvSpPr>
            <a:spLocks noGrp="1"/>
          </p:cNvSpPr>
          <p:nvPr>
            <p:ph type="body" idx="1"/>
          </p:nvPr>
        </p:nvSpPr>
        <p:spPr/>
        <p:txBody>
          <a:bodyPr/>
          <a:lstStyle/>
          <a:p>
            <a:r>
              <a:rPr lang="en-GB" altLang="en-US">
                <a:ea typeface="ＭＳ Ｐゴシック" panose="020B0600070205080204" pitchFamily="34" charset="-128"/>
              </a:rPr>
              <a:t>Examples of vehicles are shown here :</a:t>
            </a:r>
          </a:p>
        </p:txBody>
      </p:sp>
      <p:pic>
        <p:nvPicPr>
          <p:cNvPr id="17412" name="Picture 7" descr="DSC02434.JPG">
            <a:extLst>
              <a:ext uri="{FF2B5EF4-FFF2-40B4-BE49-F238E27FC236}">
                <a16:creationId xmlns:a16="http://schemas.microsoft.com/office/drawing/2014/main" id="{708248F2-D954-4439-A1B1-0BBDD0F512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738" y="2484438"/>
            <a:ext cx="3294062" cy="213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8" descr="DSC02431.JPG">
            <a:extLst>
              <a:ext uri="{FF2B5EF4-FFF2-40B4-BE49-F238E27FC236}">
                <a16:creationId xmlns:a16="http://schemas.microsoft.com/office/drawing/2014/main" id="{88DA28A1-54F5-4E56-AE24-8D287F821C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776538"/>
            <a:ext cx="2103437" cy="1509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3" descr="DSC_0778.JPG">
            <a:extLst>
              <a:ext uri="{FF2B5EF4-FFF2-40B4-BE49-F238E27FC236}">
                <a16:creationId xmlns:a16="http://schemas.microsoft.com/office/drawing/2014/main" id="{C97A8D7C-E574-4447-847C-1215FC85E0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1113" y="1608138"/>
            <a:ext cx="3448050" cy="2390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Explosive Diamond.JPG">
            <a:extLst>
              <a:ext uri="{FF2B5EF4-FFF2-40B4-BE49-F238E27FC236}">
                <a16:creationId xmlns:a16="http://schemas.microsoft.com/office/drawing/2014/main" id="{6216D86E-76E6-4531-92E4-D3A39CD78C1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1263" y="2176463"/>
            <a:ext cx="1216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rica Truck.jpg">
            <a:extLst>
              <a:ext uri="{FF2B5EF4-FFF2-40B4-BE49-F238E27FC236}">
                <a16:creationId xmlns:a16="http://schemas.microsoft.com/office/drawing/2014/main" id="{814581CC-C658-4AFB-9AEC-545F4826910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2550" y="3646488"/>
            <a:ext cx="3535363" cy="212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fade">
                                      <p:cBhvr>
                                        <p:cTn id="12" dur="10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665A892-1DA0-421F-8EDB-AEA808DE680B}"/>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2. Types of Site Vehicle</a:t>
            </a:r>
          </a:p>
        </p:txBody>
      </p:sp>
      <p:sp>
        <p:nvSpPr>
          <p:cNvPr id="9219" name="Rectangle 3">
            <a:extLst>
              <a:ext uri="{FF2B5EF4-FFF2-40B4-BE49-F238E27FC236}">
                <a16:creationId xmlns:a16="http://schemas.microsoft.com/office/drawing/2014/main" id="{FEBD4C9D-C336-4E7D-8324-EC6E66241F91}"/>
              </a:ext>
            </a:extLst>
          </p:cNvPr>
          <p:cNvSpPr>
            <a:spLocks noGrp="1"/>
          </p:cNvSpPr>
          <p:nvPr>
            <p:ph type="body" idx="1"/>
          </p:nvPr>
        </p:nvSpPr>
        <p:spPr/>
        <p:txBody>
          <a:bodyPr/>
          <a:lstStyle/>
          <a:p>
            <a:r>
              <a:rPr lang="en-GB" altLang="en-US">
                <a:ea typeface="ＭＳ Ｐゴシック" panose="020B0600070205080204" pitchFamily="34" charset="-128"/>
              </a:rPr>
              <a:t>Site-based vehicles may also be carrying explosives or blasting agents, however, these are unlikely to be marked in any consistent way or to be displaying the hazard warning triangles.</a:t>
            </a:r>
          </a:p>
          <a:p>
            <a:endParaRPr lang="en-GB" altLang="en-US">
              <a:ea typeface="ＭＳ Ｐゴシック" panose="020B0600070205080204" pitchFamily="34" charset="-128"/>
            </a:endParaRPr>
          </a:p>
          <a:p>
            <a:r>
              <a:rPr lang="en-GB" altLang="en-US">
                <a:ea typeface="ＭＳ Ｐゴシック" panose="020B0600070205080204" pitchFamily="34" charset="-128"/>
              </a:rPr>
              <a:t>The Quarries Regulations 1999</a:t>
            </a:r>
            <a:br>
              <a:rPr lang="en-GB" altLang="en-US">
                <a:ea typeface="ＭＳ Ｐゴシック" panose="020B0600070205080204" pitchFamily="34" charset="-128"/>
              </a:rPr>
            </a:br>
            <a:r>
              <a:rPr lang="en-GB" altLang="en-US">
                <a:ea typeface="ＭＳ Ｐゴシック" panose="020B0600070205080204" pitchFamily="34" charset="-128"/>
              </a:rPr>
              <a:t>state that any vehicle carrying </a:t>
            </a:r>
            <a:br>
              <a:rPr lang="en-GB" altLang="en-US">
                <a:ea typeface="ＭＳ Ｐゴシック" panose="020B0600070205080204" pitchFamily="34" charset="-128"/>
              </a:rPr>
            </a:br>
            <a:r>
              <a:rPr lang="en-GB" altLang="en-US">
                <a:ea typeface="ＭＳ Ｐゴシック" panose="020B0600070205080204" pitchFamily="34" charset="-128"/>
              </a:rPr>
              <a:t>explosives should be easily </a:t>
            </a:r>
            <a:br>
              <a:rPr lang="en-GB" altLang="en-US">
                <a:ea typeface="ＭＳ Ｐゴシック" panose="020B0600070205080204" pitchFamily="34" charset="-128"/>
              </a:rPr>
            </a:br>
            <a:r>
              <a:rPr lang="en-GB" altLang="en-US">
                <a:ea typeface="ＭＳ Ｐゴシック" panose="020B0600070205080204" pitchFamily="34" charset="-128"/>
              </a:rPr>
              <a:t>recognised from a distance.</a:t>
            </a:r>
          </a:p>
          <a:p>
            <a:pPr lvl="1"/>
            <a:r>
              <a:rPr lang="en-GB" altLang="en-US">
                <a:ea typeface="ＭＳ Ｐゴシック" panose="020B0600070205080204" pitchFamily="34" charset="-128"/>
              </a:rPr>
              <a:t>This can include flags, flashing lights,</a:t>
            </a:r>
            <a:br>
              <a:rPr lang="en-GB" altLang="en-US">
                <a:ea typeface="ＭＳ Ｐゴシック" panose="020B0600070205080204" pitchFamily="34" charset="-128"/>
              </a:rPr>
            </a:br>
            <a:r>
              <a:rPr lang="en-GB" altLang="en-US">
                <a:ea typeface="ＭＳ Ｐゴシック" panose="020B0600070205080204" pitchFamily="34" charset="-128"/>
              </a:rPr>
              <a:t>signs, etc.</a:t>
            </a:r>
          </a:p>
          <a:p>
            <a:pPr lvl="1"/>
            <a:r>
              <a:rPr lang="en-GB" altLang="en-US">
                <a:ea typeface="ＭＳ Ｐゴシック" panose="020B0600070205080204" pitchFamily="34" charset="-128"/>
              </a:rPr>
              <a:t>You must know the system used on the</a:t>
            </a:r>
            <a:br>
              <a:rPr lang="en-GB" altLang="en-US">
                <a:ea typeface="ＭＳ Ｐゴシック" panose="020B0600070205080204" pitchFamily="34" charset="-128"/>
              </a:rPr>
            </a:br>
            <a:r>
              <a:rPr lang="en-GB" altLang="en-US">
                <a:ea typeface="ＭＳ Ｐゴシック" panose="020B0600070205080204" pitchFamily="34" charset="-128"/>
              </a:rPr>
              <a:t>site where you work and adhere to any</a:t>
            </a:r>
            <a:br>
              <a:rPr lang="en-GB" altLang="en-US">
                <a:ea typeface="ＭＳ Ｐゴシック" panose="020B0600070205080204" pitchFamily="34" charset="-128"/>
              </a:rPr>
            </a:br>
            <a:r>
              <a:rPr lang="en-GB" altLang="en-US">
                <a:ea typeface="ＭＳ Ｐゴシック" panose="020B0600070205080204" pitchFamily="34" charset="-128"/>
              </a:rPr>
              <a:t>specific requirements for that site. </a:t>
            </a:r>
          </a:p>
        </p:txBody>
      </p:sp>
      <p:pic>
        <p:nvPicPr>
          <p:cNvPr id="9220" name="Picture 4" descr="Explosives in Transit.jpg">
            <a:extLst>
              <a:ext uri="{FF2B5EF4-FFF2-40B4-BE49-F238E27FC236}">
                <a16:creationId xmlns:a16="http://schemas.microsoft.com/office/drawing/2014/main" id="{B9B37146-ECD9-462B-A9FC-85F29ADF69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2676525"/>
            <a:ext cx="2936875" cy="2120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1DFD6BA-7148-4F07-9A90-942C36D67DC3}"/>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2. Types of Site Vehicle</a:t>
            </a:r>
          </a:p>
        </p:txBody>
      </p:sp>
      <p:sp>
        <p:nvSpPr>
          <p:cNvPr id="10243" name="Rectangle 3">
            <a:extLst>
              <a:ext uri="{FF2B5EF4-FFF2-40B4-BE49-F238E27FC236}">
                <a16:creationId xmlns:a16="http://schemas.microsoft.com/office/drawing/2014/main" id="{28D41F0A-17E5-4EEA-8B73-1F1A5B9487D6}"/>
              </a:ext>
            </a:extLst>
          </p:cNvPr>
          <p:cNvSpPr>
            <a:spLocks noGrp="1"/>
          </p:cNvSpPr>
          <p:nvPr>
            <p:ph type="body" idx="1"/>
          </p:nvPr>
        </p:nvSpPr>
        <p:spPr/>
        <p:txBody>
          <a:bodyPr/>
          <a:lstStyle/>
          <a:p>
            <a:r>
              <a:rPr lang="en-GB" altLang="en-US">
                <a:ea typeface="ＭＳ Ｐゴシック" panose="020B0600070205080204" pitchFamily="34" charset="-128"/>
              </a:rPr>
              <a:t>Examples of site vehicles</a:t>
            </a:r>
          </a:p>
        </p:txBody>
      </p:sp>
      <p:pic>
        <p:nvPicPr>
          <p:cNvPr id="10244" name="Picture 5" descr="Explosives in Transit.jpg">
            <a:extLst>
              <a:ext uri="{FF2B5EF4-FFF2-40B4-BE49-F238E27FC236}">
                <a16:creationId xmlns:a16="http://schemas.microsoft.com/office/drawing/2014/main" id="{37E03C25-9AA5-4CDC-978B-ED39768C9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806575"/>
            <a:ext cx="2944813" cy="176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DSCF0040.JPG">
            <a:extLst>
              <a:ext uri="{FF2B5EF4-FFF2-40B4-BE49-F238E27FC236}">
                <a16:creationId xmlns:a16="http://schemas.microsoft.com/office/drawing/2014/main" id="{7C618518-1CFA-459B-A530-225DBE2E9A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401888"/>
            <a:ext cx="3905250" cy="2335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029" descr="ANFOmix0001">
            <a:extLst>
              <a:ext uri="{FF2B5EF4-FFF2-40B4-BE49-F238E27FC236}">
                <a16:creationId xmlns:a16="http://schemas.microsoft.com/office/drawing/2014/main" id="{4790E767-9820-4B8E-B24A-E822FB112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3162300"/>
            <a:ext cx="3013075" cy="19716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EDL Bulk Truck.jpg">
            <a:extLst>
              <a:ext uri="{FF2B5EF4-FFF2-40B4-BE49-F238E27FC236}">
                <a16:creationId xmlns:a16="http://schemas.microsoft.com/office/drawing/2014/main" id="{30AF6E45-C25B-4ABE-8E7E-74691B1416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884238"/>
            <a:ext cx="3017838" cy="245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DSC02432.JPG">
            <a:extLst>
              <a:ext uri="{FF2B5EF4-FFF2-40B4-BE49-F238E27FC236}">
                <a16:creationId xmlns:a16="http://schemas.microsoft.com/office/drawing/2014/main" id="{2174BE21-391B-42BC-9A54-FCB2087567B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0213" y="3954463"/>
            <a:ext cx="3621087" cy="194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76A8CFB-0E20-46BA-89BB-2F69F49956EB}"/>
              </a:ext>
            </a:extLst>
          </p:cNvPr>
          <p:cNvSpPr>
            <a:spLocks noGrp="1"/>
          </p:cNvSpPr>
          <p:nvPr>
            <p:ph type="title"/>
          </p:nvPr>
        </p:nvSpPr>
        <p:spPr/>
        <p:txBody>
          <a:bodyPr/>
          <a:lstStyle/>
          <a:p>
            <a:r>
              <a:rPr lang="en-GB" altLang="en-US">
                <a:ea typeface="ＭＳ Ｐゴシック" panose="020B0600070205080204" pitchFamily="34" charset="-128"/>
              </a:rPr>
              <a:t>Fires on Explosives Vehicles</a:t>
            </a:r>
            <a:br>
              <a:rPr lang="en-GB" altLang="en-US">
                <a:ea typeface="ＭＳ Ｐゴシック" panose="020B0600070205080204" pitchFamily="34" charset="-128"/>
              </a:rPr>
            </a:br>
            <a:r>
              <a:rPr lang="en-GB" altLang="en-US">
                <a:ea typeface="ＭＳ Ｐゴシック" panose="020B0600070205080204" pitchFamily="34" charset="-128"/>
              </a:rPr>
              <a:t>3. What to do ?</a:t>
            </a:r>
          </a:p>
        </p:txBody>
      </p:sp>
      <p:sp>
        <p:nvSpPr>
          <p:cNvPr id="11267" name="Rectangle 3">
            <a:extLst>
              <a:ext uri="{FF2B5EF4-FFF2-40B4-BE49-F238E27FC236}">
                <a16:creationId xmlns:a16="http://schemas.microsoft.com/office/drawing/2014/main" id="{1C1055E7-74BD-4C60-AEE5-6242628764E3}"/>
              </a:ext>
            </a:extLst>
          </p:cNvPr>
          <p:cNvSpPr>
            <a:spLocks noGrp="1"/>
          </p:cNvSpPr>
          <p:nvPr>
            <p:ph type="body" idx="1"/>
          </p:nvPr>
        </p:nvSpPr>
        <p:spPr/>
        <p:txBody>
          <a:bodyPr/>
          <a:lstStyle/>
          <a:p>
            <a:r>
              <a:rPr lang="en-GB" altLang="en-US">
                <a:ea typeface="ＭＳ Ｐゴシック"/>
              </a:rPr>
              <a:t>The drivers of all vehicles carrying explosives or blasting agents must be trained in what to do in the event of a fire</a:t>
            </a:r>
          </a:p>
          <a:p>
            <a:pPr lvl="1"/>
            <a:r>
              <a:rPr lang="en-GB" altLang="en-US">
                <a:ea typeface="ＭＳ Ｐゴシック"/>
              </a:rPr>
              <a:t>They will therefore make a decision about how or if to fight the fire</a:t>
            </a:r>
            <a:endParaRPr lang="en-GB" altLang="en-US">
              <a:ea typeface="ＭＳ Ｐゴシック"/>
              <a:cs typeface="Calibri"/>
            </a:endParaRPr>
          </a:p>
          <a:p>
            <a:endParaRPr lang="en-GB" altLang="en-US">
              <a:ea typeface="ＭＳ Ｐゴシック" panose="020B0600070205080204" pitchFamily="34" charset="-128"/>
            </a:endParaRPr>
          </a:p>
          <a:p>
            <a:r>
              <a:rPr lang="en-GB" altLang="en-US">
                <a:ea typeface="ＭＳ Ｐゴシック"/>
              </a:rPr>
              <a:t>As a ‘Bystander’ You should</a:t>
            </a:r>
            <a:endParaRPr lang="en-GB" altLang="en-US">
              <a:ea typeface="ＭＳ Ｐゴシック"/>
              <a:cs typeface="Calibri"/>
            </a:endParaRPr>
          </a:p>
          <a:p>
            <a:pPr lvl="1"/>
            <a:r>
              <a:rPr lang="en-GB" altLang="en-US">
                <a:ea typeface="ＭＳ Ｐゴシック"/>
              </a:rPr>
              <a:t>Inform the person who is in charge of on-site emergencies</a:t>
            </a:r>
            <a:endParaRPr lang="en-GB" altLang="en-US">
              <a:ea typeface="ＭＳ Ｐゴシック"/>
              <a:cs typeface="Calibri"/>
            </a:endParaRPr>
          </a:p>
          <a:p>
            <a:pPr lvl="2"/>
            <a:r>
              <a:rPr lang="en-GB" altLang="en-US">
                <a:ea typeface="ＭＳ Ｐゴシック"/>
              </a:rPr>
              <a:t>You should be told who this is during your site specific induction</a:t>
            </a:r>
            <a:endParaRPr lang="en-GB" altLang="en-US">
              <a:ea typeface="ＭＳ Ｐゴシック"/>
              <a:cs typeface="Calibri"/>
            </a:endParaRPr>
          </a:p>
          <a:p>
            <a:pPr lvl="1"/>
            <a:r>
              <a:rPr lang="en-GB" altLang="en-US">
                <a:ea typeface="ＭＳ Ｐゴシック"/>
              </a:rPr>
              <a:t>Move as far away as possible from the vehicle on fire</a:t>
            </a:r>
            <a:endParaRPr lang="en-GB" altLang="en-US">
              <a:ea typeface="ＭＳ Ｐゴシック"/>
              <a:cs typeface="Calibri"/>
            </a:endParaRPr>
          </a:p>
          <a:p>
            <a:pPr lvl="2"/>
            <a:r>
              <a:rPr lang="en-GB" altLang="en-US">
                <a:ea typeface="ＭＳ Ｐゴシック"/>
              </a:rPr>
              <a:t>Also tell other people to move away</a:t>
            </a:r>
            <a:endParaRPr lang="en-GB" altLang="en-US">
              <a:ea typeface="ＭＳ Ｐゴシック"/>
              <a:cs typeface="Calibri"/>
            </a:endParaRPr>
          </a:p>
          <a:p>
            <a:pPr lvl="2"/>
            <a:r>
              <a:rPr lang="en-GB" altLang="en-US">
                <a:ea typeface="ＭＳ Ｐゴシック"/>
              </a:rPr>
              <a:t>Evacuate any nearby structures</a:t>
            </a:r>
            <a:endParaRPr lang="en-GB" altLang="en-US">
              <a:ea typeface="ＭＳ Ｐゴシック"/>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B553ECC2D3844689042851BF8B4A40" ma:contentTypeVersion="2" ma:contentTypeDescription="Create a new document." ma:contentTypeScope="" ma:versionID="144f0608bcfbb2f02fcc34ed8c5685e9">
  <xsd:schema xmlns:xsd="http://www.w3.org/2001/XMLSchema" xmlns:xs="http://www.w3.org/2001/XMLSchema" xmlns:p="http://schemas.microsoft.com/office/2006/metadata/properties" xmlns:ns2="f8d346e2-fb1b-4e34-81ab-6b7dd80a5066" targetNamespace="http://schemas.microsoft.com/office/2006/metadata/properties" ma:root="true" ma:fieldsID="2d47e146bd3ab0b5314da015fe12079e" ns2:_="">
    <xsd:import namespace="f8d346e2-fb1b-4e34-81ab-6b7dd80a50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6e2-fb1b-4e34-81ab-6b7dd80a5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899566-88C2-4D42-A1B8-0FEE3AE56582}">
  <ds:schemaRefs>
    <ds:schemaRef ds:uri="http://schemas.microsoft.com/sharepoint/v3/contenttype/forms"/>
  </ds:schemaRefs>
</ds:datastoreItem>
</file>

<file path=customXml/itemProps2.xml><?xml version="1.0" encoding="utf-8"?>
<ds:datastoreItem xmlns:ds="http://schemas.openxmlformats.org/officeDocument/2006/customXml" ds:itemID="{9698ADDC-1615-4E20-BB9F-FAF5B500D4C7}">
  <ds:schemaRefs>
    <ds:schemaRef ds:uri="f8d346e2-fb1b-4e34-81ab-6b7dd80a50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On-screen Show (4:3)</PresentationFormat>
  <Paragraphs>93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Fires on Explosives Vehicles Guidance on what steps to take in the event of a fire on a vehicle that is either carrying explosives or materials used to make explosives.  </vt:lpstr>
      <vt:lpstr>Fires on Explosives Vehicles 1. Introduction</vt:lpstr>
      <vt:lpstr>Fires on Explosives Vehicles 1. Introduction</vt:lpstr>
      <vt:lpstr>Fires on Explosives Vehicles 1. Introduction</vt:lpstr>
      <vt:lpstr>Fires on Explosives Vehicles 2. Types of Road Vehicle</vt:lpstr>
      <vt:lpstr>Fires on Explosives Vehicles 2. Types of Road Vehicle</vt:lpstr>
      <vt:lpstr>Fires on Explosives Vehicles 2. Types of Site Vehicle</vt:lpstr>
      <vt:lpstr>Fires on Explosives Vehicles 2. Types of Site Vehicle</vt:lpstr>
      <vt:lpstr>Fires on Explosives Vehicles 3. What to do ?</vt:lpstr>
      <vt:lpstr>Fires on Explosives Vehicles 4. What is a ‘Safe’ distance ?</vt:lpstr>
      <vt:lpstr>Fires on Explosives Vehicles 5. Example Detonation</vt:lpstr>
      <vt:lpstr>Fires on Explosives Vehicles 5. Key Points.</vt:lpstr>
    </vt:vector>
  </TitlesOfParts>
  <Company>Print Revolution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Paul Pounsford</cp:lastModifiedBy>
  <cp:revision>3</cp:revision>
  <dcterms:created xsi:type="dcterms:W3CDTF">2013-01-09T16:16:24Z</dcterms:created>
  <dcterms:modified xsi:type="dcterms:W3CDTF">2021-03-04T17:05:37Z</dcterms:modified>
</cp:coreProperties>
</file>