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77" r:id="rId5"/>
    <p:sldId id="280" r:id="rId6"/>
    <p:sldId id="281" r:id="rId7"/>
    <p:sldId id="282" r:id="rId8"/>
    <p:sldId id="283" r:id="rId9"/>
    <p:sldId id="284" r:id="rId10"/>
    <p:sldId id="285" r:id="rId11"/>
    <p:sldId id="286" r:id="rId12"/>
    <p:sldId id="287" r:id="rId13"/>
    <p:sldId id="288" r:id="rId14"/>
    <p:sldId id="289" r:id="rId15"/>
    <p:sldId id="290" r:id="rId16"/>
    <p:sldId id="291"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08C294-49FE-4F8B-98EE-1A9ABE6615C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23BE7FD6-8BFC-4A9D-8578-3632382FF39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B9A1442-4CEB-4228-8A48-21F38A6AB274}" type="datetimeFigureOut">
              <a:rPr lang="en-GB"/>
              <a:pPr>
                <a:defRPr/>
              </a:pPr>
              <a:t>04/03/2021</a:t>
            </a:fld>
            <a:endParaRPr lang="en-GB"/>
          </a:p>
        </p:txBody>
      </p:sp>
      <p:sp>
        <p:nvSpPr>
          <p:cNvPr id="4" name="Slide Image Placeholder 3">
            <a:extLst>
              <a:ext uri="{FF2B5EF4-FFF2-40B4-BE49-F238E27FC236}">
                <a16:creationId xmlns:a16="http://schemas.microsoft.com/office/drawing/2014/main" id="{D3AB7D33-F37F-4F0A-9F5A-7D3ADC9FAD9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72DEE1-A388-437F-BBD2-DCEFCB3545D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814A491-88B8-4238-AF29-C56025B460E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E8682F8A-FA6E-4093-98AF-863885479A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4A5C6CF-57D0-4C76-A623-805DE60BCEA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3199"/>
            <a:ext cx="7772400" cy="1470025"/>
          </a:xfrm>
        </p:spPr>
        <p:txBody>
          <a:bodyPr/>
          <a:lstStyle>
            <a:lvl1pPr algn="ctr">
              <a:defRPr sz="3200" b="1">
                <a:solidFill>
                  <a:schemeClr val="tx1">
                    <a:lumMod val="50000"/>
                    <a:lumOff val="5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1371600" y="3159164"/>
            <a:ext cx="6400800" cy="1166093"/>
          </a:xfrm>
        </p:spPr>
        <p:txBody>
          <a:bodyPr/>
          <a:lstStyle>
            <a:lvl1pPr marL="0" indent="0" algn="l">
              <a:buNone/>
              <a:defRPr sz="1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98826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350963"/>
            <a:ext cx="8229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2801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a:t>Click to edit Master title style</a:t>
            </a:r>
            <a:endParaRPr lang="en-US"/>
          </a:p>
        </p:txBody>
      </p:sp>
      <p:sp>
        <p:nvSpPr>
          <p:cNvPr id="3" name="Content Placeholder 2"/>
          <p:cNvSpPr>
            <a:spLocks noGrp="1"/>
          </p:cNvSpPr>
          <p:nvPr>
            <p:ph sz="half" idx="1"/>
          </p:nvPr>
        </p:nvSpPr>
        <p:spPr>
          <a:xfrm>
            <a:off x="457200" y="1402774"/>
            <a:ext cx="4038600" cy="4723390"/>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402774"/>
            <a:ext cx="4038600" cy="4723389"/>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9458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9147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8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sz="18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19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QNJAC PP template.pdf">
            <a:extLst>
              <a:ext uri="{FF2B5EF4-FFF2-40B4-BE49-F238E27FC236}">
                <a16:creationId xmlns:a16="http://schemas.microsoft.com/office/drawing/2014/main" id="{81CE8126-9C19-4ED8-9E43-FA27467BFBC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25400"/>
            <a:ext cx="91805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7EE97BEB-350B-41A8-9BCB-2DF18915F299}"/>
              </a:ext>
            </a:extLst>
          </p:cNvPr>
          <p:cNvSpPr>
            <a:spLocks noGrp="1"/>
          </p:cNvSpPr>
          <p:nvPr>
            <p:ph type="title"/>
          </p:nvPr>
        </p:nvSpPr>
        <p:spPr bwMode="auto">
          <a:xfrm>
            <a:off x="457200" y="301625"/>
            <a:ext cx="822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51A69D3A-8D41-4C19-8C10-14E73A873FD8}"/>
              </a:ext>
            </a:extLst>
          </p:cNvPr>
          <p:cNvSpPr>
            <a:spLocks noGrp="1"/>
          </p:cNvSpPr>
          <p:nvPr>
            <p:ph type="body" idx="1"/>
          </p:nvPr>
        </p:nvSpPr>
        <p:spPr bwMode="auto">
          <a:xfrm>
            <a:off x="457200" y="1257300"/>
            <a:ext cx="8229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9" name="Picture 5">
            <a:extLst>
              <a:ext uri="{FF2B5EF4-FFF2-40B4-BE49-F238E27FC236}">
                <a16:creationId xmlns:a16="http://schemas.microsoft.com/office/drawing/2014/main" id="{A69C34D8-DC63-44D0-BB0C-8FD545C353B9}"/>
              </a:ext>
            </a:extLst>
          </p:cNvPr>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338" y="5559425"/>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7">
            <a:extLst>
              <a:ext uri="{FF2B5EF4-FFF2-40B4-BE49-F238E27FC236}">
                <a16:creationId xmlns:a16="http://schemas.microsoft.com/office/drawing/2014/main" id="{9324EDAE-9389-4B6B-9F53-E8435544F79F}"/>
              </a:ext>
            </a:extLst>
          </p:cNvPr>
          <p:cNvSpPr txBox="1">
            <a:spLocks noChangeArrowheads="1"/>
          </p:cNvSpPr>
          <p:nvPr userDrawn="1"/>
        </p:nvSpPr>
        <p:spPr bwMode="auto">
          <a:xfrm>
            <a:off x="398463" y="6386513"/>
            <a:ext cx="1139825" cy="276225"/>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200">
                <a:solidFill>
                  <a:srgbClr val="F2F2F2"/>
                </a:solidFill>
              </a:rPr>
              <a:t>Slide </a:t>
            </a:r>
            <a:fld id="{0168D4FA-6301-40B2-B65B-E24C92333481}" type="slidenum">
              <a:rPr lang="en-GB" altLang="en-US" sz="1200">
                <a:solidFill>
                  <a:srgbClr val="F2F2F2"/>
                </a:solidFill>
              </a:rPr>
              <a:pPr eaLnBrk="1" hangingPunct="1"/>
              <a:t>‹#›</a:t>
            </a:fld>
            <a:r>
              <a:rPr lang="en-GB" altLang="en-US" sz="1200">
                <a:solidFill>
                  <a:srgbClr val="F2F2F2"/>
                </a:solidFill>
              </a:rPr>
              <a:t> of 13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457200" rtl="0" eaLnBrk="0" fontAlgn="base" hangingPunct="0">
        <a:spcBef>
          <a:spcPct val="0"/>
        </a:spcBef>
        <a:spcAft>
          <a:spcPct val="0"/>
        </a:spcAft>
        <a:defRPr sz="2500" b="1"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1600" b="1"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E64F908-7DA5-4AA4-B408-DE73D4E9CAD5}"/>
              </a:ext>
            </a:extLst>
          </p:cNvPr>
          <p:cNvSpPr>
            <a:spLocks noGrp="1" noChangeArrowheads="1"/>
          </p:cNvSpPr>
          <p:nvPr>
            <p:ph type="ctrTitle"/>
          </p:nvPr>
        </p:nvSpPr>
        <p:spPr>
          <a:xfrm>
            <a:off x="1371600" y="1965325"/>
            <a:ext cx="7086600" cy="1470025"/>
          </a:xfrm>
        </p:spPr>
        <p:txBody>
          <a:bodyPr/>
          <a:lstStyle/>
          <a:p>
            <a:pPr algn="l" eaLnBrk="1" hangingPunct="1">
              <a:defRPr/>
            </a:pPr>
            <a:r>
              <a:rPr lang="en-GB" dirty="0"/>
              <a:t>Positioning a </a:t>
            </a:r>
            <a:r>
              <a:rPr lang="en-GB" dirty="0" err="1"/>
              <a:t>shotfiring</a:t>
            </a:r>
            <a:r>
              <a:rPr lang="en-GB" dirty="0"/>
              <a:t> shelter</a:t>
            </a:r>
            <a:br>
              <a:rPr lang="en-GB" dirty="0"/>
            </a:br>
            <a:r>
              <a:rPr lang="en-GB" sz="2000" dirty="0"/>
              <a:t>Guidance on what to consider when positioning a </a:t>
            </a:r>
            <a:r>
              <a:rPr lang="en-GB" sz="2000" dirty="0" err="1"/>
              <a:t>shotfiring</a:t>
            </a:r>
            <a:r>
              <a:rPr lang="en-GB" sz="2000" dirty="0"/>
              <a:t> shelter.</a:t>
            </a:r>
            <a:br>
              <a:rPr lang="en-US" dirty="0"/>
            </a:br>
            <a:endParaRPr lang="en-US" dirty="0"/>
          </a:p>
        </p:txBody>
      </p:sp>
      <p:sp>
        <p:nvSpPr>
          <p:cNvPr id="3075" name="Text Box 5">
            <a:extLst>
              <a:ext uri="{FF2B5EF4-FFF2-40B4-BE49-F238E27FC236}">
                <a16:creationId xmlns:a16="http://schemas.microsoft.com/office/drawing/2014/main" id="{41A46306-EBC8-4CAE-8552-2447BB4A2189}"/>
              </a:ext>
            </a:extLst>
          </p:cNvPr>
          <p:cNvSpPr txBox="1">
            <a:spLocks noChangeArrowheads="1"/>
          </p:cNvSpPr>
          <p:nvPr/>
        </p:nvSpPr>
        <p:spPr bwMode="auto">
          <a:xfrm>
            <a:off x="684213" y="404813"/>
            <a:ext cx="220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0">
                <a:solidFill>
                  <a:schemeClr val="tx1"/>
                </a:solidFill>
                <a:latin typeface="Arial" panose="020B0604020202020204" pitchFamily="34" charset="0"/>
              </a:rPr>
              <a:t>Drilling and Blasting</a:t>
            </a:r>
          </a:p>
          <a:p>
            <a:pPr eaLnBrk="1" hangingPunct="1">
              <a:spcBef>
                <a:spcPct val="0"/>
              </a:spcBef>
              <a:buFontTx/>
              <a:buNone/>
            </a:pPr>
            <a:r>
              <a:rPr lang="en-GB" altLang="en-US" sz="1800" b="0">
                <a:solidFill>
                  <a:schemeClr val="tx1"/>
                </a:solidFill>
                <a:latin typeface="Arial" panose="020B0604020202020204" pitchFamily="34" charset="0"/>
              </a:rPr>
              <a:t>Toolbox Talk : 01</a:t>
            </a:r>
            <a:endParaRPr lang="en-US" altLang="en-US" sz="1800" b="0">
              <a:solidFill>
                <a:schemeClr val="tx1"/>
              </a:solidFill>
              <a:latin typeface="Arial" panose="020B0604020202020204" pitchFamily="34" charset="0"/>
            </a:endParaRPr>
          </a:p>
        </p:txBody>
      </p:sp>
      <p:sp>
        <p:nvSpPr>
          <p:cNvPr id="10" name="Subtitle 9">
            <a:extLst>
              <a:ext uri="{FF2B5EF4-FFF2-40B4-BE49-F238E27FC236}">
                <a16:creationId xmlns:a16="http://schemas.microsoft.com/office/drawing/2014/main" id="{2E2F1AA1-9DBB-4788-B858-97D0CE8EA26E}"/>
              </a:ext>
            </a:extLst>
          </p:cNvPr>
          <p:cNvSpPr>
            <a:spLocks noGrp="1"/>
          </p:cNvSpPr>
          <p:nvPr>
            <p:ph type="subTitle" idx="1"/>
          </p:nvPr>
        </p:nvSpPr>
        <p:spPr>
          <a:xfrm>
            <a:off x="1371600" y="3613150"/>
            <a:ext cx="6400800" cy="1025525"/>
          </a:xfrm>
        </p:spPr>
        <p:txBody>
          <a:bodyPr/>
          <a:lstStyle/>
          <a:p>
            <a:pPr>
              <a:buFont typeface="Arial" charset="0"/>
              <a:buNone/>
              <a:defRPr/>
            </a:pPr>
            <a:r>
              <a:rPr lang="en-GB" kern="0" dirty="0">
                <a:solidFill>
                  <a:schemeClr val="accent5">
                    <a:lumMod val="25000"/>
                  </a:schemeClr>
                </a:solidFill>
              </a:rPr>
              <a:t>Target Audience</a:t>
            </a:r>
          </a:p>
          <a:p>
            <a:pPr lvl="1" algn="l">
              <a:buFont typeface="Arial" charset="0"/>
              <a:buNone/>
              <a:defRPr/>
            </a:pPr>
            <a:r>
              <a:rPr lang="en-GB" i="1" kern="0" dirty="0">
                <a:solidFill>
                  <a:schemeClr val="accent5">
                    <a:lumMod val="25000"/>
                  </a:schemeClr>
                </a:solidFill>
              </a:rPr>
              <a:t> </a:t>
            </a:r>
            <a:r>
              <a:rPr lang="en-GB" i="1" kern="0" dirty="0" err="1">
                <a:solidFill>
                  <a:schemeClr val="accent5">
                    <a:lumMod val="25000"/>
                  </a:schemeClr>
                </a:solidFill>
              </a:rPr>
              <a:t>Shotfirers</a:t>
            </a:r>
            <a:r>
              <a:rPr lang="en-GB" i="1" kern="0" dirty="0">
                <a:solidFill>
                  <a:schemeClr val="accent5">
                    <a:lumMod val="25000"/>
                  </a:schemeClr>
                </a:solidFill>
              </a:rPr>
              <a:t> and Explosives Supervisors.</a:t>
            </a:r>
            <a:endParaRPr lang="en-US" i="1" kern="0" dirty="0">
              <a:solidFill>
                <a:schemeClr val="accent5">
                  <a:lumMod val="25000"/>
                </a:schemeClr>
              </a:solidFill>
            </a:endParaRPr>
          </a:p>
          <a:p>
            <a:pPr>
              <a:buFont typeface="Arial" charset="0"/>
              <a:buNone/>
              <a:defRPr/>
            </a:pPr>
            <a:endParaRPr lang="en-GB" dirty="0"/>
          </a:p>
        </p:txBody>
      </p:sp>
      <p:sp>
        <p:nvSpPr>
          <p:cNvPr id="7" name="TextBox 6">
            <a:extLst>
              <a:ext uri="{FF2B5EF4-FFF2-40B4-BE49-F238E27FC236}">
                <a16:creationId xmlns:a16="http://schemas.microsoft.com/office/drawing/2014/main" id="{86AB7D0F-27A6-45B7-8FD4-EBC5E7516BCC}"/>
              </a:ext>
            </a:extLst>
          </p:cNvPr>
          <p:cNvSpPr txBox="1"/>
          <p:nvPr/>
        </p:nvSpPr>
        <p:spPr>
          <a:xfrm>
            <a:off x="1755775" y="4981575"/>
            <a:ext cx="5632450" cy="954088"/>
          </a:xfrm>
          <a:prstGeom prst="rect">
            <a:avLst/>
          </a:prstGeom>
          <a:solidFill>
            <a:schemeClr val="accent6">
              <a:lumMod val="40000"/>
              <a:lumOff val="60000"/>
            </a:schemeClr>
          </a:solidFill>
          <a:ln>
            <a:solidFill>
              <a:schemeClr val="bg1">
                <a:lumMod val="50000"/>
              </a:schemeClr>
            </a:solidFill>
          </a:ln>
        </p:spPr>
        <p:txBody>
          <a:bodyPr anchor="ctr">
            <a:spAutoFit/>
          </a:bodyPr>
          <a:lstStyle/>
          <a:p>
            <a:pPr eaLnBrk="1" hangingPunct="1">
              <a:defRPr/>
            </a:pPr>
            <a:r>
              <a:rPr lang="en-GB" sz="800" i="1" dirty="0">
                <a:latin typeface="Arial" charset="0"/>
              </a:rPr>
              <a:t>This toolbox talk may be freely reproduced except for advertising, endorsement or commercial purposes. It has been developed by the Quarries National Joint Advisory Committee (QNJAC) to help quarry operators, contractors, managers and others make health and safety improvements in the quarry industry. </a:t>
            </a:r>
          </a:p>
          <a:p>
            <a:pPr eaLnBrk="1" hangingPunct="1">
              <a:defRPr/>
            </a:pPr>
            <a:endParaRPr lang="en-GB" sz="800" i="1" dirty="0">
              <a:latin typeface="Arial" charset="0"/>
            </a:endParaRPr>
          </a:p>
          <a:p>
            <a:pPr eaLnBrk="1" hangingPunct="1">
              <a:defRPr/>
            </a:pPr>
            <a:r>
              <a:rPr lang="en-GB" sz="800" i="1" dirty="0">
                <a:latin typeface="Arial" charset="0"/>
              </a:rPr>
              <a:t>This guidance represents good practice which may go further than the minimum you need to do to comply with the law.</a:t>
            </a:r>
          </a:p>
          <a:p>
            <a:pPr eaLnBrk="1" hangingPunct="1">
              <a:defRPr/>
            </a:pPr>
            <a:endParaRPr lang="en-GB" sz="800" i="1" dirty="0">
              <a:latin typeface="Arial" charset="0"/>
            </a:endParaRPr>
          </a:p>
          <a:p>
            <a:pPr eaLnBrk="1" hangingPunct="1">
              <a:defRPr/>
            </a:pPr>
            <a:r>
              <a:rPr lang="en-GB" sz="800" i="1" dirty="0">
                <a:latin typeface="Arial" charset="0"/>
              </a:rPr>
              <a:t>If you use the information provided in this document please acknowledge ‘QNJAC’ as the source .</a:t>
            </a:r>
          </a:p>
        </p:txBody>
      </p:sp>
      <p:sp>
        <p:nvSpPr>
          <p:cNvPr id="8" name="Slide Number Placeholder 3">
            <a:extLst>
              <a:ext uri="{FF2B5EF4-FFF2-40B4-BE49-F238E27FC236}">
                <a16:creationId xmlns:a16="http://schemas.microsoft.com/office/drawing/2014/main" id="{F0D87DD3-354B-4C40-B0A0-F976D90D10C5}"/>
              </a:ext>
            </a:extLst>
          </p:cNvPr>
          <p:cNvSpPr txBox="1">
            <a:spLocks/>
          </p:cNvSpPr>
          <p:nvPr/>
        </p:nvSpPr>
        <p:spPr>
          <a:xfrm>
            <a:off x="6646863" y="404813"/>
            <a:ext cx="1576387" cy="365125"/>
          </a:xfrm>
          <a:prstGeom prst="rect">
            <a:avLst/>
          </a:prstGeom>
        </p:spPr>
        <p:txBody>
          <a:bodyPr/>
          <a:lstStyle/>
          <a:p>
            <a:pPr algn="r" eaLnBrk="1" hangingPunct="1">
              <a:defRPr/>
            </a:pPr>
            <a:r>
              <a:rPr lang="en-US" sz="1200" dirty="0">
                <a:solidFill>
                  <a:schemeClr val="bg1">
                    <a:lumMod val="50000"/>
                  </a:schemeClr>
                </a:solidFill>
                <a:latin typeface="Arial" charset="0"/>
              </a:rPr>
              <a:t>Updated Feb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C6417E-BAC6-4F74-8B9B-80BD1C2BF177}"/>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4. Basic Guidance (continued)</a:t>
            </a:r>
          </a:p>
        </p:txBody>
      </p:sp>
      <p:sp>
        <p:nvSpPr>
          <p:cNvPr id="12291" name="Rectangle 3">
            <a:extLst>
              <a:ext uri="{FF2B5EF4-FFF2-40B4-BE49-F238E27FC236}">
                <a16:creationId xmlns:a16="http://schemas.microsoft.com/office/drawing/2014/main" id="{EFED024B-407E-4878-8FDB-7D9045F91A15}"/>
              </a:ext>
            </a:extLst>
          </p:cNvPr>
          <p:cNvSpPr>
            <a:spLocks noGrp="1"/>
          </p:cNvSpPr>
          <p:nvPr>
            <p:ph type="body" idx="1"/>
          </p:nvPr>
        </p:nvSpPr>
        <p:spPr/>
        <p:txBody>
          <a:bodyPr/>
          <a:lstStyle/>
          <a:p>
            <a:r>
              <a:rPr lang="en-GB" altLang="en-US">
                <a:ea typeface="ＭＳ Ｐゴシック" panose="020B0600070205080204" pitchFamily="34" charset="-128"/>
              </a:rPr>
              <a:t>Distance from toe of face</a:t>
            </a:r>
          </a:p>
          <a:p>
            <a:pPr lvl="1"/>
            <a:r>
              <a:rPr lang="en-GB" altLang="en-US">
                <a:ea typeface="ＭＳ Ｐゴシック" panose="020B0600070205080204" pitchFamily="34" charset="-128"/>
              </a:rPr>
              <a:t>As a guideline this distance should be at least the face height</a:t>
            </a:r>
          </a:p>
          <a:p>
            <a:pPr lvl="1"/>
            <a:r>
              <a:rPr lang="en-GB" altLang="en-US">
                <a:ea typeface="ＭＳ Ｐゴシック" panose="020B0600070205080204" pitchFamily="34" charset="-128"/>
              </a:rPr>
              <a:t>This could be increased if a geotechnical assessment indicates that this is required</a:t>
            </a:r>
          </a:p>
          <a:p>
            <a:pPr lvl="1"/>
            <a:r>
              <a:rPr lang="en-GB" altLang="en-US">
                <a:ea typeface="ＭＳ Ｐゴシック" panose="020B0600070205080204" pitchFamily="34" charset="-128"/>
              </a:rPr>
              <a:t>If there are multiple benches above then the distance may need to be increased even more</a:t>
            </a:r>
          </a:p>
        </p:txBody>
      </p:sp>
      <p:grpSp>
        <p:nvGrpSpPr>
          <p:cNvPr id="12292" name="Group 18">
            <a:extLst>
              <a:ext uri="{FF2B5EF4-FFF2-40B4-BE49-F238E27FC236}">
                <a16:creationId xmlns:a16="http://schemas.microsoft.com/office/drawing/2014/main" id="{5B44B8C4-6245-48DE-9C3D-A099239A00B8}"/>
              </a:ext>
            </a:extLst>
          </p:cNvPr>
          <p:cNvGrpSpPr>
            <a:grpSpLocks/>
          </p:cNvGrpSpPr>
          <p:nvPr/>
        </p:nvGrpSpPr>
        <p:grpSpPr bwMode="auto">
          <a:xfrm>
            <a:off x="1392238" y="3162300"/>
            <a:ext cx="6572250" cy="2735263"/>
            <a:chOff x="748" y="2232"/>
            <a:chExt cx="4140" cy="1878"/>
          </a:xfrm>
        </p:grpSpPr>
        <p:sp>
          <p:nvSpPr>
            <p:cNvPr id="12306" name="Freeform 5">
              <a:extLst>
                <a:ext uri="{FF2B5EF4-FFF2-40B4-BE49-F238E27FC236}">
                  <a16:creationId xmlns:a16="http://schemas.microsoft.com/office/drawing/2014/main" id="{B42BBF36-592E-4309-B475-225C452FA228}"/>
                </a:ext>
              </a:extLst>
            </p:cNvPr>
            <p:cNvSpPr>
              <a:spLocks/>
            </p:cNvSpPr>
            <p:nvPr/>
          </p:nvSpPr>
          <p:spPr bwMode="auto">
            <a:xfrm>
              <a:off x="748" y="2232"/>
              <a:ext cx="4140" cy="1878"/>
            </a:xfrm>
            <a:custGeom>
              <a:avLst/>
              <a:gdLst>
                <a:gd name="T0" fmla="*/ 91 w 4140"/>
                <a:gd name="T1" fmla="*/ 1574 h 1878"/>
                <a:gd name="T2" fmla="*/ 1089 w 4140"/>
                <a:gd name="T3" fmla="*/ 1574 h 1878"/>
                <a:gd name="T4" fmla="*/ 1179 w 4140"/>
                <a:gd name="T5" fmla="*/ 1460 h 1878"/>
                <a:gd name="T6" fmla="*/ 1179 w 4140"/>
                <a:gd name="T7" fmla="*/ 1308 h 1878"/>
                <a:gd name="T8" fmla="*/ 1225 w 4140"/>
                <a:gd name="T9" fmla="*/ 1194 h 1878"/>
                <a:gd name="T10" fmla="*/ 1179 w 4140"/>
                <a:gd name="T11" fmla="*/ 1080 h 1878"/>
                <a:gd name="T12" fmla="*/ 1270 w 4140"/>
                <a:gd name="T13" fmla="*/ 927 h 1878"/>
                <a:gd name="T14" fmla="*/ 1270 w 4140"/>
                <a:gd name="T15" fmla="*/ 813 h 1878"/>
                <a:gd name="T16" fmla="*/ 1361 w 4140"/>
                <a:gd name="T17" fmla="*/ 699 h 1878"/>
                <a:gd name="T18" fmla="*/ 3012 w 4140"/>
                <a:gd name="T19" fmla="*/ 688 h 1878"/>
                <a:gd name="T20" fmla="*/ 3108 w 4140"/>
                <a:gd name="T21" fmla="*/ 568 h 1878"/>
                <a:gd name="T22" fmla="*/ 3132 w 4140"/>
                <a:gd name="T23" fmla="*/ 392 h 1878"/>
                <a:gd name="T24" fmla="*/ 3196 w 4140"/>
                <a:gd name="T25" fmla="*/ 264 h 1878"/>
                <a:gd name="T26" fmla="*/ 3236 w 4140"/>
                <a:gd name="T27" fmla="*/ 8 h 1878"/>
                <a:gd name="T28" fmla="*/ 4124 w 4140"/>
                <a:gd name="T29" fmla="*/ 0 h 1878"/>
                <a:gd name="T30" fmla="*/ 4140 w 4140"/>
                <a:gd name="T31" fmla="*/ 512 h 1878"/>
                <a:gd name="T32" fmla="*/ 4060 w 4140"/>
                <a:gd name="T33" fmla="*/ 912 h 1878"/>
                <a:gd name="T34" fmla="*/ 4036 w 4140"/>
                <a:gd name="T35" fmla="*/ 1304 h 1878"/>
                <a:gd name="T36" fmla="*/ 3676 w 4140"/>
                <a:gd name="T37" fmla="*/ 1640 h 1878"/>
                <a:gd name="T38" fmla="*/ 2722 w 4140"/>
                <a:gd name="T39" fmla="*/ 1803 h 1878"/>
                <a:gd name="T40" fmla="*/ 2359 w 4140"/>
                <a:gd name="T41" fmla="*/ 1803 h 1878"/>
                <a:gd name="T42" fmla="*/ 2087 w 4140"/>
                <a:gd name="T43" fmla="*/ 1764 h 1878"/>
                <a:gd name="T44" fmla="*/ 1905 w 4140"/>
                <a:gd name="T45" fmla="*/ 1764 h 1878"/>
                <a:gd name="T46" fmla="*/ 1588 w 4140"/>
                <a:gd name="T47" fmla="*/ 1803 h 1878"/>
                <a:gd name="T48" fmla="*/ 1452 w 4140"/>
                <a:gd name="T49" fmla="*/ 1840 h 1878"/>
                <a:gd name="T50" fmla="*/ 817 w 4140"/>
                <a:gd name="T51" fmla="*/ 1878 h 1878"/>
                <a:gd name="T52" fmla="*/ 590 w 4140"/>
                <a:gd name="T53" fmla="*/ 1840 h 1878"/>
                <a:gd name="T54" fmla="*/ 408 w 4140"/>
                <a:gd name="T55" fmla="*/ 1803 h 1878"/>
                <a:gd name="T56" fmla="*/ 91 w 4140"/>
                <a:gd name="T57" fmla="*/ 1840 h 1878"/>
                <a:gd name="T58" fmla="*/ 0 w 4140"/>
                <a:gd name="T59" fmla="*/ 1726 h 1878"/>
                <a:gd name="T60" fmla="*/ 91 w 4140"/>
                <a:gd name="T61" fmla="*/ 1574 h 18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40"/>
                <a:gd name="T94" fmla="*/ 0 h 1878"/>
                <a:gd name="T95" fmla="*/ 4140 w 4140"/>
                <a:gd name="T96" fmla="*/ 1878 h 18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40" h="1878">
                  <a:moveTo>
                    <a:pt x="91" y="1574"/>
                  </a:moveTo>
                  <a:lnTo>
                    <a:pt x="1089" y="1574"/>
                  </a:lnTo>
                  <a:lnTo>
                    <a:pt x="1179" y="1460"/>
                  </a:lnTo>
                  <a:lnTo>
                    <a:pt x="1179" y="1308"/>
                  </a:lnTo>
                  <a:lnTo>
                    <a:pt x="1225" y="1194"/>
                  </a:lnTo>
                  <a:lnTo>
                    <a:pt x="1179" y="1080"/>
                  </a:lnTo>
                  <a:lnTo>
                    <a:pt x="1270" y="927"/>
                  </a:lnTo>
                  <a:lnTo>
                    <a:pt x="1270" y="813"/>
                  </a:lnTo>
                  <a:lnTo>
                    <a:pt x="1361" y="699"/>
                  </a:lnTo>
                  <a:lnTo>
                    <a:pt x="3012" y="688"/>
                  </a:lnTo>
                  <a:lnTo>
                    <a:pt x="3108" y="568"/>
                  </a:lnTo>
                  <a:lnTo>
                    <a:pt x="3132" y="392"/>
                  </a:lnTo>
                  <a:lnTo>
                    <a:pt x="3196" y="264"/>
                  </a:lnTo>
                  <a:lnTo>
                    <a:pt x="3236" y="8"/>
                  </a:lnTo>
                  <a:lnTo>
                    <a:pt x="4124" y="0"/>
                  </a:lnTo>
                  <a:lnTo>
                    <a:pt x="4140" y="512"/>
                  </a:lnTo>
                  <a:lnTo>
                    <a:pt x="4060" y="912"/>
                  </a:lnTo>
                  <a:lnTo>
                    <a:pt x="4036" y="1304"/>
                  </a:lnTo>
                  <a:lnTo>
                    <a:pt x="3676" y="1640"/>
                  </a:lnTo>
                  <a:lnTo>
                    <a:pt x="2722" y="1803"/>
                  </a:lnTo>
                  <a:lnTo>
                    <a:pt x="2359" y="1803"/>
                  </a:lnTo>
                  <a:lnTo>
                    <a:pt x="2087" y="1764"/>
                  </a:lnTo>
                  <a:lnTo>
                    <a:pt x="1905" y="1764"/>
                  </a:lnTo>
                  <a:lnTo>
                    <a:pt x="1588" y="1803"/>
                  </a:lnTo>
                  <a:lnTo>
                    <a:pt x="1452" y="1840"/>
                  </a:lnTo>
                  <a:lnTo>
                    <a:pt x="817" y="1878"/>
                  </a:lnTo>
                  <a:lnTo>
                    <a:pt x="590" y="1840"/>
                  </a:lnTo>
                  <a:lnTo>
                    <a:pt x="408" y="1803"/>
                  </a:lnTo>
                  <a:lnTo>
                    <a:pt x="91" y="1840"/>
                  </a:lnTo>
                  <a:lnTo>
                    <a:pt x="0" y="1726"/>
                  </a:lnTo>
                  <a:lnTo>
                    <a:pt x="91" y="1574"/>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12307" name="Freeform 6">
              <a:extLst>
                <a:ext uri="{FF2B5EF4-FFF2-40B4-BE49-F238E27FC236}">
                  <a16:creationId xmlns:a16="http://schemas.microsoft.com/office/drawing/2014/main" id="{6D070EA1-C2AE-4FB3-B2E7-9292FC082C90}"/>
                </a:ext>
              </a:extLst>
            </p:cNvPr>
            <p:cNvSpPr>
              <a:spLocks/>
            </p:cNvSpPr>
            <p:nvPr/>
          </p:nvSpPr>
          <p:spPr bwMode="auto">
            <a:xfrm>
              <a:off x="839" y="2240"/>
              <a:ext cx="4049" cy="1566"/>
            </a:xfrm>
            <a:custGeom>
              <a:avLst/>
              <a:gdLst>
                <a:gd name="T0" fmla="*/ 0 w 4049"/>
                <a:gd name="T1" fmla="*/ 1566 h 1566"/>
                <a:gd name="T2" fmla="*/ 1013 w 4049"/>
                <a:gd name="T3" fmla="*/ 1566 h 1566"/>
                <a:gd name="T4" fmla="*/ 1101 w 4049"/>
                <a:gd name="T5" fmla="*/ 1458 h 1566"/>
                <a:gd name="T6" fmla="*/ 1101 w 4049"/>
                <a:gd name="T7" fmla="*/ 1292 h 1566"/>
                <a:gd name="T8" fmla="*/ 1145 w 4049"/>
                <a:gd name="T9" fmla="*/ 1184 h 1566"/>
                <a:gd name="T10" fmla="*/ 1101 w 4049"/>
                <a:gd name="T11" fmla="*/ 1074 h 1566"/>
                <a:gd name="T12" fmla="*/ 1189 w 4049"/>
                <a:gd name="T13" fmla="*/ 910 h 1566"/>
                <a:gd name="T14" fmla="*/ 1189 w 4049"/>
                <a:gd name="T15" fmla="*/ 801 h 1566"/>
                <a:gd name="T16" fmla="*/ 1277 w 4049"/>
                <a:gd name="T17" fmla="*/ 691 h 1566"/>
                <a:gd name="T18" fmla="*/ 2921 w 4049"/>
                <a:gd name="T19" fmla="*/ 680 h 1566"/>
                <a:gd name="T20" fmla="*/ 3017 w 4049"/>
                <a:gd name="T21" fmla="*/ 560 h 1566"/>
                <a:gd name="T22" fmla="*/ 3033 w 4049"/>
                <a:gd name="T23" fmla="*/ 392 h 1566"/>
                <a:gd name="T24" fmla="*/ 3105 w 4049"/>
                <a:gd name="T25" fmla="*/ 264 h 1566"/>
                <a:gd name="T26" fmla="*/ 3129 w 4049"/>
                <a:gd name="T27" fmla="*/ 80 h 1566"/>
                <a:gd name="T28" fmla="*/ 3153 w 4049"/>
                <a:gd name="T29" fmla="*/ 0 h 1566"/>
                <a:gd name="T30" fmla="*/ 4049 w 4049"/>
                <a:gd name="T31" fmla="*/ 0 h 15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49"/>
                <a:gd name="T49" fmla="*/ 0 h 1566"/>
                <a:gd name="T50" fmla="*/ 4049 w 4049"/>
                <a:gd name="T51" fmla="*/ 1566 h 15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49" h="1566">
                  <a:moveTo>
                    <a:pt x="0" y="1566"/>
                  </a:moveTo>
                  <a:lnTo>
                    <a:pt x="1013" y="1566"/>
                  </a:lnTo>
                  <a:lnTo>
                    <a:pt x="1101" y="1458"/>
                  </a:lnTo>
                  <a:lnTo>
                    <a:pt x="1101" y="1292"/>
                  </a:lnTo>
                  <a:lnTo>
                    <a:pt x="1145" y="1184"/>
                  </a:lnTo>
                  <a:lnTo>
                    <a:pt x="1101" y="1074"/>
                  </a:lnTo>
                  <a:lnTo>
                    <a:pt x="1189" y="910"/>
                  </a:lnTo>
                  <a:lnTo>
                    <a:pt x="1189" y="801"/>
                  </a:lnTo>
                  <a:lnTo>
                    <a:pt x="1277" y="691"/>
                  </a:lnTo>
                  <a:lnTo>
                    <a:pt x="2921" y="680"/>
                  </a:lnTo>
                  <a:lnTo>
                    <a:pt x="3017" y="560"/>
                  </a:lnTo>
                  <a:lnTo>
                    <a:pt x="3033" y="392"/>
                  </a:lnTo>
                  <a:lnTo>
                    <a:pt x="3105" y="264"/>
                  </a:lnTo>
                  <a:lnTo>
                    <a:pt x="3129" y="80"/>
                  </a:lnTo>
                  <a:lnTo>
                    <a:pt x="3153" y="0"/>
                  </a:lnTo>
                  <a:lnTo>
                    <a:pt x="4049"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7">
            <a:extLst>
              <a:ext uri="{FF2B5EF4-FFF2-40B4-BE49-F238E27FC236}">
                <a16:creationId xmlns:a16="http://schemas.microsoft.com/office/drawing/2014/main" id="{B127308F-B5C6-40D1-B5BC-6C5563029DA1}"/>
              </a:ext>
            </a:extLst>
          </p:cNvPr>
          <p:cNvGrpSpPr>
            <a:grpSpLocks/>
          </p:cNvGrpSpPr>
          <p:nvPr/>
        </p:nvGrpSpPr>
        <p:grpSpPr bwMode="auto">
          <a:xfrm>
            <a:off x="2544763" y="3089275"/>
            <a:ext cx="1008062" cy="1081088"/>
            <a:chOff x="1474" y="2205"/>
            <a:chExt cx="635" cy="681"/>
          </a:xfrm>
        </p:grpSpPr>
        <p:sp>
          <p:nvSpPr>
            <p:cNvPr id="12304" name="AutoShape 8">
              <a:extLst>
                <a:ext uri="{FF2B5EF4-FFF2-40B4-BE49-F238E27FC236}">
                  <a16:creationId xmlns:a16="http://schemas.microsoft.com/office/drawing/2014/main" id="{2A3254D4-AD24-4773-A21E-1EB3EE983A22}"/>
                </a:ext>
              </a:extLst>
            </p:cNvPr>
            <p:cNvSpPr>
              <a:spLocks/>
            </p:cNvSpPr>
            <p:nvPr/>
          </p:nvSpPr>
          <p:spPr bwMode="auto">
            <a:xfrm>
              <a:off x="1700" y="2205"/>
              <a:ext cx="409" cy="681"/>
            </a:xfrm>
            <a:prstGeom prst="leftBrace">
              <a:avLst>
                <a:gd name="adj1" fmla="val 13875"/>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2305" name="Text Box 9">
              <a:extLst>
                <a:ext uri="{FF2B5EF4-FFF2-40B4-BE49-F238E27FC236}">
                  <a16:creationId xmlns:a16="http://schemas.microsoft.com/office/drawing/2014/main" id="{2DA94524-F6FC-4E75-AC01-2FF8C6DD45EC}"/>
                </a:ext>
              </a:extLst>
            </p:cNvPr>
            <p:cNvSpPr txBox="1">
              <a:spLocks noChangeArrowheads="1"/>
            </p:cNvSpPr>
            <p:nvPr/>
          </p:nvSpPr>
          <p:spPr bwMode="auto">
            <a:xfrm>
              <a:off x="1474" y="2387"/>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a:solidFill>
                    <a:schemeClr val="tx1"/>
                  </a:solidFill>
                  <a:latin typeface="Arial" panose="020B0604020202020204" pitchFamily="34" charset="0"/>
                </a:rPr>
                <a:t>h</a:t>
              </a:r>
            </a:p>
          </p:txBody>
        </p:sp>
      </p:grpSp>
      <p:grpSp>
        <p:nvGrpSpPr>
          <p:cNvPr id="4" name="Group 16">
            <a:extLst>
              <a:ext uri="{FF2B5EF4-FFF2-40B4-BE49-F238E27FC236}">
                <a16:creationId xmlns:a16="http://schemas.microsoft.com/office/drawing/2014/main" id="{480AA3E1-BDC5-4ED3-A80D-C82E9EC6725C}"/>
              </a:ext>
            </a:extLst>
          </p:cNvPr>
          <p:cNvGrpSpPr>
            <a:grpSpLocks/>
          </p:cNvGrpSpPr>
          <p:nvPr/>
        </p:nvGrpSpPr>
        <p:grpSpPr bwMode="auto">
          <a:xfrm>
            <a:off x="5065713" y="2730500"/>
            <a:ext cx="1223962" cy="1008063"/>
            <a:chOff x="2154" y="1979"/>
            <a:chExt cx="771" cy="635"/>
          </a:xfrm>
        </p:grpSpPr>
        <p:sp>
          <p:nvSpPr>
            <p:cNvPr id="12302" name="AutoShape 11">
              <a:extLst>
                <a:ext uri="{FF2B5EF4-FFF2-40B4-BE49-F238E27FC236}">
                  <a16:creationId xmlns:a16="http://schemas.microsoft.com/office/drawing/2014/main" id="{C10BC578-AC2B-4339-8331-16B4535AEA82}"/>
                </a:ext>
              </a:extLst>
            </p:cNvPr>
            <p:cNvSpPr>
              <a:spLocks/>
            </p:cNvSpPr>
            <p:nvPr/>
          </p:nvSpPr>
          <p:spPr bwMode="auto">
            <a:xfrm rot="5400000">
              <a:off x="2358" y="2047"/>
              <a:ext cx="363" cy="771"/>
            </a:xfrm>
            <a:prstGeom prst="leftBrace">
              <a:avLst>
                <a:gd name="adj1" fmla="val 177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2303" name="Text Box 12">
              <a:extLst>
                <a:ext uri="{FF2B5EF4-FFF2-40B4-BE49-F238E27FC236}">
                  <a16:creationId xmlns:a16="http://schemas.microsoft.com/office/drawing/2014/main" id="{0BE2CED0-E7C4-444D-B0B8-F55E61B57BA3}"/>
                </a:ext>
              </a:extLst>
            </p:cNvPr>
            <p:cNvSpPr txBox="1">
              <a:spLocks noChangeArrowheads="1"/>
            </p:cNvSpPr>
            <p:nvPr/>
          </p:nvSpPr>
          <p:spPr bwMode="auto">
            <a:xfrm>
              <a:off x="2420" y="1979"/>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2400">
                  <a:solidFill>
                    <a:schemeClr val="tx1"/>
                  </a:solidFill>
                  <a:latin typeface="Arial" panose="020B0604020202020204" pitchFamily="34" charset="0"/>
                </a:rPr>
                <a:t>h</a:t>
              </a:r>
            </a:p>
          </p:txBody>
        </p:sp>
      </p:grpSp>
      <p:grpSp>
        <p:nvGrpSpPr>
          <p:cNvPr id="5" name="Group 13">
            <a:extLst>
              <a:ext uri="{FF2B5EF4-FFF2-40B4-BE49-F238E27FC236}">
                <a16:creationId xmlns:a16="http://schemas.microsoft.com/office/drawing/2014/main" id="{A79AC4CE-E388-4C8A-BA7F-A5D842AB8F32}"/>
              </a:ext>
            </a:extLst>
          </p:cNvPr>
          <p:cNvGrpSpPr>
            <a:grpSpLocks/>
          </p:cNvGrpSpPr>
          <p:nvPr/>
        </p:nvGrpSpPr>
        <p:grpSpPr bwMode="auto">
          <a:xfrm>
            <a:off x="5856288" y="3810000"/>
            <a:ext cx="288925" cy="360363"/>
            <a:chOff x="2925" y="2704"/>
            <a:chExt cx="182" cy="227"/>
          </a:xfrm>
        </p:grpSpPr>
        <p:sp>
          <p:nvSpPr>
            <p:cNvPr id="12300" name="Rectangle 14">
              <a:extLst>
                <a:ext uri="{FF2B5EF4-FFF2-40B4-BE49-F238E27FC236}">
                  <a16:creationId xmlns:a16="http://schemas.microsoft.com/office/drawing/2014/main" id="{8C9C3C28-C5BB-4E31-8D6F-AEF12B904176}"/>
                </a:ext>
              </a:extLst>
            </p:cNvPr>
            <p:cNvSpPr>
              <a:spLocks noChangeArrowheads="1"/>
            </p:cNvSpPr>
            <p:nvPr/>
          </p:nvSpPr>
          <p:spPr bwMode="auto">
            <a:xfrm>
              <a:off x="2925" y="2704"/>
              <a:ext cx="182" cy="227"/>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2301" name="Rectangle 15">
              <a:extLst>
                <a:ext uri="{FF2B5EF4-FFF2-40B4-BE49-F238E27FC236}">
                  <a16:creationId xmlns:a16="http://schemas.microsoft.com/office/drawing/2014/main" id="{67E1F3D5-836A-4CF6-8677-743264E507C7}"/>
                </a:ext>
              </a:extLst>
            </p:cNvPr>
            <p:cNvSpPr>
              <a:spLocks noChangeArrowheads="1"/>
            </p:cNvSpPr>
            <p:nvPr/>
          </p:nvSpPr>
          <p:spPr bwMode="auto">
            <a:xfrm>
              <a:off x="2971" y="2795"/>
              <a:ext cx="45" cy="136"/>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grpSp>
      <p:sp>
        <p:nvSpPr>
          <p:cNvPr id="10259" name="Freeform 19">
            <a:extLst>
              <a:ext uri="{FF2B5EF4-FFF2-40B4-BE49-F238E27FC236}">
                <a16:creationId xmlns:a16="http://schemas.microsoft.com/office/drawing/2014/main" id="{D1C9B80C-0EE3-41C0-AFEA-8A7C4F66EE01}"/>
              </a:ext>
            </a:extLst>
          </p:cNvPr>
          <p:cNvSpPr>
            <a:spLocks/>
          </p:cNvSpPr>
          <p:nvPr/>
        </p:nvSpPr>
        <p:spPr bwMode="auto">
          <a:xfrm>
            <a:off x="5064125" y="3736975"/>
            <a:ext cx="360363" cy="360363"/>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20">
            <a:extLst>
              <a:ext uri="{FF2B5EF4-FFF2-40B4-BE49-F238E27FC236}">
                <a16:creationId xmlns:a16="http://schemas.microsoft.com/office/drawing/2014/main" id="{E50E9946-9D52-4571-A4DB-AC1675707986}"/>
              </a:ext>
            </a:extLst>
          </p:cNvPr>
          <p:cNvGrpSpPr>
            <a:grpSpLocks/>
          </p:cNvGrpSpPr>
          <p:nvPr/>
        </p:nvGrpSpPr>
        <p:grpSpPr bwMode="auto">
          <a:xfrm>
            <a:off x="5840413" y="3810000"/>
            <a:ext cx="376237" cy="360363"/>
            <a:chOff x="2953" y="2227"/>
            <a:chExt cx="237" cy="227"/>
          </a:xfrm>
        </p:grpSpPr>
        <p:sp>
          <p:nvSpPr>
            <p:cNvPr id="12298" name="Freeform 21">
              <a:extLst>
                <a:ext uri="{FF2B5EF4-FFF2-40B4-BE49-F238E27FC236}">
                  <a16:creationId xmlns:a16="http://schemas.microsoft.com/office/drawing/2014/main" id="{BD327A43-F01F-4760-AF66-E5858EC64501}"/>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9" name="Freeform 22">
              <a:extLst>
                <a:ext uri="{FF2B5EF4-FFF2-40B4-BE49-F238E27FC236}">
                  <a16:creationId xmlns:a16="http://schemas.microsoft.com/office/drawing/2014/main" id="{44DC642F-5B0E-4BD6-9C0E-2CC54A74BE35}"/>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0"/>
                                        <p:tgtEl>
                                          <p:spTgt spid="3"/>
                                        </p:tgtEl>
                                      </p:cBhvr>
                                    </p:animEffect>
                                  </p:childTnLst>
                                </p:cTn>
                              </p:par>
                            </p:childTnLst>
                          </p:cTn>
                        </p:par>
                        <p:par>
                          <p:cTn id="12" fill="hold" nodeType="afterGroup">
                            <p:stCondLst>
                              <p:cond delay="3000"/>
                            </p:stCondLst>
                            <p:childTnLst>
                              <p:par>
                                <p:cTn id="13" presetID="35" presetClass="path" presetSubtype="0" accel="50000" decel="50000" fill="hold" nodeType="afterEffect">
                                  <p:stCondLst>
                                    <p:cond delay="0"/>
                                  </p:stCondLst>
                                  <p:childTnLst>
                                    <p:animMotion origin="layout" path="M -4.16667E-6 1.85185E-6 L -0.12604 1.85185E-6 " pathEditMode="relative" rAng="0" ptsTypes="AA">
                                      <p:cBhvr>
                                        <p:cTn id="14" dur="2000" fill="hold"/>
                                        <p:tgtEl>
                                          <p:spTgt spid="5"/>
                                        </p:tgtEl>
                                        <p:attrNameLst>
                                          <p:attrName>ppt_x</p:attrName>
                                          <p:attrName>ppt_y</p:attrName>
                                        </p:attrNameLst>
                                      </p:cBhvr>
                                      <p:rCtr x="-63" y="0"/>
                                    </p:animMotion>
                                  </p:childTnLst>
                                </p:cTn>
                              </p:par>
                            </p:childTnLst>
                          </p:cTn>
                        </p:par>
                        <p:par>
                          <p:cTn id="15" fill="hold" nodeType="afterGroup">
                            <p:stCondLst>
                              <p:cond delay="5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3000"/>
                                        <p:tgtEl>
                                          <p:spTgt spid="4"/>
                                        </p:tgtEl>
                                      </p:cBhvr>
                                    </p:animEffect>
                                  </p:childTnLst>
                                </p:cTn>
                              </p:par>
                            </p:childTnLst>
                          </p:cTn>
                        </p:par>
                        <p:par>
                          <p:cTn id="19" fill="hold" nodeType="afterGroup">
                            <p:stCondLst>
                              <p:cond delay="8000"/>
                            </p:stCondLst>
                            <p:childTnLst>
                              <p:par>
                                <p:cTn id="20" presetID="1" presetClass="entr" presetSubtype="0" fill="hold" nodeType="afterEffect">
                                  <p:stCondLst>
                                    <p:cond delay="0"/>
                                  </p:stCondLst>
                                  <p:childTnLst>
                                    <p:set>
                                      <p:cBhvr>
                                        <p:cTn id="21" dur="1" fill="hold">
                                          <p:stCondLst>
                                            <p:cond delay="0"/>
                                          </p:stCondLst>
                                        </p:cTn>
                                        <p:tgtEl>
                                          <p:spTgt spid="10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31">
            <a:extLst>
              <a:ext uri="{FF2B5EF4-FFF2-40B4-BE49-F238E27FC236}">
                <a16:creationId xmlns:a16="http://schemas.microsoft.com/office/drawing/2014/main" id="{F6EB6038-72A2-4038-A523-7D19867DF706}"/>
              </a:ext>
            </a:extLst>
          </p:cNvPr>
          <p:cNvSpPr>
            <a:spLocks/>
          </p:cNvSpPr>
          <p:nvPr/>
        </p:nvSpPr>
        <p:spPr bwMode="auto">
          <a:xfrm>
            <a:off x="1420813" y="3871913"/>
            <a:ext cx="7239000" cy="1416050"/>
          </a:xfrm>
          <a:custGeom>
            <a:avLst/>
            <a:gdLst>
              <a:gd name="T0" fmla="*/ 0 w 4560"/>
              <a:gd name="T1" fmla="*/ 2147483646 h 892"/>
              <a:gd name="T2" fmla="*/ 2147483646 w 4560"/>
              <a:gd name="T3" fmla="*/ 2147483646 h 892"/>
              <a:gd name="T4" fmla="*/ 2147483646 w 4560"/>
              <a:gd name="T5" fmla="*/ 2147483646 h 892"/>
              <a:gd name="T6" fmla="*/ 2147483646 w 4560"/>
              <a:gd name="T7" fmla="*/ 2147483646 h 892"/>
              <a:gd name="T8" fmla="*/ 2147483646 w 4560"/>
              <a:gd name="T9" fmla="*/ 2147483646 h 892"/>
              <a:gd name="T10" fmla="*/ 2147483646 w 4560"/>
              <a:gd name="T11" fmla="*/ 2147483646 h 892"/>
              <a:gd name="T12" fmla="*/ 2147483646 w 4560"/>
              <a:gd name="T13" fmla="*/ 2147483646 h 892"/>
              <a:gd name="T14" fmla="*/ 2147483646 w 4560"/>
              <a:gd name="T15" fmla="*/ 2147483646 h 892"/>
              <a:gd name="T16" fmla="*/ 2147483646 w 4560"/>
              <a:gd name="T17" fmla="*/ 2147483646 h 892"/>
              <a:gd name="T18" fmla="*/ 2147483646 w 4560"/>
              <a:gd name="T19" fmla="*/ 2147483646 h 892"/>
              <a:gd name="T20" fmla="*/ 2147483646 w 4560"/>
              <a:gd name="T21" fmla="*/ 2147483646 h 892"/>
              <a:gd name="T22" fmla="*/ 2147483646 w 4560"/>
              <a:gd name="T23" fmla="*/ 2147483646 h 892"/>
              <a:gd name="T24" fmla="*/ 2147483646 w 4560"/>
              <a:gd name="T25" fmla="*/ 2147483646 h 892"/>
              <a:gd name="T26" fmla="*/ 2147483646 w 4560"/>
              <a:gd name="T27" fmla="*/ 2147483646 h 892"/>
              <a:gd name="T28" fmla="*/ 2147483646 w 4560"/>
              <a:gd name="T29" fmla="*/ 2147483646 h 892"/>
              <a:gd name="T30" fmla="*/ 2147483646 w 4560"/>
              <a:gd name="T31" fmla="*/ 2147483646 h 892"/>
              <a:gd name="T32" fmla="*/ 2147483646 w 4560"/>
              <a:gd name="T33" fmla="*/ 2147483646 h 892"/>
              <a:gd name="T34" fmla="*/ 2147483646 w 4560"/>
              <a:gd name="T35" fmla="*/ 2147483646 h 892"/>
              <a:gd name="T36" fmla="*/ 2147483646 w 4560"/>
              <a:gd name="T37" fmla="*/ 2147483646 h 892"/>
              <a:gd name="T38" fmla="*/ 2147483646 w 4560"/>
              <a:gd name="T39" fmla="*/ 2147483646 h 892"/>
              <a:gd name="T40" fmla="*/ 2147483646 w 4560"/>
              <a:gd name="T41" fmla="*/ 2147483646 h 892"/>
              <a:gd name="T42" fmla="*/ 2147483646 w 4560"/>
              <a:gd name="T43" fmla="*/ 2147483646 h 892"/>
              <a:gd name="T44" fmla="*/ 2147483646 w 4560"/>
              <a:gd name="T45" fmla="*/ 2147483646 h 892"/>
              <a:gd name="T46" fmla="*/ 2147483646 w 4560"/>
              <a:gd name="T47" fmla="*/ 2147483646 h 892"/>
              <a:gd name="T48" fmla="*/ 2147483646 w 4560"/>
              <a:gd name="T49" fmla="*/ 2147483646 h 892"/>
              <a:gd name="T50" fmla="*/ 2147483646 w 4560"/>
              <a:gd name="T51" fmla="*/ 2147483646 h 892"/>
              <a:gd name="T52" fmla="*/ 2147483646 w 4560"/>
              <a:gd name="T53" fmla="*/ 2147483646 h 892"/>
              <a:gd name="T54" fmla="*/ 2147483646 w 4560"/>
              <a:gd name="T55" fmla="*/ 2147483646 h 892"/>
              <a:gd name="T56" fmla="*/ 2147483646 w 4560"/>
              <a:gd name="T57" fmla="*/ 2147483646 h 892"/>
              <a:gd name="T58" fmla="*/ 2147483646 w 4560"/>
              <a:gd name="T59" fmla="*/ 2147483646 h 892"/>
              <a:gd name="T60" fmla="*/ 2147483646 w 4560"/>
              <a:gd name="T61" fmla="*/ 2147483646 h 892"/>
              <a:gd name="T62" fmla="*/ 2147483646 w 4560"/>
              <a:gd name="T63" fmla="*/ 2147483646 h 892"/>
              <a:gd name="T64" fmla="*/ 2147483646 w 4560"/>
              <a:gd name="T65" fmla="*/ 2147483646 h 8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0"/>
              <a:gd name="T100" fmla="*/ 0 h 892"/>
              <a:gd name="T101" fmla="*/ 4560 w 4560"/>
              <a:gd name="T102" fmla="*/ 892 h 8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0" h="892">
                <a:moveTo>
                  <a:pt x="0" y="100"/>
                </a:moveTo>
                <a:cubicBezTo>
                  <a:pt x="50" y="101"/>
                  <a:pt x="216" y="105"/>
                  <a:pt x="295" y="106"/>
                </a:cubicBezTo>
                <a:cubicBezTo>
                  <a:pt x="374" y="107"/>
                  <a:pt x="423" y="106"/>
                  <a:pt x="476" y="106"/>
                </a:cubicBezTo>
                <a:cubicBezTo>
                  <a:pt x="529" y="106"/>
                  <a:pt x="583" y="113"/>
                  <a:pt x="613" y="106"/>
                </a:cubicBezTo>
                <a:cubicBezTo>
                  <a:pt x="643" y="99"/>
                  <a:pt x="598" y="53"/>
                  <a:pt x="658" y="61"/>
                </a:cubicBezTo>
                <a:cubicBezTo>
                  <a:pt x="718" y="69"/>
                  <a:pt x="922" y="145"/>
                  <a:pt x="975" y="152"/>
                </a:cubicBezTo>
                <a:cubicBezTo>
                  <a:pt x="1028" y="159"/>
                  <a:pt x="945" y="114"/>
                  <a:pt x="975" y="106"/>
                </a:cubicBezTo>
                <a:cubicBezTo>
                  <a:pt x="1005" y="98"/>
                  <a:pt x="1112" y="106"/>
                  <a:pt x="1157" y="106"/>
                </a:cubicBezTo>
                <a:cubicBezTo>
                  <a:pt x="1202" y="106"/>
                  <a:pt x="1210" y="106"/>
                  <a:pt x="1248" y="106"/>
                </a:cubicBezTo>
                <a:cubicBezTo>
                  <a:pt x="1286" y="106"/>
                  <a:pt x="1324" y="98"/>
                  <a:pt x="1384" y="106"/>
                </a:cubicBezTo>
                <a:cubicBezTo>
                  <a:pt x="1444" y="114"/>
                  <a:pt x="1550" y="144"/>
                  <a:pt x="1610" y="152"/>
                </a:cubicBezTo>
                <a:cubicBezTo>
                  <a:pt x="1670" y="160"/>
                  <a:pt x="1693" y="152"/>
                  <a:pt x="1746" y="152"/>
                </a:cubicBezTo>
                <a:cubicBezTo>
                  <a:pt x="1799" y="152"/>
                  <a:pt x="1868" y="160"/>
                  <a:pt x="1928" y="152"/>
                </a:cubicBezTo>
                <a:cubicBezTo>
                  <a:pt x="1988" y="144"/>
                  <a:pt x="2064" y="114"/>
                  <a:pt x="2109" y="106"/>
                </a:cubicBezTo>
                <a:cubicBezTo>
                  <a:pt x="2154" y="98"/>
                  <a:pt x="2147" y="91"/>
                  <a:pt x="2200" y="106"/>
                </a:cubicBezTo>
                <a:cubicBezTo>
                  <a:pt x="2253" y="121"/>
                  <a:pt x="2351" y="197"/>
                  <a:pt x="2427" y="197"/>
                </a:cubicBezTo>
                <a:cubicBezTo>
                  <a:pt x="2503" y="197"/>
                  <a:pt x="2601" y="121"/>
                  <a:pt x="2654" y="106"/>
                </a:cubicBezTo>
                <a:cubicBezTo>
                  <a:pt x="2707" y="91"/>
                  <a:pt x="2691" y="98"/>
                  <a:pt x="2744" y="106"/>
                </a:cubicBezTo>
                <a:cubicBezTo>
                  <a:pt x="2797" y="114"/>
                  <a:pt x="2895" y="144"/>
                  <a:pt x="2971" y="152"/>
                </a:cubicBezTo>
                <a:cubicBezTo>
                  <a:pt x="3047" y="160"/>
                  <a:pt x="3130" y="160"/>
                  <a:pt x="3198" y="152"/>
                </a:cubicBezTo>
                <a:cubicBezTo>
                  <a:pt x="3266" y="144"/>
                  <a:pt x="3334" y="114"/>
                  <a:pt x="3379" y="106"/>
                </a:cubicBezTo>
                <a:cubicBezTo>
                  <a:pt x="3424" y="98"/>
                  <a:pt x="3432" y="98"/>
                  <a:pt x="3470" y="106"/>
                </a:cubicBezTo>
                <a:cubicBezTo>
                  <a:pt x="3508" y="114"/>
                  <a:pt x="3568" y="144"/>
                  <a:pt x="3606" y="152"/>
                </a:cubicBezTo>
                <a:cubicBezTo>
                  <a:pt x="3644" y="160"/>
                  <a:pt x="3667" y="160"/>
                  <a:pt x="3697" y="152"/>
                </a:cubicBezTo>
                <a:cubicBezTo>
                  <a:pt x="3727" y="144"/>
                  <a:pt x="3758" y="114"/>
                  <a:pt x="3788" y="106"/>
                </a:cubicBezTo>
                <a:cubicBezTo>
                  <a:pt x="3818" y="98"/>
                  <a:pt x="3840" y="106"/>
                  <a:pt x="3878" y="106"/>
                </a:cubicBezTo>
                <a:cubicBezTo>
                  <a:pt x="3916" y="106"/>
                  <a:pt x="3961" y="113"/>
                  <a:pt x="4014" y="106"/>
                </a:cubicBezTo>
                <a:cubicBezTo>
                  <a:pt x="4067" y="99"/>
                  <a:pt x="4151" y="68"/>
                  <a:pt x="4196" y="61"/>
                </a:cubicBezTo>
                <a:cubicBezTo>
                  <a:pt x="4241" y="54"/>
                  <a:pt x="4249" y="61"/>
                  <a:pt x="4287" y="61"/>
                </a:cubicBezTo>
                <a:cubicBezTo>
                  <a:pt x="4325" y="61"/>
                  <a:pt x="4386" y="0"/>
                  <a:pt x="4423" y="61"/>
                </a:cubicBezTo>
                <a:cubicBezTo>
                  <a:pt x="4460" y="122"/>
                  <a:pt x="4500" y="320"/>
                  <a:pt x="4512" y="428"/>
                </a:cubicBezTo>
                <a:cubicBezTo>
                  <a:pt x="4524" y="536"/>
                  <a:pt x="4488" y="631"/>
                  <a:pt x="4496" y="708"/>
                </a:cubicBezTo>
                <a:cubicBezTo>
                  <a:pt x="4504" y="785"/>
                  <a:pt x="4547" y="854"/>
                  <a:pt x="4560" y="89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6" name="Freeform 52" descr="Granite">
            <a:extLst>
              <a:ext uri="{FF2B5EF4-FFF2-40B4-BE49-F238E27FC236}">
                <a16:creationId xmlns:a16="http://schemas.microsoft.com/office/drawing/2014/main" id="{933871DF-B0FB-4145-A714-689F49353C42}"/>
              </a:ext>
            </a:extLst>
          </p:cNvPr>
          <p:cNvSpPr>
            <a:spLocks/>
          </p:cNvSpPr>
          <p:nvPr/>
        </p:nvSpPr>
        <p:spPr bwMode="auto">
          <a:xfrm>
            <a:off x="1312863" y="3392488"/>
            <a:ext cx="1944687" cy="2087562"/>
          </a:xfrm>
          <a:custGeom>
            <a:avLst/>
            <a:gdLst>
              <a:gd name="T0" fmla="*/ 2147483646 w 1225"/>
              <a:gd name="T1" fmla="*/ 2147483646 h 1315"/>
              <a:gd name="T2" fmla="*/ 2147483646 w 1225"/>
              <a:gd name="T3" fmla="*/ 2147483646 h 1315"/>
              <a:gd name="T4" fmla="*/ 2147483646 w 1225"/>
              <a:gd name="T5" fmla="*/ 2147483646 h 1315"/>
              <a:gd name="T6" fmla="*/ 0 w 1225"/>
              <a:gd name="T7" fmla="*/ 2147483646 h 1315"/>
              <a:gd name="T8" fmla="*/ 0 w 1225"/>
              <a:gd name="T9" fmla="*/ 2147483646 h 1315"/>
              <a:gd name="T10" fmla="*/ 0 w 1225"/>
              <a:gd name="T11" fmla="*/ 2147483646 h 1315"/>
              <a:gd name="T12" fmla="*/ 0 w 1225"/>
              <a:gd name="T13" fmla="*/ 2147483646 h 1315"/>
              <a:gd name="T14" fmla="*/ 2147483646 w 1225"/>
              <a:gd name="T15" fmla="*/ 2147483646 h 1315"/>
              <a:gd name="T16" fmla="*/ 2147483646 w 1225"/>
              <a:gd name="T17" fmla="*/ 0 h 1315"/>
              <a:gd name="T18" fmla="*/ 2147483646 w 1225"/>
              <a:gd name="T19" fmla="*/ 2147483646 h 1315"/>
              <a:gd name="T20" fmla="*/ 2147483646 w 1225"/>
              <a:gd name="T21" fmla="*/ 2147483646 h 1315"/>
              <a:gd name="T22" fmla="*/ 2147483646 w 1225"/>
              <a:gd name="T23" fmla="*/ 2147483646 h 1315"/>
              <a:gd name="T24" fmla="*/ 2147483646 w 1225"/>
              <a:gd name="T25" fmla="*/ 2147483646 h 1315"/>
              <a:gd name="T26" fmla="*/ 2147483646 w 1225"/>
              <a:gd name="T27" fmla="*/ 2147483646 h 1315"/>
              <a:gd name="T28" fmla="*/ 2147483646 w 1225"/>
              <a:gd name="T29" fmla="*/ 2147483646 h 1315"/>
              <a:gd name="T30" fmla="*/ 2147483646 w 1225"/>
              <a:gd name="T31" fmla="*/ 2147483646 h 1315"/>
              <a:gd name="T32" fmla="*/ 2147483646 w 1225"/>
              <a:gd name="T33" fmla="*/ 2147483646 h 1315"/>
              <a:gd name="T34" fmla="*/ 2147483646 w 1225"/>
              <a:gd name="T35" fmla="*/ 2147483646 h 1315"/>
              <a:gd name="T36" fmla="*/ 2147483646 w 1225"/>
              <a:gd name="T37" fmla="*/ 2147483646 h 1315"/>
              <a:gd name="T38" fmla="*/ 2147483646 w 1225"/>
              <a:gd name="T39" fmla="*/ 2147483646 h 1315"/>
              <a:gd name="T40" fmla="*/ 2147483646 w 1225"/>
              <a:gd name="T41" fmla="*/ 2147483646 h 1315"/>
              <a:gd name="T42" fmla="*/ 2147483646 w 1225"/>
              <a:gd name="T43" fmla="*/ 2147483646 h 1315"/>
              <a:gd name="T44" fmla="*/ 2147483646 w 1225"/>
              <a:gd name="T45" fmla="*/ 2147483646 h 1315"/>
              <a:gd name="T46" fmla="*/ 2147483646 w 1225"/>
              <a:gd name="T47" fmla="*/ 2147483646 h 1315"/>
              <a:gd name="T48" fmla="*/ 2147483646 w 1225"/>
              <a:gd name="T49" fmla="*/ 2147483646 h 13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5"/>
              <a:gd name="T76" fmla="*/ 0 h 1315"/>
              <a:gd name="T77" fmla="*/ 1225 w 1225"/>
              <a:gd name="T78" fmla="*/ 1315 h 13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5" h="1315">
                <a:moveTo>
                  <a:pt x="318" y="1179"/>
                </a:moveTo>
                <a:lnTo>
                  <a:pt x="272" y="1088"/>
                </a:lnTo>
                <a:lnTo>
                  <a:pt x="45" y="952"/>
                </a:lnTo>
                <a:lnTo>
                  <a:pt x="0" y="725"/>
                </a:lnTo>
                <a:lnTo>
                  <a:pt x="0" y="589"/>
                </a:lnTo>
                <a:lnTo>
                  <a:pt x="0" y="272"/>
                </a:lnTo>
                <a:lnTo>
                  <a:pt x="0" y="181"/>
                </a:lnTo>
                <a:lnTo>
                  <a:pt x="91" y="45"/>
                </a:lnTo>
                <a:lnTo>
                  <a:pt x="272" y="0"/>
                </a:lnTo>
                <a:lnTo>
                  <a:pt x="454" y="45"/>
                </a:lnTo>
                <a:lnTo>
                  <a:pt x="862" y="45"/>
                </a:lnTo>
                <a:lnTo>
                  <a:pt x="953" y="45"/>
                </a:lnTo>
                <a:lnTo>
                  <a:pt x="1089" y="45"/>
                </a:lnTo>
                <a:lnTo>
                  <a:pt x="1225" y="181"/>
                </a:lnTo>
                <a:lnTo>
                  <a:pt x="1179" y="362"/>
                </a:lnTo>
                <a:lnTo>
                  <a:pt x="1225" y="544"/>
                </a:lnTo>
                <a:lnTo>
                  <a:pt x="1225" y="680"/>
                </a:lnTo>
                <a:lnTo>
                  <a:pt x="1134" y="861"/>
                </a:lnTo>
                <a:lnTo>
                  <a:pt x="1089" y="1088"/>
                </a:lnTo>
                <a:lnTo>
                  <a:pt x="998" y="1179"/>
                </a:lnTo>
                <a:lnTo>
                  <a:pt x="817" y="1224"/>
                </a:lnTo>
                <a:lnTo>
                  <a:pt x="635" y="1315"/>
                </a:lnTo>
                <a:lnTo>
                  <a:pt x="544" y="1315"/>
                </a:lnTo>
                <a:lnTo>
                  <a:pt x="363" y="1315"/>
                </a:lnTo>
                <a:lnTo>
                  <a:pt x="318" y="1179"/>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 name="Rectangle 2">
            <a:extLst>
              <a:ext uri="{FF2B5EF4-FFF2-40B4-BE49-F238E27FC236}">
                <a16:creationId xmlns:a16="http://schemas.microsoft.com/office/drawing/2014/main" id="{F5E3F21F-9CE7-4CC9-A055-27A3BA4C6249}"/>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4. Basic Guidance (continued)</a:t>
            </a:r>
          </a:p>
        </p:txBody>
      </p:sp>
      <p:sp>
        <p:nvSpPr>
          <p:cNvPr id="13317" name="Rectangle 3">
            <a:extLst>
              <a:ext uri="{FF2B5EF4-FFF2-40B4-BE49-F238E27FC236}">
                <a16:creationId xmlns:a16="http://schemas.microsoft.com/office/drawing/2014/main" id="{741A7494-8948-4300-885A-D2A2C010E009}"/>
              </a:ext>
            </a:extLst>
          </p:cNvPr>
          <p:cNvSpPr>
            <a:spLocks noGrp="1"/>
          </p:cNvSpPr>
          <p:nvPr>
            <p:ph type="body" idx="1"/>
          </p:nvPr>
        </p:nvSpPr>
        <p:spPr/>
        <p:txBody>
          <a:bodyPr/>
          <a:lstStyle/>
          <a:p>
            <a:r>
              <a:rPr lang="en-GB" altLang="en-US">
                <a:ea typeface="ＭＳ Ｐゴシック" panose="020B0600070205080204" pitchFamily="34" charset="-128"/>
              </a:rPr>
              <a:t>Orientation of door of shelter</a:t>
            </a:r>
          </a:p>
          <a:p>
            <a:pPr lvl="1"/>
            <a:r>
              <a:rPr lang="en-GB" altLang="en-US">
                <a:ea typeface="ＭＳ Ｐゴシック" panose="020B0600070205080204" pitchFamily="34" charset="-128"/>
              </a:rPr>
              <a:t>Facing away from blast</a:t>
            </a:r>
          </a:p>
          <a:p>
            <a:pPr lvl="1"/>
            <a:r>
              <a:rPr lang="en-GB" altLang="en-US">
                <a:ea typeface="ＭＳ Ｐゴシック" panose="020B0600070205080204" pitchFamily="34" charset="-128"/>
              </a:rPr>
              <a:t>Parallel to crest of bench</a:t>
            </a:r>
          </a:p>
          <a:p>
            <a:pPr lvl="1"/>
            <a:r>
              <a:rPr lang="en-GB" altLang="en-US">
                <a:ea typeface="ＭＳ Ｐゴシック" panose="020B0600070205080204" pitchFamily="34" charset="-128"/>
              </a:rPr>
              <a:t>Parallel to toe of face above</a:t>
            </a:r>
          </a:p>
        </p:txBody>
      </p:sp>
      <p:sp>
        <p:nvSpPr>
          <p:cNvPr id="13318" name="Text Box 32">
            <a:extLst>
              <a:ext uri="{FF2B5EF4-FFF2-40B4-BE49-F238E27FC236}">
                <a16:creationId xmlns:a16="http://schemas.microsoft.com/office/drawing/2014/main" id="{EA55FA91-2ED3-4D10-84A6-332F14D2C08C}"/>
              </a:ext>
            </a:extLst>
          </p:cNvPr>
          <p:cNvSpPr txBox="1">
            <a:spLocks noChangeArrowheads="1"/>
          </p:cNvSpPr>
          <p:nvPr/>
        </p:nvSpPr>
        <p:spPr bwMode="auto">
          <a:xfrm>
            <a:off x="1457325" y="353536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BLAST AREA</a:t>
            </a:r>
          </a:p>
        </p:txBody>
      </p:sp>
      <p:grpSp>
        <p:nvGrpSpPr>
          <p:cNvPr id="13319" name="Group 35">
            <a:extLst>
              <a:ext uri="{FF2B5EF4-FFF2-40B4-BE49-F238E27FC236}">
                <a16:creationId xmlns:a16="http://schemas.microsoft.com/office/drawing/2014/main" id="{F621FB36-D2A3-4238-819F-8A8845650197}"/>
              </a:ext>
            </a:extLst>
          </p:cNvPr>
          <p:cNvGrpSpPr>
            <a:grpSpLocks/>
          </p:cNvGrpSpPr>
          <p:nvPr/>
        </p:nvGrpSpPr>
        <p:grpSpPr bwMode="auto">
          <a:xfrm rot="-5400000">
            <a:off x="6099969" y="3266281"/>
            <a:ext cx="288925" cy="373063"/>
            <a:chOff x="3991" y="1744"/>
            <a:chExt cx="182" cy="235"/>
          </a:xfrm>
        </p:grpSpPr>
        <p:sp>
          <p:nvSpPr>
            <p:cNvPr id="13334" name="Rectangle 33">
              <a:extLst>
                <a:ext uri="{FF2B5EF4-FFF2-40B4-BE49-F238E27FC236}">
                  <a16:creationId xmlns:a16="http://schemas.microsoft.com/office/drawing/2014/main" id="{EA8F80BA-085C-405A-8685-94E8B53A0141}"/>
                </a:ext>
              </a:extLst>
            </p:cNvPr>
            <p:cNvSpPr>
              <a:spLocks noChangeArrowheads="1"/>
            </p:cNvSpPr>
            <p:nvPr/>
          </p:nvSpPr>
          <p:spPr bwMode="auto">
            <a:xfrm>
              <a:off x="3991" y="1752"/>
              <a:ext cx="182" cy="227"/>
            </a:xfrm>
            <a:prstGeom prst="rect">
              <a:avLst/>
            </a:prstGeom>
            <a:solidFill>
              <a:srgbClr val="FFFF00"/>
            </a:solidFill>
            <a:ln w="2857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3335" name="Rectangle 34">
              <a:extLst>
                <a:ext uri="{FF2B5EF4-FFF2-40B4-BE49-F238E27FC236}">
                  <a16:creationId xmlns:a16="http://schemas.microsoft.com/office/drawing/2014/main" id="{A15215FF-7319-47F0-844A-5F45F92EF1AE}"/>
                </a:ext>
              </a:extLst>
            </p:cNvPr>
            <p:cNvSpPr>
              <a:spLocks noChangeArrowheads="1"/>
            </p:cNvSpPr>
            <p:nvPr/>
          </p:nvSpPr>
          <p:spPr bwMode="auto">
            <a:xfrm>
              <a:off x="4014" y="1744"/>
              <a:ext cx="136" cy="144"/>
            </a:xfrm>
            <a:prstGeom prst="rect">
              <a:avLst/>
            </a:prstGeom>
            <a:solidFill>
              <a:srgbClr val="FFFF00"/>
            </a:solidFill>
            <a:ln w="9525">
              <a:solidFill>
                <a:srgbClr val="FFFF00"/>
              </a:solidFill>
              <a:miter lim="800000"/>
              <a:headEnd/>
              <a:tailEnd/>
            </a:ln>
          </p:spPr>
          <p:txBody>
            <a:bodyPr vert="eaVert"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grpSp>
      <p:grpSp>
        <p:nvGrpSpPr>
          <p:cNvPr id="13320" name="Group 36">
            <a:extLst>
              <a:ext uri="{FF2B5EF4-FFF2-40B4-BE49-F238E27FC236}">
                <a16:creationId xmlns:a16="http://schemas.microsoft.com/office/drawing/2014/main" id="{B951D07A-3E02-4C09-9265-47BF792C9E74}"/>
              </a:ext>
            </a:extLst>
          </p:cNvPr>
          <p:cNvGrpSpPr>
            <a:grpSpLocks/>
          </p:cNvGrpSpPr>
          <p:nvPr/>
        </p:nvGrpSpPr>
        <p:grpSpPr bwMode="auto">
          <a:xfrm rot="5400000">
            <a:off x="7879556" y="3163095"/>
            <a:ext cx="288925" cy="373062"/>
            <a:chOff x="3991" y="1744"/>
            <a:chExt cx="182" cy="235"/>
          </a:xfrm>
        </p:grpSpPr>
        <p:sp>
          <p:nvSpPr>
            <p:cNvPr id="13332" name="Rectangle 37">
              <a:extLst>
                <a:ext uri="{FF2B5EF4-FFF2-40B4-BE49-F238E27FC236}">
                  <a16:creationId xmlns:a16="http://schemas.microsoft.com/office/drawing/2014/main" id="{1DC0E1A3-D26A-47B8-9E28-A929F230814C}"/>
                </a:ext>
              </a:extLst>
            </p:cNvPr>
            <p:cNvSpPr>
              <a:spLocks noChangeArrowheads="1"/>
            </p:cNvSpPr>
            <p:nvPr/>
          </p:nvSpPr>
          <p:spPr bwMode="auto">
            <a:xfrm>
              <a:off x="3991" y="1752"/>
              <a:ext cx="182" cy="227"/>
            </a:xfrm>
            <a:prstGeom prst="rect">
              <a:avLst/>
            </a:prstGeom>
            <a:solidFill>
              <a:srgbClr val="FFFF00"/>
            </a:solidFill>
            <a:ln w="28575">
              <a:solidFill>
                <a:schemeClr val="tx1"/>
              </a:solidFill>
              <a:miter lim="800000"/>
              <a:headEnd/>
              <a:tailEnd/>
            </a:ln>
          </p:spPr>
          <p:txBody>
            <a:bodyPr rot="10800000" vert="eaVert"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3333" name="Rectangle 38">
              <a:extLst>
                <a:ext uri="{FF2B5EF4-FFF2-40B4-BE49-F238E27FC236}">
                  <a16:creationId xmlns:a16="http://schemas.microsoft.com/office/drawing/2014/main" id="{60A719AA-C615-461F-9617-9E852683539B}"/>
                </a:ext>
              </a:extLst>
            </p:cNvPr>
            <p:cNvSpPr>
              <a:spLocks noChangeArrowheads="1"/>
            </p:cNvSpPr>
            <p:nvPr/>
          </p:nvSpPr>
          <p:spPr bwMode="auto">
            <a:xfrm>
              <a:off x="4014" y="1744"/>
              <a:ext cx="136" cy="144"/>
            </a:xfrm>
            <a:prstGeom prst="rect">
              <a:avLst/>
            </a:prstGeom>
            <a:solidFill>
              <a:srgbClr val="FFFF00"/>
            </a:solidFill>
            <a:ln w="9525">
              <a:solidFill>
                <a:srgbClr val="FFFF00"/>
              </a:solidFill>
              <a:miter lim="800000"/>
              <a:headEnd/>
              <a:tailEnd/>
            </a:ln>
          </p:spPr>
          <p:txBody>
            <a:bodyPr rot="10800000" vert="eaVert"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grpSp>
      <p:grpSp>
        <p:nvGrpSpPr>
          <p:cNvPr id="13321" name="Group 39">
            <a:extLst>
              <a:ext uri="{FF2B5EF4-FFF2-40B4-BE49-F238E27FC236}">
                <a16:creationId xmlns:a16="http://schemas.microsoft.com/office/drawing/2014/main" id="{B2A588F4-D225-40F1-8103-400EF6BB8C93}"/>
              </a:ext>
            </a:extLst>
          </p:cNvPr>
          <p:cNvGrpSpPr>
            <a:grpSpLocks/>
          </p:cNvGrpSpPr>
          <p:nvPr/>
        </p:nvGrpSpPr>
        <p:grpSpPr bwMode="auto">
          <a:xfrm>
            <a:off x="7042150" y="3260725"/>
            <a:ext cx="288925" cy="373063"/>
            <a:chOff x="3991" y="1744"/>
            <a:chExt cx="182" cy="235"/>
          </a:xfrm>
        </p:grpSpPr>
        <p:sp>
          <p:nvSpPr>
            <p:cNvPr id="13330" name="Rectangle 40">
              <a:extLst>
                <a:ext uri="{FF2B5EF4-FFF2-40B4-BE49-F238E27FC236}">
                  <a16:creationId xmlns:a16="http://schemas.microsoft.com/office/drawing/2014/main" id="{66C3F35F-53A6-473C-8270-7B3E5D576A10}"/>
                </a:ext>
              </a:extLst>
            </p:cNvPr>
            <p:cNvSpPr>
              <a:spLocks noChangeArrowheads="1"/>
            </p:cNvSpPr>
            <p:nvPr/>
          </p:nvSpPr>
          <p:spPr bwMode="auto">
            <a:xfrm>
              <a:off x="3991" y="1752"/>
              <a:ext cx="182" cy="227"/>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3331" name="Rectangle 41">
              <a:extLst>
                <a:ext uri="{FF2B5EF4-FFF2-40B4-BE49-F238E27FC236}">
                  <a16:creationId xmlns:a16="http://schemas.microsoft.com/office/drawing/2014/main" id="{53EA0757-CF10-470D-8D21-F144D3717611}"/>
                </a:ext>
              </a:extLst>
            </p:cNvPr>
            <p:cNvSpPr>
              <a:spLocks noChangeArrowheads="1"/>
            </p:cNvSpPr>
            <p:nvPr/>
          </p:nvSpPr>
          <p:spPr bwMode="auto">
            <a:xfrm>
              <a:off x="4014" y="1744"/>
              <a:ext cx="136" cy="144"/>
            </a:xfrm>
            <a:prstGeom prst="rect">
              <a:avLst/>
            </a:prstGeom>
            <a:solidFill>
              <a:srgbClr val="FFFF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grpSp>
      <p:grpSp>
        <p:nvGrpSpPr>
          <p:cNvPr id="5" name="Group 42">
            <a:extLst>
              <a:ext uri="{FF2B5EF4-FFF2-40B4-BE49-F238E27FC236}">
                <a16:creationId xmlns:a16="http://schemas.microsoft.com/office/drawing/2014/main" id="{4611926D-1B21-40F7-9D55-C61EB86F3034}"/>
              </a:ext>
            </a:extLst>
          </p:cNvPr>
          <p:cNvGrpSpPr>
            <a:grpSpLocks/>
          </p:cNvGrpSpPr>
          <p:nvPr/>
        </p:nvGrpSpPr>
        <p:grpSpPr bwMode="auto">
          <a:xfrm>
            <a:off x="6065838" y="3248025"/>
            <a:ext cx="376237" cy="360363"/>
            <a:chOff x="2953" y="2227"/>
            <a:chExt cx="237" cy="227"/>
          </a:xfrm>
        </p:grpSpPr>
        <p:sp>
          <p:nvSpPr>
            <p:cNvPr id="13328" name="Freeform 43">
              <a:extLst>
                <a:ext uri="{FF2B5EF4-FFF2-40B4-BE49-F238E27FC236}">
                  <a16:creationId xmlns:a16="http://schemas.microsoft.com/office/drawing/2014/main" id="{DEDF6D3B-2319-4B51-9111-C3DC0CAC7998}"/>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9" name="Freeform 44">
              <a:extLst>
                <a:ext uri="{FF2B5EF4-FFF2-40B4-BE49-F238E27FC236}">
                  <a16:creationId xmlns:a16="http://schemas.microsoft.com/office/drawing/2014/main" id="{7D3F0682-5478-4DC7-A6E0-8933E037AE85}"/>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45">
            <a:extLst>
              <a:ext uri="{FF2B5EF4-FFF2-40B4-BE49-F238E27FC236}">
                <a16:creationId xmlns:a16="http://schemas.microsoft.com/office/drawing/2014/main" id="{68B484D8-023F-4CEB-BD55-EB520A1AAC32}"/>
              </a:ext>
            </a:extLst>
          </p:cNvPr>
          <p:cNvGrpSpPr>
            <a:grpSpLocks/>
          </p:cNvGrpSpPr>
          <p:nvPr/>
        </p:nvGrpSpPr>
        <p:grpSpPr bwMode="auto">
          <a:xfrm>
            <a:off x="7002463" y="3248025"/>
            <a:ext cx="376237" cy="360363"/>
            <a:chOff x="2953" y="2227"/>
            <a:chExt cx="237" cy="227"/>
          </a:xfrm>
        </p:grpSpPr>
        <p:sp>
          <p:nvSpPr>
            <p:cNvPr id="13326" name="Freeform 46">
              <a:extLst>
                <a:ext uri="{FF2B5EF4-FFF2-40B4-BE49-F238E27FC236}">
                  <a16:creationId xmlns:a16="http://schemas.microsoft.com/office/drawing/2014/main" id="{543B2AE8-DC65-4CB3-9D76-54982B1C01BC}"/>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7" name="Freeform 47">
              <a:extLst>
                <a:ext uri="{FF2B5EF4-FFF2-40B4-BE49-F238E27FC236}">
                  <a16:creationId xmlns:a16="http://schemas.microsoft.com/office/drawing/2014/main" id="{CAE6A7D7-55F0-4671-A4EC-08F2B42B6E5C}"/>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12" name="Freeform 48">
            <a:extLst>
              <a:ext uri="{FF2B5EF4-FFF2-40B4-BE49-F238E27FC236}">
                <a16:creationId xmlns:a16="http://schemas.microsoft.com/office/drawing/2014/main" id="{063E6BFA-6599-43EE-A300-C986F65CB799}"/>
              </a:ext>
            </a:extLst>
          </p:cNvPr>
          <p:cNvSpPr>
            <a:spLocks/>
          </p:cNvSpPr>
          <p:nvPr/>
        </p:nvSpPr>
        <p:spPr bwMode="auto">
          <a:xfrm>
            <a:off x="7937500" y="3032125"/>
            <a:ext cx="360363" cy="360363"/>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5" name="Freeform 49">
            <a:extLst>
              <a:ext uri="{FF2B5EF4-FFF2-40B4-BE49-F238E27FC236}">
                <a16:creationId xmlns:a16="http://schemas.microsoft.com/office/drawing/2014/main" id="{9972130A-E176-4571-A9AF-A4D4F3396DF0}"/>
              </a:ext>
            </a:extLst>
          </p:cNvPr>
          <p:cNvSpPr>
            <a:spLocks/>
          </p:cNvSpPr>
          <p:nvPr/>
        </p:nvSpPr>
        <p:spPr bwMode="auto">
          <a:xfrm>
            <a:off x="1457325" y="2527300"/>
            <a:ext cx="7127875" cy="360363"/>
          </a:xfrm>
          <a:custGeom>
            <a:avLst/>
            <a:gdLst>
              <a:gd name="T0" fmla="*/ 0 w 4490"/>
              <a:gd name="T1" fmla="*/ 2147483646 h 227"/>
              <a:gd name="T2" fmla="*/ 2147483646 w 4490"/>
              <a:gd name="T3" fmla="*/ 2147483646 h 227"/>
              <a:gd name="T4" fmla="*/ 2147483646 w 4490"/>
              <a:gd name="T5" fmla="*/ 2147483646 h 227"/>
              <a:gd name="T6" fmla="*/ 2147483646 w 4490"/>
              <a:gd name="T7" fmla="*/ 2147483646 h 227"/>
              <a:gd name="T8" fmla="*/ 2147483646 w 4490"/>
              <a:gd name="T9" fmla="*/ 2147483646 h 227"/>
              <a:gd name="T10" fmla="*/ 2147483646 w 4490"/>
              <a:gd name="T11" fmla="*/ 2147483646 h 227"/>
              <a:gd name="T12" fmla="*/ 2147483646 w 4490"/>
              <a:gd name="T13" fmla="*/ 2147483646 h 227"/>
              <a:gd name="T14" fmla="*/ 2147483646 w 4490"/>
              <a:gd name="T15" fmla="*/ 2147483646 h 227"/>
              <a:gd name="T16" fmla="*/ 2147483646 w 4490"/>
              <a:gd name="T17" fmla="*/ 2147483646 h 227"/>
              <a:gd name="T18" fmla="*/ 2147483646 w 4490"/>
              <a:gd name="T19" fmla="*/ 2147483646 h 227"/>
              <a:gd name="T20" fmla="*/ 2147483646 w 4490"/>
              <a:gd name="T21" fmla="*/ 2147483646 h 227"/>
              <a:gd name="T22" fmla="*/ 2147483646 w 4490"/>
              <a:gd name="T23" fmla="*/ 2147483646 h 227"/>
              <a:gd name="T24" fmla="*/ 2147483646 w 4490"/>
              <a:gd name="T25" fmla="*/ 2147483646 h 227"/>
              <a:gd name="T26" fmla="*/ 2147483646 w 4490"/>
              <a:gd name="T27" fmla="*/ 2147483646 h 227"/>
              <a:gd name="T28" fmla="*/ 2147483646 w 4490"/>
              <a:gd name="T29" fmla="*/ 2147483646 h 227"/>
              <a:gd name="T30" fmla="*/ 2147483646 w 4490"/>
              <a:gd name="T31" fmla="*/ 2147483646 h 227"/>
              <a:gd name="T32" fmla="*/ 2147483646 w 4490"/>
              <a:gd name="T33" fmla="*/ 2147483646 h 227"/>
              <a:gd name="T34" fmla="*/ 2147483646 w 4490"/>
              <a:gd name="T35" fmla="*/ 2147483646 h 227"/>
              <a:gd name="T36" fmla="*/ 2147483646 w 4490"/>
              <a:gd name="T37" fmla="*/ 2147483646 h 227"/>
              <a:gd name="T38" fmla="*/ 2147483646 w 4490"/>
              <a:gd name="T39" fmla="*/ 2147483646 h 227"/>
              <a:gd name="T40" fmla="*/ 2147483646 w 4490"/>
              <a:gd name="T41" fmla="*/ 0 h 227"/>
              <a:gd name="T42" fmla="*/ 2147483646 w 4490"/>
              <a:gd name="T43" fmla="*/ 2147483646 h 227"/>
              <a:gd name="T44" fmla="*/ 2147483646 w 4490"/>
              <a:gd name="T45" fmla="*/ 214748364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90"/>
              <a:gd name="T70" fmla="*/ 0 h 227"/>
              <a:gd name="T71" fmla="*/ 4490 w 4490"/>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90" h="227">
                <a:moveTo>
                  <a:pt x="0" y="182"/>
                </a:moveTo>
                <a:lnTo>
                  <a:pt x="181" y="182"/>
                </a:lnTo>
                <a:lnTo>
                  <a:pt x="317" y="227"/>
                </a:lnTo>
                <a:lnTo>
                  <a:pt x="635" y="136"/>
                </a:lnTo>
                <a:lnTo>
                  <a:pt x="862" y="91"/>
                </a:lnTo>
                <a:lnTo>
                  <a:pt x="1043" y="136"/>
                </a:lnTo>
                <a:lnTo>
                  <a:pt x="1225" y="136"/>
                </a:lnTo>
                <a:lnTo>
                  <a:pt x="1315" y="46"/>
                </a:lnTo>
                <a:lnTo>
                  <a:pt x="1587" y="46"/>
                </a:lnTo>
                <a:lnTo>
                  <a:pt x="1769" y="91"/>
                </a:lnTo>
                <a:lnTo>
                  <a:pt x="1950" y="136"/>
                </a:lnTo>
                <a:lnTo>
                  <a:pt x="2313" y="136"/>
                </a:lnTo>
                <a:lnTo>
                  <a:pt x="2404" y="46"/>
                </a:lnTo>
                <a:lnTo>
                  <a:pt x="2676" y="91"/>
                </a:lnTo>
                <a:lnTo>
                  <a:pt x="2903" y="136"/>
                </a:lnTo>
                <a:lnTo>
                  <a:pt x="3130" y="46"/>
                </a:lnTo>
                <a:lnTo>
                  <a:pt x="3447" y="46"/>
                </a:lnTo>
                <a:lnTo>
                  <a:pt x="3583" y="91"/>
                </a:lnTo>
                <a:lnTo>
                  <a:pt x="3810" y="91"/>
                </a:lnTo>
                <a:lnTo>
                  <a:pt x="3901" y="91"/>
                </a:lnTo>
                <a:lnTo>
                  <a:pt x="4173" y="0"/>
                </a:lnTo>
                <a:lnTo>
                  <a:pt x="4309" y="46"/>
                </a:lnTo>
                <a:lnTo>
                  <a:pt x="4490" y="91"/>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316"/>
                                        </p:tgtEl>
                                        <p:attrNameLst>
                                          <p:attrName>style.visibility</p:attrName>
                                        </p:attrNameLst>
                                      </p:cBhvr>
                                      <p:to>
                                        <p:strVal val="visible"/>
                                      </p:to>
                                    </p:set>
                                    <p:animEffect transition="in" filter="wipe(up)">
                                      <p:cBhvr>
                                        <p:cTn id="7" dur="1000"/>
                                        <p:tgtEl>
                                          <p:spTgt spid="1131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10">
            <a:extLst>
              <a:ext uri="{FF2B5EF4-FFF2-40B4-BE49-F238E27FC236}">
                <a16:creationId xmlns:a16="http://schemas.microsoft.com/office/drawing/2014/main" id="{ACC27A54-111F-4A38-9C52-69EED2A95A7D}"/>
              </a:ext>
            </a:extLst>
          </p:cNvPr>
          <p:cNvSpPr>
            <a:spLocks/>
          </p:cNvSpPr>
          <p:nvPr/>
        </p:nvSpPr>
        <p:spPr bwMode="auto">
          <a:xfrm>
            <a:off x="1096963" y="3690938"/>
            <a:ext cx="7437437" cy="1416050"/>
          </a:xfrm>
          <a:custGeom>
            <a:avLst/>
            <a:gdLst>
              <a:gd name="T0" fmla="*/ 2147483646 w 4685"/>
              <a:gd name="T1" fmla="*/ 2147483646 h 892"/>
              <a:gd name="T2" fmla="*/ 2147483646 w 4685"/>
              <a:gd name="T3" fmla="*/ 2147483646 h 892"/>
              <a:gd name="T4" fmla="*/ 2147483646 w 4685"/>
              <a:gd name="T5" fmla="*/ 2147483646 h 892"/>
              <a:gd name="T6" fmla="*/ 2147483646 w 4685"/>
              <a:gd name="T7" fmla="*/ 2147483646 h 892"/>
              <a:gd name="T8" fmla="*/ 2147483646 w 4685"/>
              <a:gd name="T9" fmla="*/ 2147483646 h 892"/>
              <a:gd name="T10" fmla="*/ 2147483646 w 4685"/>
              <a:gd name="T11" fmla="*/ 2147483646 h 892"/>
              <a:gd name="T12" fmla="*/ 2147483646 w 4685"/>
              <a:gd name="T13" fmla="*/ 2147483646 h 892"/>
              <a:gd name="T14" fmla="*/ 2147483646 w 4685"/>
              <a:gd name="T15" fmla="*/ 2147483646 h 892"/>
              <a:gd name="T16" fmla="*/ 2147483646 w 4685"/>
              <a:gd name="T17" fmla="*/ 2147483646 h 892"/>
              <a:gd name="T18" fmla="*/ 2147483646 w 4685"/>
              <a:gd name="T19" fmla="*/ 2147483646 h 892"/>
              <a:gd name="T20" fmla="*/ 2147483646 w 4685"/>
              <a:gd name="T21" fmla="*/ 2147483646 h 892"/>
              <a:gd name="T22" fmla="*/ 2147483646 w 4685"/>
              <a:gd name="T23" fmla="*/ 2147483646 h 892"/>
              <a:gd name="T24" fmla="*/ 2147483646 w 4685"/>
              <a:gd name="T25" fmla="*/ 2147483646 h 892"/>
              <a:gd name="T26" fmla="*/ 2147483646 w 4685"/>
              <a:gd name="T27" fmla="*/ 2147483646 h 892"/>
              <a:gd name="T28" fmla="*/ 2147483646 w 4685"/>
              <a:gd name="T29" fmla="*/ 2147483646 h 892"/>
              <a:gd name="T30" fmla="*/ 2147483646 w 4685"/>
              <a:gd name="T31" fmla="*/ 2147483646 h 892"/>
              <a:gd name="T32" fmla="*/ 2147483646 w 4685"/>
              <a:gd name="T33" fmla="*/ 2147483646 h 892"/>
              <a:gd name="T34" fmla="*/ 2147483646 w 4685"/>
              <a:gd name="T35" fmla="*/ 2147483646 h 892"/>
              <a:gd name="T36" fmla="*/ 2147483646 w 4685"/>
              <a:gd name="T37" fmla="*/ 2147483646 h 892"/>
              <a:gd name="T38" fmla="*/ 2147483646 w 4685"/>
              <a:gd name="T39" fmla="*/ 2147483646 h 892"/>
              <a:gd name="T40" fmla="*/ 2147483646 w 4685"/>
              <a:gd name="T41" fmla="*/ 2147483646 h 892"/>
              <a:gd name="T42" fmla="*/ 2147483646 w 4685"/>
              <a:gd name="T43" fmla="*/ 2147483646 h 892"/>
              <a:gd name="T44" fmla="*/ 2147483646 w 4685"/>
              <a:gd name="T45" fmla="*/ 2147483646 h 892"/>
              <a:gd name="T46" fmla="*/ 2147483646 w 4685"/>
              <a:gd name="T47" fmla="*/ 2147483646 h 892"/>
              <a:gd name="T48" fmla="*/ 2147483646 w 4685"/>
              <a:gd name="T49" fmla="*/ 2147483646 h 892"/>
              <a:gd name="T50" fmla="*/ 2147483646 w 4685"/>
              <a:gd name="T51" fmla="*/ 2147483646 h 892"/>
              <a:gd name="T52" fmla="*/ 2147483646 w 4685"/>
              <a:gd name="T53" fmla="*/ 2147483646 h 892"/>
              <a:gd name="T54" fmla="*/ 2147483646 w 4685"/>
              <a:gd name="T55" fmla="*/ 2147483646 h 892"/>
              <a:gd name="T56" fmla="*/ 2147483646 w 4685"/>
              <a:gd name="T57" fmla="*/ 2147483646 h 892"/>
              <a:gd name="T58" fmla="*/ 2147483646 w 4685"/>
              <a:gd name="T59" fmla="*/ 2147483646 h 892"/>
              <a:gd name="T60" fmla="*/ 2147483646 w 4685"/>
              <a:gd name="T61" fmla="*/ 2147483646 h 892"/>
              <a:gd name="T62" fmla="*/ 2147483646 w 4685"/>
              <a:gd name="T63" fmla="*/ 2147483646 h 892"/>
              <a:gd name="T64" fmla="*/ 2147483646 w 4685"/>
              <a:gd name="T65" fmla="*/ 2147483646 h 892"/>
              <a:gd name="T66" fmla="*/ 2147483646 w 4685"/>
              <a:gd name="T67" fmla="*/ 2147483646 h 892"/>
              <a:gd name="T68" fmla="*/ 2147483646 w 4685"/>
              <a:gd name="T69" fmla="*/ 2147483646 h 8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85"/>
              <a:gd name="T106" fmla="*/ 0 h 892"/>
              <a:gd name="T107" fmla="*/ 4685 w 4685"/>
              <a:gd name="T108" fmla="*/ 892 h 8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85" h="892">
                <a:moveTo>
                  <a:pt x="21" y="860"/>
                </a:moveTo>
                <a:cubicBezTo>
                  <a:pt x="21" y="783"/>
                  <a:pt x="0" y="505"/>
                  <a:pt x="21" y="404"/>
                </a:cubicBezTo>
                <a:cubicBezTo>
                  <a:pt x="42" y="303"/>
                  <a:pt x="83" y="302"/>
                  <a:pt x="149" y="252"/>
                </a:cubicBezTo>
                <a:cubicBezTo>
                  <a:pt x="215" y="202"/>
                  <a:pt x="345" y="130"/>
                  <a:pt x="420" y="106"/>
                </a:cubicBezTo>
                <a:cubicBezTo>
                  <a:pt x="495" y="82"/>
                  <a:pt x="548" y="106"/>
                  <a:pt x="601" y="106"/>
                </a:cubicBezTo>
                <a:cubicBezTo>
                  <a:pt x="654" y="106"/>
                  <a:pt x="708" y="113"/>
                  <a:pt x="738" y="106"/>
                </a:cubicBezTo>
                <a:cubicBezTo>
                  <a:pt x="768" y="99"/>
                  <a:pt x="723" y="53"/>
                  <a:pt x="783" y="61"/>
                </a:cubicBezTo>
                <a:cubicBezTo>
                  <a:pt x="843" y="69"/>
                  <a:pt x="1047" y="145"/>
                  <a:pt x="1100" y="152"/>
                </a:cubicBezTo>
                <a:cubicBezTo>
                  <a:pt x="1153" y="159"/>
                  <a:pt x="1070" y="114"/>
                  <a:pt x="1100" y="106"/>
                </a:cubicBezTo>
                <a:cubicBezTo>
                  <a:pt x="1130" y="98"/>
                  <a:pt x="1237" y="106"/>
                  <a:pt x="1282" y="106"/>
                </a:cubicBezTo>
                <a:cubicBezTo>
                  <a:pt x="1327" y="106"/>
                  <a:pt x="1335" y="106"/>
                  <a:pt x="1373" y="106"/>
                </a:cubicBezTo>
                <a:cubicBezTo>
                  <a:pt x="1411" y="106"/>
                  <a:pt x="1449" y="98"/>
                  <a:pt x="1509" y="106"/>
                </a:cubicBezTo>
                <a:cubicBezTo>
                  <a:pt x="1569" y="114"/>
                  <a:pt x="1675" y="144"/>
                  <a:pt x="1735" y="152"/>
                </a:cubicBezTo>
                <a:cubicBezTo>
                  <a:pt x="1795" y="160"/>
                  <a:pt x="1818" y="152"/>
                  <a:pt x="1871" y="152"/>
                </a:cubicBezTo>
                <a:cubicBezTo>
                  <a:pt x="1924" y="152"/>
                  <a:pt x="1993" y="160"/>
                  <a:pt x="2053" y="152"/>
                </a:cubicBezTo>
                <a:cubicBezTo>
                  <a:pt x="2113" y="144"/>
                  <a:pt x="2189" y="114"/>
                  <a:pt x="2234" y="106"/>
                </a:cubicBezTo>
                <a:cubicBezTo>
                  <a:pt x="2279" y="98"/>
                  <a:pt x="2272" y="91"/>
                  <a:pt x="2325" y="106"/>
                </a:cubicBezTo>
                <a:cubicBezTo>
                  <a:pt x="2378" y="121"/>
                  <a:pt x="2476" y="197"/>
                  <a:pt x="2552" y="197"/>
                </a:cubicBezTo>
                <a:cubicBezTo>
                  <a:pt x="2628" y="197"/>
                  <a:pt x="2726" y="121"/>
                  <a:pt x="2779" y="106"/>
                </a:cubicBezTo>
                <a:cubicBezTo>
                  <a:pt x="2832" y="91"/>
                  <a:pt x="2816" y="98"/>
                  <a:pt x="2869" y="106"/>
                </a:cubicBezTo>
                <a:cubicBezTo>
                  <a:pt x="2922" y="114"/>
                  <a:pt x="3020" y="144"/>
                  <a:pt x="3096" y="152"/>
                </a:cubicBezTo>
                <a:cubicBezTo>
                  <a:pt x="3172" y="160"/>
                  <a:pt x="3255" y="160"/>
                  <a:pt x="3323" y="152"/>
                </a:cubicBezTo>
                <a:cubicBezTo>
                  <a:pt x="3391" y="144"/>
                  <a:pt x="3459" y="114"/>
                  <a:pt x="3504" y="106"/>
                </a:cubicBezTo>
                <a:cubicBezTo>
                  <a:pt x="3549" y="98"/>
                  <a:pt x="3557" y="98"/>
                  <a:pt x="3595" y="106"/>
                </a:cubicBezTo>
                <a:cubicBezTo>
                  <a:pt x="3633" y="114"/>
                  <a:pt x="3693" y="144"/>
                  <a:pt x="3731" y="152"/>
                </a:cubicBezTo>
                <a:cubicBezTo>
                  <a:pt x="3769" y="160"/>
                  <a:pt x="3792" y="160"/>
                  <a:pt x="3822" y="152"/>
                </a:cubicBezTo>
                <a:cubicBezTo>
                  <a:pt x="3852" y="144"/>
                  <a:pt x="3883" y="114"/>
                  <a:pt x="3913" y="106"/>
                </a:cubicBezTo>
                <a:cubicBezTo>
                  <a:pt x="3943" y="98"/>
                  <a:pt x="3965" y="106"/>
                  <a:pt x="4003" y="106"/>
                </a:cubicBezTo>
                <a:cubicBezTo>
                  <a:pt x="4041" y="106"/>
                  <a:pt x="4086" y="113"/>
                  <a:pt x="4139" y="106"/>
                </a:cubicBezTo>
                <a:cubicBezTo>
                  <a:pt x="4192" y="99"/>
                  <a:pt x="4276" y="68"/>
                  <a:pt x="4321" y="61"/>
                </a:cubicBezTo>
                <a:cubicBezTo>
                  <a:pt x="4366" y="54"/>
                  <a:pt x="4374" y="61"/>
                  <a:pt x="4412" y="61"/>
                </a:cubicBezTo>
                <a:cubicBezTo>
                  <a:pt x="4450" y="61"/>
                  <a:pt x="4511" y="0"/>
                  <a:pt x="4548" y="61"/>
                </a:cubicBezTo>
                <a:cubicBezTo>
                  <a:pt x="4585" y="122"/>
                  <a:pt x="4625" y="320"/>
                  <a:pt x="4637" y="428"/>
                </a:cubicBezTo>
                <a:cubicBezTo>
                  <a:pt x="4649" y="536"/>
                  <a:pt x="4613" y="631"/>
                  <a:pt x="4621" y="708"/>
                </a:cubicBezTo>
                <a:cubicBezTo>
                  <a:pt x="4629" y="785"/>
                  <a:pt x="4672" y="854"/>
                  <a:pt x="4685" y="892"/>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20" name="Freeform 32" descr="Granite">
            <a:extLst>
              <a:ext uri="{FF2B5EF4-FFF2-40B4-BE49-F238E27FC236}">
                <a16:creationId xmlns:a16="http://schemas.microsoft.com/office/drawing/2014/main" id="{D5489D1C-6707-4687-9BAA-396707720EF4}"/>
              </a:ext>
            </a:extLst>
          </p:cNvPr>
          <p:cNvSpPr>
            <a:spLocks/>
          </p:cNvSpPr>
          <p:nvPr/>
        </p:nvSpPr>
        <p:spPr bwMode="auto">
          <a:xfrm>
            <a:off x="3779838" y="3211513"/>
            <a:ext cx="1944687" cy="2087562"/>
          </a:xfrm>
          <a:custGeom>
            <a:avLst/>
            <a:gdLst>
              <a:gd name="T0" fmla="*/ 2147483646 w 1225"/>
              <a:gd name="T1" fmla="*/ 2147483646 h 1315"/>
              <a:gd name="T2" fmla="*/ 2147483646 w 1225"/>
              <a:gd name="T3" fmla="*/ 2147483646 h 1315"/>
              <a:gd name="T4" fmla="*/ 2147483646 w 1225"/>
              <a:gd name="T5" fmla="*/ 2147483646 h 1315"/>
              <a:gd name="T6" fmla="*/ 0 w 1225"/>
              <a:gd name="T7" fmla="*/ 2147483646 h 1315"/>
              <a:gd name="T8" fmla="*/ 0 w 1225"/>
              <a:gd name="T9" fmla="*/ 2147483646 h 1315"/>
              <a:gd name="T10" fmla="*/ 0 w 1225"/>
              <a:gd name="T11" fmla="*/ 2147483646 h 1315"/>
              <a:gd name="T12" fmla="*/ 0 w 1225"/>
              <a:gd name="T13" fmla="*/ 2147483646 h 1315"/>
              <a:gd name="T14" fmla="*/ 2147483646 w 1225"/>
              <a:gd name="T15" fmla="*/ 2147483646 h 1315"/>
              <a:gd name="T16" fmla="*/ 2147483646 w 1225"/>
              <a:gd name="T17" fmla="*/ 0 h 1315"/>
              <a:gd name="T18" fmla="*/ 2147483646 w 1225"/>
              <a:gd name="T19" fmla="*/ 2147483646 h 1315"/>
              <a:gd name="T20" fmla="*/ 2147483646 w 1225"/>
              <a:gd name="T21" fmla="*/ 2147483646 h 1315"/>
              <a:gd name="T22" fmla="*/ 2147483646 w 1225"/>
              <a:gd name="T23" fmla="*/ 2147483646 h 1315"/>
              <a:gd name="T24" fmla="*/ 2147483646 w 1225"/>
              <a:gd name="T25" fmla="*/ 2147483646 h 1315"/>
              <a:gd name="T26" fmla="*/ 2147483646 w 1225"/>
              <a:gd name="T27" fmla="*/ 2147483646 h 1315"/>
              <a:gd name="T28" fmla="*/ 2147483646 w 1225"/>
              <a:gd name="T29" fmla="*/ 2147483646 h 1315"/>
              <a:gd name="T30" fmla="*/ 2147483646 w 1225"/>
              <a:gd name="T31" fmla="*/ 2147483646 h 1315"/>
              <a:gd name="T32" fmla="*/ 2147483646 w 1225"/>
              <a:gd name="T33" fmla="*/ 2147483646 h 1315"/>
              <a:gd name="T34" fmla="*/ 2147483646 w 1225"/>
              <a:gd name="T35" fmla="*/ 2147483646 h 1315"/>
              <a:gd name="T36" fmla="*/ 2147483646 w 1225"/>
              <a:gd name="T37" fmla="*/ 2147483646 h 1315"/>
              <a:gd name="T38" fmla="*/ 2147483646 w 1225"/>
              <a:gd name="T39" fmla="*/ 2147483646 h 1315"/>
              <a:gd name="T40" fmla="*/ 2147483646 w 1225"/>
              <a:gd name="T41" fmla="*/ 2147483646 h 1315"/>
              <a:gd name="T42" fmla="*/ 2147483646 w 1225"/>
              <a:gd name="T43" fmla="*/ 2147483646 h 1315"/>
              <a:gd name="T44" fmla="*/ 2147483646 w 1225"/>
              <a:gd name="T45" fmla="*/ 2147483646 h 1315"/>
              <a:gd name="T46" fmla="*/ 2147483646 w 1225"/>
              <a:gd name="T47" fmla="*/ 2147483646 h 1315"/>
              <a:gd name="T48" fmla="*/ 2147483646 w 1225"/>
              <a:gd name="T49" fmla="*/ 2147483646 h 13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5"/>
              <a:gd name="T76" fmla="*/ 0 h 1315"/>
              <a:gd name="T77" fmla="*/ 1225 w 1225"/>
              <a:gd name="T78" fmla="*/ 1315 h 13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5" h="1315">
                <a:moveTo>
                  <a:pt x="318" y="1179"/>
                </a:moveTo>
                <a:lnTo>
                  <a:pt x="272" y="1088"/>
                </a:lnTo>
                <a:lnTo>
                  <a:pt x="45" y="952"/>
                </a:lnTo>
                <a:lnTo>
                  <a:pt x="0" y="725"/>
                </a:lnTo>
                <a:lnTo>
                  <a:pt x="0" y="589"/>
                </a:lnTo>
                <a:lnTo>
                  <a:pt x="0" y="272"/>
                </a:lnTo>
                <a:lnTo>
                  <a:pt x="0" y="181"/>
                </a:lnTo>
                <a:lnTo>
                  <a:pt x="91" y="45"/>
                </a:lnTo>
                <a:lnTo>
                  <a:pt x="272" y="0"/>
                </a:lnTo>
                <a:lnTo>
                  <a:pt x="454" y="45"/>
                </a:lnTo>
                <a:lnTo>
                  <a:pt x="862" y="45"/>
                </a:lnTo>
                <a:lnTo>
                  <a:pt x="953" y="45"/>
                </a:lnTo>
                <a:lnTo>
                  <a:pt x="1089" y="45"/>
                </a:lnTo>
                <a:lnTo>
                  <a:pt x="1225" y="181"/>
                </a:lnTo>
                <a:lnTo>
                  <a:pt x="1179" y="362"/>
                </a:lnTo>
                <a:lnTo>
                  <a:pt x="1225" y="544"/>
                </a:lnTo>
                <a:lnTo>
                  <a:pt x="1225" y="680"/>
                </a:lnTo>
                <a:lnTo>
                  <a:pt x="1134" y="861"/>
                </a:lnTo>
                <a:lnTo>
                  <a:pt x="1089" y="1088"/>
                </a:lnTo>
                <a:lnTo>
                  <a:pt x="998" y="1179"/>
                </a:lnTo>
                <a:lnTo>
                  <a:pt x="817" y="1224"/>
                </a:lnTo>
                <a:lnTo>
                  <a:pt x="635" y="1315"/>
                </a:lnTo>
                <a:lnTo>
                  <a:pt x="544" y="1315"/>
                </a:lnTo>
                <a:lnTo>
                  <a:pt x="363" y="1315"/>
                </a:lnTo>
                <a:lnTo>
                  <a:pt x="318" y="1179"/>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0" name="Rectangle 2">
            <a:extLst>
              <a:ext uri="{FF2B5EF4-FFF2-40B4-BE49-F238E27FC236}">
                <a16:creationId xmlns:a16="http://schemas.microsoft.com/office/drawing/2014/main" id="{D2A561DE-CF4A-4927-8785-4686021973D7}"/>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4. Basic Guidance (continued)</a:t>
            </a:r>
          </a:p>
        </p:txBody>
      </p:sp>
      <p:sp>
        <p:nvSpPr>
          <p:cNvPr id="14341" name="Rectangle 3">
            <a:extLst>
              <a:ext uri="{FF2B5EF4-FFF2-40B4-BE49-F238E27FC236}">
                <a16:creationId xmlns:a16="http://schemas.microsoft.com/office/drawing/2014/main" id="{994D68B0-1A31-4202-874A-5A02CB38F27B}"/>
              </a:ext>
            </a:extLst>
          </p:cNvPr>
          <p:cNvSpPr>
            <a:spLocks noGrp="1"/>
          </p:cNvSpPr>
          <p:nvPr>
            <p:ph type="body" idx="1"/>
          </p:nvPr>
        </p:nvSpPr>
        <p:spPr/>
        <p:txBody>
          <a:bodyPr/>
          <a:lstStyle/>
          <a:p>
            <a:r>
              <a:rPr lang="en-GB" altLang="en-US">
                <a:ea typeface="ＭＳ Ｐゴシック" panose="020B0600070205080204" pitchFamily="34" charset="-128"/>
              </a:rPr>
              <a:t>Wind direction</a:t>
            </a:r>
          </a:p>
          <a:p>
            <a:pPr lvl="1"/>
            <a:r>
              <a:rPr lang="en-GB" altLang="en-US">
                <a:ea typeface="ＭＳ Ｐゴシック" panose="020B0600070205080204" pitchFamily="34" charset="-128"/>
              </a:rPr>
              <a:t>To avoid exposure to dust and fumes the shotfiring shelter should not be downwind of blast</a:t>
            </a:r>
          </a:p>
          <a:p>
            <a:pPr lvl="1"/>
            <a:endParaRPr lang="en-GB" altLang="en-US">
              <a:ea typeface="ＭＳ Ｐゴシック" panose="020B0600070205080204" pitchFamily="34" charset="-128"/>
            </a:endParaRPr>
          </a:p>
        </p:txBody>
      </p:sp>
      <p:sp>
        <p:nvSpPr>
          <p:cNvPr id="14342" name="Rectangle 5">
            <a:extLst>
              <a:ext uri="{FF2B5EF4-FFF2-40B4-BE49-F238E27FC236}">
                <a16:creationId xmlns:a16="http://schemas.microsoft.com/office/drawing/2014/main" id="{922BB4AD-1ADE-4851-8B9C-431F10C07980}"/>
              </a:ext>
            </a:extLst>
          </p:cNvPr>
          <p:cNvSpPr>
            <a:spLocks noChangeArrowheads="1"/>
          </p:cNvSpPr>
          <p:nvPr/>
        </p:nvSpPr>
        <p:spPr bwMode="auto">
          <a:xfrm>
            <a:off x="4427538" y="2320925"/>
            <a:ext cx="288925" cy="360363"/>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4343" name="Rectangle 6">
            <a:extLst>
              <a:ext uri="{FF2B5EF4-FFF2-40B4-BE49-F238E27FC236}">
                <a16:creationId xmlns:a16="http://schemas.microsoft.com/office/drawing/2014/main" id="{613BAEAD-B047-40BC-B656-7A171A94C6D3}"/>
              </a:ext>
            </a:extLst>
          </p:cNvPr>
          <p:cNvSpPr>
            <a:spLocks noChangeArrowheads="1"/>
          </p:cNvSpPr>
          <p:nvPr/>
        </p:nvSpPr>
        <p:spPr bwMode="auto">
          <a:xfrm>
            <a:off x="2519363" y="2320925"/>
            <a:ext cx="288925" cy="360363"/>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4344" name="Rectangle 7">
            <a:extLst>
              <a:ext uri="{FF2B5EF4-FFF2-40B4-BE49-F238E27FC236}">
                <a16:creationId xmlns:a16="http://schemas.microsoft.com/office/drawing/2014/main" id="{766A3FE7-F70C-4155-A7D7-81E94F6377AD}"/>
              </a:ext>
            </a:extLst>
          </p:cNvPr>
          <p:cNvSpPr>
            <a:spLocks noChangeArrowheads="1"/>
          </p:cNvSpPr>
          <p:nvPr/>
        </p:nvSpPr>
        <p:spPr bwMode="auto">
          <a:xfrm>
            <a:off x="6335713" y="2320925"/>
            <a:ext cx="288925" cy="360363"/>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4345" name="Rectangle 8">
            <a:extLst>
              <a:ext uri="{FF2B5EF4-FFF2-40B4-BE49-F238E27FC236}">
                <a16:creationId xmlns:a16="http://schemas.microsoft.com/office/drawing/2014/main" id="{5AD848B0-47B9-4293-9344-041238F28088}"/>
              </a:ext>
            </a:extLst>
          </p:cNvPr>
          <p:cNvSpPr>
            <a:spLocks noChangeArrowheads="1"/>
          </p:cNvSpPr>
          <p:nvPr/>
        </p:nvSpPr>
        <p:spPr bwMode="auto">
          <a:xfrm>
            <a:off x="1476375" y="3049588"/>
            <a:ext cx="288925" cy="360362"/>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4346" name="Rectangle 9">
            <a:extLst>
              <a:ext uri="{FF2B5EF4-FFF2-40B4-BE49-F238E27FC236}">
                <a16:creationId xmlns:a16="http://schemas.microsoft.com/office/drawing/2014/main" id="{3BA24E2B-296B-4EC8-A797-7FDC8247FB7C}"/>
              </a:ext>
            </a:extLst>
          </p:cNvPr>
          <p:cNvSpPr>
            <a:spLocks noChangeArrowheads="1"/>
          </p:cNvSpPr>
          <p:nvPr/>
        </p:nvSpPr>
        <p:spPr bwMode="auto">
          <a:xfrm>
            <a:off x="7378700" y="3049588"/>
            <a:ext cx="288925" cy="360362"/>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4347" name="Text Box 11">
            <a:extLst>
              <a:ext uri="{FF2B5EF4-FFF2-40B4-BE49-F238E27FC236}">
                <a16:creationId xmlns:a16="http://schemas.microsoft.com/office/drawing/2014/main" id="{319CA502-771C-48CC-8AF7-4E164B6AC35D}"/>
              </a:ext>
            </a:extLst>
          </p:cNvPr>
          <p:cNvSpPr txBox="1">
            <a:spLocks noChangeArrowheads="1"/>
          </p:cNvSpPr>
          <p:nvPr/>
        </p:nvSpPr>
        <p:spPr bwMode="auto">
          <a:xfrm>
            <a:off x="3851275" y="34274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BLAST AREA</a:t>
            </a:r>
          </a:p>
        </p:txBody>
      </p:sp>
      <p:sp>
        <p:nvSpPr>
          <p:cNvPr id="12300" name="AutoShape 12">
            <a:extLst>
              <a:ext uri="{FF2B5EF4-FFF2-40B4-BE49-F238E27FC236}">
                <a16:creationId xmlns:a16="http://schemas.microsoft.com/office/drawing/2014/main" id="{132D18C6-FBE8-4DA6-98F5-AAB0D25A733C}"/>
              </a:ext>
            </a:extLst>
          </p:cNvPr>
          <p:cNvSpPr>
            <a:spLocks noChangeArrowheads="1"/>
          </p:cNvSpPr>
          <p:nvPr/>
        </p:nvSpPr>
        <p:spPr bwMode="auto">
          <a:xfrm rot="2119993">
            <a:off x="4716463" y="4362450"/>
            <a:ext cx="2232025" cy="792163"/>
          </a:xfrm>
          <a:prstGeom prst="leftArrow">
            <a:avLst>
              <a:gd name="adj1" fmla="val 50000"/>
              <a:gd name="adj2" fmla="val 70441"/>
            </a:avLst>
          </a:prstGeom>
          <a:solidFill>
            <a:srgbClr val="00008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a:solidFill>
                  <a:schemeClr val="bg1"/>
                </a:solidFill>
                <a:latin typeface="Arial" panose="020B0604020202020204" pitchFamily="34" charset="0"/>
              </a:rPr>
              <a:t>WIND DIRECTION</a:t>
            </a:r>
          </a:p>
        </p:txBody>
      </p:sp>
      <p:sp>
        <p:nvSpPr>
          <p:cNvPr id="12309" name="Freeform 21">
            <a:extLst>
              <a:ext uri="{FF2B5EF4-FFF2-40B4-BE49-F238E27FC236}">
                <a16:creationId xmlns:a16="http://schemas.microsoft.com/office/drawing/2014/main" id="{158A56CA-2CBF-44A8-BF0E-AA8F82E925B4}"/>
              </a:ext>
            </a:extLst>
          </p:cNvPr>
          <p:cNvSpPr>
            <a:spLocks/>
          </p:cNvSpPr>
          <p:nvPr/>
        </p:nvSpPr>
        <p:spPr bwMode="auto">
          <a:xfrm>
            <a:off x="6391275" y="2236788"/>
            <a:ext cx="360363" cy="360362"/>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24">
            <a:extLst>
              <a:ext uri="{FF2B5EF4-FFF2-40B4-BE49-F238E27FC236}">
                <a16:creationId xmlns:a16="http://schemas.microsoft.com/office/drawing/2014/main" id="{CF50CE58-1085-47B3-BC22-3A97A9406B14}"/>
              </a:ext>
            </a:extLst>
          </p:cNvPr>
          <p:cNvGrpSpPr>
            <a:grpSpLocks/>
          </p:cNvGrpSpPr>
          <p:nvPr/>
        </p:nvGrpSpPr>
        <p:grpSpPr bwMode="auto">
          <a:xfrm>
            <a:off x="2462213" y="2308225"/>
            <a:ext cx="376237" cy="360363"/>
            <a:chOff x="2953" y="2227"/>
            <a:chExt cx="237" cy="227"/>
          </a:xfrm>
        </p:grpSpPr>
        <p:sp>
          <p:nvSpPr>
            <p:cNvPr id="14358" name="Freeform 22">
              <a:extLst>
                <a:ext uri="{FF2B5EF4-FFF2-40B4-BE49-F238E27FC236}">
                  <a16:creationId xmlns:a16="http://schemas.microsoft.com/office/drawing/2014/main" id="{8D0EEB14-5A90-4A03-85DF-C466C8EF99E1}"/>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9" name="Freeform 23">
              <a:extLst>
                <a:ext uri="{FF2B5EF4-FFF2-40B4-BE49-F238E27FC236}">
                  <a16:creationId xmlns:a16="http://schemas.microsoft.com/office/drawing/2014/main" id="{ACB4E55C-1BB7-4E8D-8AF0-282C0E301610}"/>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25">
            <a:extLst>
              <a:ext uri="{FF2B5EF4-FFF2-40B4-BE49-F238E27FC236}">
                <a16:creationId xmlns:a16="http://schemas.microsoft.com/office/drawing/2014/main" id="{6603E498-F0E7-4751-8406-BC16004146C6}"/>
              </a:ext>
            </a:extLst>
          </p:cNvPr>
          <p:cNvGrpSpPr>
            <a:grpSpLocks/>
          </p:cNvGrpSpPr>
          <p:nvPr/>
        </p:nvGrpSpPr>
        <p:grpSpPr bwMode="auto">
          <a:xfrm>
            <a:off x="4373563" y="2303463"/>
            <a:ext cx="376237" cy="360362"/>
            <a:chOff x="2953" y="2227"/>
            <a:chExt cx="237" cy="227"/>
          </a:xfrm>
        </p:grpSpPr>
        <p:sp>
          <p:nvSpPr>
            <p:cNvPr id="14356" name="Freeform 26">
              <a:extLst>
                <a:ext uri="{FF2B5EF4-FFF2-40B4-BE49-F238E27FC236}">
                  <a16:creationId xmlns:a16="http://schemas.microsoft.com/office/drawing/2014/main" id="{8D748C4E-8A5A-4D09-9971-BB4EC2E05416}"/>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7" name="Freeform 27">
              <a:extLst>
                <a:ext uri="{FF2B5EF4-FFF2-40B4-BE49-F238E27FC236}">
                  <a16:creationId xmlns:a16="http://schemas.microsoft.com/office/drawing/2014/main" id="{E44937BE-3271-4071-B088-76DE4866D33C}"/>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28">
            <a:extLst>
              <a:ext uri="{FF2B5EF4-FFF2-40B4-BE49-F238E27FC236}">
                <a16:creationId xmlns:a16="http://schemas.microsoft.com/office/drawing/2014/main" id="{147070A3-FDF4-43A7-B23C-05CB5C56D1EB}"/>
              </a:ext>
            </a:extLst>
          </p:cNvPr>
          <p:cNvGrpSpPr>
            <a:grpSpLocks/>
          </p:cNvGrpSpPr>
          <p:nvPr/>
        </p:nvGrpSpPr>
        <p:grpSpPr bwMode="auto">
          <a:xfrm>
            <a:off x="1439863" y="3036888"/>
            <a:ext cx="376237" cy="360362"/>
            <a:chOff x="2953" y="2227"/>
            <a:chExt cx="237" cy="227"/>
          </a:xfrm>
        </p:grpSpPr>
        <p:sp>
          <p:nvSpPr>
            <p:cNvPr id="14354" name="Freeform 29">
              <a:extLst>
                <a:ext uri="{FF2B5EF4-FFF2-40B4-BE49-F238E27FC236}">
                  <a16:creationId xmlns:a16="http://schemas.microsoft.com/office/drawing/2014/main" id="{448D7ECD-C7B7-4544-A6D8-482A75FA2770}"/>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5" name="Freeform 30">
              <a:extLst>
                <a:ext uri="{FF2B5EF4-FFF2-40B4-BE49-F238E27FC236}">
                  <a16:creationId xmlns:a16="http://schemas.microsoft.com/office/drawing/2014/main" id="{D3814734-6FF7-4F08-83AD-172522BA82B0}"/>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319" name="Freeform 31">
            <a:extLst>
              <a:ext uri="{FF2B5EF4-FFF2-40B4-BE49-F238E27FC236}">
                <a16:creationId xmlns:a16="http://schemas.microsoft.com/office/drawing/2014/main" id="{01C235D7-7FCA-4F87-912F-4E9306C6BCEF}"/>
              </a:ext>
            </a:extLst>
          </p:cNvPr>
          <p:cNvSpPr>
            <a:spLocks/>
          </p:cNvSpPr>
          <p:nvPr/>
        </p:nvSpPr>
        <p:spPr bwMode="auto">
          <a:xfrm>
            <a:off x="7445375" y="2944813"/>
            <a:ext cx="360363" cy="360362"/>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320"/>
                                        </p:tgtEl>
                                        <p:attrNameLst>
                                          <p:attrName>style.visibility</p:attrName>
                                        </p:attrNameLst>
                                      </p:cBhvr>
                                      <p:to>
                                        <p:strVal val="visible"/>
                                      </p:to>
                                    </p:set>
                                    <p:animEffect transition="in" filter="wipe(up)">
                                      <p:cBhvr>
                                        <p:cTn id="7" dur="1000"/>
                                        <p:tgtEl>
                                          <p:spTgt spid="12320"/>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300"/>
                                        </p:tgtEl>
                                        <p:attrNameLst>
                                          <p:attrName>style.visibility</p:attrName>
                                        </p:attrNameLst>
                                      </p:cBhvr>
                                      <p:to>
                                        <p:strVal val="visible"/>
                                      </p:to>
                                    </p:set>
                                    <p:animEffect transition="in" filter="wipe(down)">
                                      <p:cBhvr>
                                        <p:cTn id="11" dur="3000"/>
                                        <p:tgtEl>
                                          <p:spTgt spid="123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230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2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C10923A-BB43-4228-BEAE-E8FB53203C11}"/>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5. Key Points</a:t>
            </a:r>
          </a:p>
        </p:txBody>
      </p:sp>
      <p:sp>
        <p:nvSpPr>
          <p:cNvPr id="15363" name="Rectangle 3">
            <a:extLst>
              <a:ext uri="{FF2B5EF4-FFF2-40B4-BE49-F238E27FC236}">
                <a16:creationId xmlns:a16="http://schemas.microsoft.com/office/drawing/2014/main" id="{A0E2D266-8F82-41B8-80AB-853927495CE8}"/>
              </a:ext>
            </a:extLst>
          </p:cNvPr>
          <p:cNvSpPr>
            <a:spLocks noGrp="1"/>
          </p:cNvSpPr>
          <p:nvPr>
            <p:ph type="body" idx="1"/>
          </p:nvPr>
        </p:nvSpPr>
        <p:spPr/>
        <p:txBody>
          <a:bodyPr/>
          <a:lstStyle/>
          <a:p>
            <a:r>
              <a:rPr lang="en-GB" altLang="en-US">
                <a:ea typeface="ＭＳ Ｐゴシック" panose="020B0600070205080204" pitchFamily="34" charset="-128"/>
              </a:rPr>
              <a:t>Always use a shotfiring shelter</a:t>
            </a:r>
          </a:p>
          <a:p>
            <a:endParaRPr lang="en-GB" altLang="en-US">
              <a:ea typeface="ＭＳ Ｐゴシック" panose="020B0600070205080204" pitchFamily="34" charset="-128"/>
            </a:endParaRPr>
          </a:p>
          <a:p>
            <a:r>
              <a:rPr lang="en-GB" altLang="en-US">
                <a:ea typeface="ＭＳ Ｐゴシック" panose="020B0600070205080204" pitchFamily="34" charset="-128"/>
              </a:rPr>
              <a:t>Locate shelter as far away from the blast as possible and to the side or behind the blast</a:t>
            </a:r>
          </a:p>
          <a:p>
            <a:endParaRPr lang="en-GB" altLang="en-US">
              <a:ea typeface="ＭＳ Ｐゴシック" panose="020B0600070205080204" pitchFamily="34" charset="-128"/>
            </a:endParaRPr>
          </a:p>
          <a:p>
            <a:r>
              <a:rPr lang="en-GB" altLang="en-US">
                <a:ea typeface="ＭＳ Ｐゴシック" panose="020B0600070205080204" pitchFamily="34" charset="-128"/>
              </a:rPr>
              <a:t>Do not place the shelter down wind of the blast</a:t>
            </a:r>
          </a:p>
          <a:p>
            <a:endParaRPr lang="en-GB" altLang="en-US">
              <a:ea typeface="ＭＳ Ｐゴシック" panose="020B0600070205080204" pitchFamily="34" charset="-128"/>
            </a:endParaRPr>
          </a:p>
          <a:p>
            <a:r>
              <a:rPr lang="en-GB" altLang="en-US">
                <a:ea typeface="ＭＳ Ｐゴシック" panose="020B0600070205080204" pitchFamily="34" charset="-128"/>
              </a:rPr>
              <a:t>Locate the shelter away from the crest or toe of any face</a:t>
            </a:r>
          </a:p>
          <a:p>
            <a:endParaRPr lang="en-GB" altLang="en-US">
              <a:ea typeface="ＭＳ Ｐゴシック" panose="020B0600070205080204" pitchFamily="34" charset="-128"/>
            </a:endParaRPr>
          </a:p>
          <a:p>
            <a:r>
              <a:rPr lang="en-GB" altLang="en-US">
                <a:ea typeface="ＭＳ Ｐゴシック" panose="020B0600070205080204" pitchFamily="34" charset="-128"/>
              </a:rPr>
              <a:t>Orientate the door of the shelter away from the blast and parallel to the crest and toe of nearby faces</a:t>
            </a:r>
          </a:p>
          <a:p>
            <a:pPr lvl="1"/>
            <a:endParaRPr lang="en-GB" altLang="en-US">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992845B-891F-4C06-AE85-3ED23D21270C}"/>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1. Introduction</a:t>
            </a:r>
          </a:p>
        </p:txBody>
      </p:sp>
      <p:sp>
        <p:nvSpPr>
          <p:cNvPr id="4099" name="Rectangle 3">
            <a:extLst>
              <a:ext uri="{FF2B5EF4-FFF2-40B4-BE49-F238E27FC236}">
                <a16:creationId xmlns:a16="http://schemas.microsoft.com/office/drawing/2014/main" id="{9ADC5F01-000F-4760-A8BE-D3B52167EE59}"/>
              </a:ext>
            </a:extLst>
          </p:cNvPr>
          <p:cNvSpPr>
            <a:spLocks noGrp="1"/>
          </p:cNvSpPr>
          <p:nvPr>
            <p:ph type="body" idx="1"/>
          </p:nvPr>
        </p:nvSpPr>
        <p:spPr/>
        <p:txBody>
          <a:bodyPr/>
          <a:lstStyle/>
          <a:p>
            <a:pPr>
              <a:defRPr/>
            </a:pPr>
            <a:r>
              <a:rPr lang="en-GB" altLang="en-US" dirty="0">
                <a:ea typeface="ＭＳ Ｐゴシック" panose="020B0600070205080204" pitchFamily="34" charset="-128"/>
              </a:rPr>
              <a:t>It is best practice to fire a blast from outside of the declared danger zone.</a:t>
            </a:r>
          </a:p>
          <a:p>
            <a:pPr lvl="1">
              <a:defRPr/>
            </a:pPr>
            <a:r>
              <a:rPr lang="en-GB" altLang="en-US" dirty="0">
                <a:ea typeface="ＭＳ Ｐゴシック" panose="020B0600070205080204" pitchFamily="34" charset="-128"/>
              </a:rPr>
              <a:t>In this case you do not need a </a:t>
            </a:r>
            <a:r>
              <a:rPr lang="en-GB" altLang="en-US" dirty="0" err="1">
                <a:ea typeface="ＭＳ Ｐゴシック" panose="020B0600070205080204" pitchFamily="34" charset="-128"/>
              </a:rPr>
              <a:t>shotfiring</a:t>
            </a:r>
            <a:r>
              <a:rPr lang="en-GB" altLang="en-US" dirty="0">
                <a:ea typeface="ＭＳ Ｐゴシック" panose="020B0600070205080204" pitchFamily="34" charset="-128"/>
              </a:rPr>
              <a:t> shelter</a:t>
            </a:r>
          </a:p>
          <a:p>
            <a:pPr lvl="1">
              <a:defRPr/>
            </a:pPr>
            <a:r>
              <a:rPr lang="en-GB" altLang="en-US" dirty="0">
                <a:ea typeface="ＭＳ Ｐゴシック" panose="020B0600070205080204" pitchFamily="34" charset="-128"/>
              </a:rPr>
              <a:t>You will need a remote firing system</a:t>
            </a:r>
            <a:br>
              <a:rPr lang="en-GB" altLang="en-US" dirty="0">
                <a:ea typeface="ＭＳ Ｐゴシック" panose="020B0600070205080204" pitchFamily="34" charset="-128"/>
              </a:rPr>
            </a:br>
            <a:endParaRPr lang="en-GB" altLang="en-US" dirty="0">
              <a:ea typeface="ＭＳ Ｐゴシック" panose="020B0600070205080204" pitchFamily="34" charset="-128"/>
            </a:endParaRPr>
          </a:p>
          <a:p>
            <a:pPr>
              <a:defRPr/>
            </a:pPr>
            <a:r>
              <a:rPr lang="en-GB" altLang="en-US" dirty="0">
                <a:ea typeface="ＭＳ Ｐゴシック" panose="020B0600070205080204" pitchFamily="34" charset="-128"/>
              </a:rPr>
              <a:t>If you a firing a blast and need to be inside the declared danger zone then you must use a </a:t>
            </a:r>
            <a:r>
              <a:rPr lang="en-GB" altLang="en-US" dirty="0" err="1">
                <a:ea typeface="ＭＳ Ｐゴシック" panose="020B0600070205080204" pitchFamily="34" charset="-128"/>
              </a:rPr>
              <a:t>shotfiring</a:t>
            </a:r>
            <a:r>
              <a:rPr lang="en-GB" altLang="en-US" dirty="0">
                <a:ea typeface="ＭＳ Ｐゴシック" panose="020B0600070205080204" pitchFamily="34" charset="-128"/>
              </a:rPr>
              <a:t> shelter</a:t>
            </a:r>
          </a:p>
          <a:p>
            <a:pPr marL="0" indent="0">
              <a:buFont typeface="Arial" panose="020B0604020202020204" pitchFamily="34" charset="0"/>
              <a:buNone/>
              <a:defRPr/>
            </a:pPr>
            <a:endParaRPr lang="en-GB" altLang="en-US" dirty="0">
              <a:ea typeface="ＭＳ Ｐゴシック" panose="020B0600070205080204" pitchFamily="34" charset="-128"/>
            </a:endParaRPr>
          </a:p>
          <a:p>
            <a:pPr>
              <a:defRPr/>
            </a:pPr>
            <a:r>
              <a:rPr lang="en-GB" altLang="en-US" dirty="0">
                <a:ea typeface="ＭＳ Ｐゴシック" panose="020B0600070205080204" pitchFamily="34" charset="-128"/>
              </a:rPr>
              <a:t>What is the purpose of a </a:t>
            </a:r>
            <a:r>
              <a:rPr lang="en-GB" altLang="en-US" dirty="0" err="1">
                <a:ea typeface="ＭＳ Ｐゴシック" panose="020B0600070205080204" pitchFamily="34" charset="-128"/>
              </a:rPr>
              <a:t>shotfiring</a:t>
            </a:r>
            <a:r>
              <a:rPr lang="en-GB" altLang="en-US" dirty="0">
                <a:ea typeface="ＭＳ Ｐゴシック" panose="020B0600070205080204" pitchFamily="34" charset="-128"/>
              </a:rPr>
              <a:t> shelter ?</a:t>
            </a:r>
          </a:p>
          <a:p>
            <a:pPr lvl="1">
              <a:defRPr/>
            </a:pPr>
            <a:r>
              <a:rPr lang="en-GB" altLang="en-US" dirty="0">
                <a:ea typeface="ＭＳ Ｐゴシック" panose="020B0600070205080204" pitchFamily="34" charset="-128"/>
              </a:rPr>
              <a:t>To minimise risk for the shotfirer whilst firing the blast</a:t>
            </a:r>
          </a:p>
          <a:p>
            <a:pPr lvl="1">
              <a:defRPr/>
            </a:pPr>
            <a:endParaRPr lang="en-GB" altLang="en-US"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CF5035-3035-4218-B791-A39CD399E4F5}"/>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2. Construction</a:t>
            </a:r>
          </a:p>
        </p:txBody>
      </p:sp>
      <p:sp>
        <p:nvSpPr>
          <p:cNvPr id="5123" name="Rectangle 3">
            <a:extLst>
              <a:ext uri="{FF2B5EF4-FFF2-40B4-BE49-F238E27FC236}">
                <a16:creationId xmlns:a16="http://schemas.microsoft.com/office/drawing/2014/main" id="{A8F05EBD-AD3D-4EE3-B654-7B85E98D5EA8}"/>
              </a:ext>
            </a:extLst>
          </p:cNvPr>
          <p:cNvSpPr>
            <a:spLocks noGrp="1"/>
          </p:cNvSpPr>
          <p:nvPr>
            <p:ph type="body" idx="1"/>
          </p:nvPr>
        </p:nvSpPr>
        <p:spPr/>
        <p:txBody>
          <a:bodyPr/>
          <a:lstStyle/>
          <a:p>
            <a:r>
              <a:rPr lang="en-GB" altLang="en-US">
                <a:ea typeface="ＭＳ Ｐゴシック" panose="020B0600070205080204" pitchFamily="34" charset="-128"/>
              </a:rPr>
              <a:t>How should a shelter be constructed ?</a:t>
            </a:r>
          </a:p>
          <a:p>
            <a:endParaRPr lang="en-GB" altLang="en-US">
              <a:ea typeface="ＭＳ Ｐゴシック" panose="020B0600070205080204" pitchFamily="34" charset="-128"/>
            </a:endParaRPr>
          </a:p>
          <a:p>
            <a:pPr lvl="1"/>
            <a:r>
              <a:rPr lang="en-GB" altLang="en-US">
                <a:ea typeface="ＭＳ Ｐゴシック" panose="020B0600070205080204" pitchFamily="34" charset="-128"/>
              </a:rPr>
              <a:t>There are no set guidelines for the construction of a shotfiring shelter, however, there are some obvious factors to be taken into account.</a:t>
            </a:r>
          </a:p>
          <a:p>
            <a:pPr lvl="2"/>
            <a:r>
              <a:rPr lang="en-GB" altLang="en-US">
                <a:ea typeface="ＭＳ Ｐゴシック" panose="020B0600070205080204" pitchFamily="34" charset="-128"/>
              </a:rPr>
              <a:t>Should be robust and fitted with a floor</a:t>
            </a:r>
          </a:p>
          <a:p>
            <a:pPr lvl="2"/>
            <a:r>
              <a:rPr lang="en-GB" altLang="en-US">
                <a:ea typeface="ＭＳ Ｐゴシック" panose="020B0600070205080204" pitchFamily="34" charset="-128"/>
              </a:rPr>
              <a:t>Should be capable of being moved in a safe manner by on-site equipment</a:t>
            </a:r>
          </a:p>
          <a:p>
            <a:pPr lvl="2"/>
            <a:r>
              <a:rPr lang="en-GB" altLang="en-US">
                <a:ea typeface="ＭＳ Ｐゴシック" panose="020B0600070205080204" pitchFamily="34" charset="-128"/>
              </a:rPr>
              <a:t>Should be big enough to hold all the people required</a:t>
            </a:r>
          </a:p>
          <a:p>
            <a:pPr lvl="3"/>
            <a:r>
              <a:rPr lang="en-GB" altLang="en-US">
                <a:ea typeface="ＭＳ Ｐゴシック" panose="020B0600070205080204" pitchFamily="34" charset="-128"/>
              </a:rPr>
              <a:t>Good idea to mark with a maximum number</a:t>
            </a:r>
          </a:p>
          <a:p>
            <a:pPr lvl="2"/>
            <a:r>
              <a:rPr lang="en-GB" altLang="en-US">
                <a:ea typeface="ＭＳ Ｐゴシック" panose="020B0600070205080204" pitchFamily="34" charset="-128"/>
              </a:rPr>
              <a:t>Should be fitted with an outward opening, closable door</a:t>
            </a:r>
          </a:p>
          <a:p>
            <a:pPr lvl="2"/>
            <a:r>
              <a:rPr lang="en-GB" altLang="en-US">
                <a:ea typeface="ＭＳ Ｐゴシック" panose="020B0600070205080204" pitchFamily="34" charset="-128"/>
              </a:rPr>
              <a:t>Should be fitted with an observation slit</a:t>
            </a:r>
          </a:p>
          <a:p>
            <a:pPr lvl="2"/>
            <a:r>
              <a:rPr lang="en-GB" altLang="en-US">
                <a:ea typeface="ＭＳ Ｐゴシック" panose="020B0600070205080204" pitchFamily="34" charset="-128"/>
              </a:rPr>
              <a:t>Should be regularly inspected and maintained</a:t>
            </a:r>
          </a:p>
          <a:p>
            <a:pPr lvl="2"/>
            <a:endParaRPr lang="en-GB" altLang="en-US">
              <a:ea typeface="ＭＳ Ｐゴシック" panose="020B0600070205080204" pitchFamily="34" charset="-128"/>
            </a:endParaRPr>
          </a:p>
          <a:p>
            <a:pPr lvl="2"/>
            <a:r>
              <a:rPr lang="en-GB" altLang="en-US">
                <a:ea typeface="ＭＳ Ｐゴシック" panose="020B0600070205080204" pitchFamily="34" charset="-128"/>
              </a:rPr>
              <a:t>The following slide shows a good example of shelter construction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71BC9E-5BA0-4DD0-86CC-F27190262325}"/>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2. Construction (continued)</a:t>
            </a:r>
          </a:p>
        </p:txBody>
      </p:sp>
      <p:sp>
        <p:nvSpPr>
          <p:cNvPr id="6147" name="Rectangle 3">
            <a:extLst>
              <a:ext uri="{FF2B5EF4-FFF2-40B4-BE49-F238E27FC236}">
                <a16:creationId xmlns:a16="http://schemas.microsoft.com/office/drawing/2014/main" id="{EFE46C12-3EA7-41C2-8B14-B0D1038AD50D}"/>
              </a:ext>
            </a:extLst>
          </p:cNvPr>
          <p:cNvSpPr>
            <a:spLocks noGrp="1"/>
          </p:cNvSpPr>
          <p:nvPr>
            <p:ph type="body" idx="1"/>
          </p:nvPr>
        </p:nvSpPr>
        <p:spPr/>
        <p:txBody>
          <a:bodyPr/>
          <a:lstStyle/>
          <a:p>
            <a:r>
              <a:rPr lang="en-GB" altLang="en-US">
                <a:ea typeface="ＭＳ Ｐゴシック" panose="020B0600070205080204" pitchFamily="34" charset="-128"/>
              </a:rPr>
              <a:t>Example of a well constructed shotfiring shelter</a:t>
            </a:r>
          </a:p>
        </p:txBody>
      </p:sp>
      <p:grpSp>
        <p:nvGrpSpPr>
          <p:cNvPr id="6148" name="Group 7">
            <a:extLst>
              <a:ext uri="{FF2B5EF4-FFF2-40B4-BE49-F238E27FC236}">
                <a16:creationId xmlns:a16="http://schemas.microsoft.com/office/drawing/2014/main" id="{5A90BEBF-B75C-4C09-A415-71C43D5FC2E8}"/>
              </a:ext>
            </a:extLst>
          </p:cNvPr>
          <p:cNvGrpSpPr>
            <a:grpSpLocks/>
          </p:cNvGrpSpPr>
          <p:nvPr/>
        </p:nvGrpSpPr>
        <p:grpSpPr bwMode="auto">
          <a:xfrm>
            <a:off x="3379788" y="1824038"/>
            <a:ext cx="2384425" cy="4249737"/>
            <a:chOff x="1921" y="1344"/>
            <a:chExt cx="1502" cy="2677"/>
          </a:xfrm>
        </p:grpSpPr>
        <p:pic>
          <p:nvPicPr>
            <p:cNvPr id="6155" name="Picture 5" descr="Shelter General View">
              <a:extLst>
                <a:ext uri="{FF2B5EF4-FFF2-40B4-BE49-F238E27FC236}">
                  <a16:creationId xmlns:a16="http://schemas.microsoft.com/office/drawing/2014/main" id="{0E7D3A03-1F43-4CA8-A236-FAFDCE39D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 y="1344"/>
              <a:ext cx="1502" cy="249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6" name="Text Box 6">
              <a:extLst>
                <a:ext uri="{FF2B5EF4-FFF2-40B4-BE49-F238E27FC236}">
                  <a16:creationId xmlns:a16="http://schemas.microsoft.com/office/drawing/2014/main" id="{EF29E688-A8C7-4B2B-848C-308581B3E422}"/>
                </a:ext>
              </a:extLst>
            </p:cNvPr>
            <p:cNvSpPr txBox="1">
              <a:spLocks noChangeArrowheads="1"/>
            </p:cNvSpPr>
            <p:nvPr/>
          </p:nvSpPr>
          <p:spPr bwMode="auto">
            <a:xfrm>
              <a:off x="1927" y="3867"/>
              <a:ext cx="14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000" b="0">
                  <a:solidFill>
                    <a:schemeClr val="tx1"/>
                  </a:solidFill>
                  <a:latin typeface="Arial" panose="020B0604020202020204" pitchFamily="34" charset="0"/>
                </a:rPr>
                <a:t>Photo courtesy of Aggregate Industries</a:t>
              </a:r>
            </a:p>
          </p:txBody>
        </p:sp>
      </p:grpSp>
      <p:sp>
        <p:nvSpPr>
          <p:cNvPr id="6149" name="AutoShape 9">
            <a:extLst>
              <a:ext uri="{FF2B5EF4-FFF2-40B4-BE49-F238E27FC236}">
                <a16:creationId xmlns:a16="http://schemas.microsoft.com/office/drawing/2014/main" id="{2CDE1BCA-4FB1-4BE9-8D15-AB5A74CD3B35}"/>
              </a:ext>
            </a:extLst>
          </p:cNvPr>
          <p:cNvSpPr>
            <a:spLocks/>
          </p:cNvSpPr>
          <p:nvPr/>
        </p:nvSpPr>
        <p:spPr bwMode="auto">
          <a:xfrm>
            <a:off x="6227763" y="2892425"/>
            <a:ext cx="2232025" cy="360363"/>
          </a:xfrm>
          <a:prstGeom prst="borderCallout2">
            <a:avLst>
              <a:gd name="adj1" fmla="val 31718"/>
              <a:gd name="adj2" fmla="val -3412"/>
              <a:gd name="adj3" fmla="val 31718"/>
              <a:gd name="adj4" fmla="val -13870"/>
              <a:gd name="adj5" fmla="val 86787"/>
              <a:gd name="adj6" fmla="val -55120"/>
            </a:avLst>
          </a:prstGeom>
          <a:solidFill>
            <a:srgbClr val="FFFF99"/>
          </a:solidFill>
          <a:ln w="28575">
            <a:solidFill>
              <a:srgbClr val="FF0000"/>
            </a:solidFill>
            <a:miter lim="800000"/>
            <a:headEnd/>
            <a:tailEnd/>
          </a:ln>
        </p:spPr>
        <p:txBody>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400">
                <a:solidFill>
                  <a:schemeClr val="tx1"/>
                </a:solidFill>
                <a:latin typeface="Arial" panose="020B0604020202020204" pitchFamily="34" charset="0"/>
              </a:rPr>
              <a:t>Robust steel body</a:t>
            </a:r>
          </a:p>
        </p:txBody>
      </p:sp>
      <p:sp>
        <p:nvSpPr>
          <p:cNvPr id="6150" name="AutoShape 10">
            <a:extLst>
              <a:ext uri="{FF2B5EF4-FFF2-40B4-BE49-F238E27FC236}">
                <a16:creationId xmlns:a16="http://schemas.microsoft.com/office/drawing/2014/main" id="{936B7EEA-90B2-4EC8-B0A5-81014BAD956B}"/>
              </a:ext>
            </a:extLst>
          </p:cNvPr>
          <p:cNvSpPr>
            <a:spLocks/>
          </p:cNvSpPr>
          <p:nvPr/>
        </p:nvSpPr>
        <p:spPr bwMode="auto">
          <a:xfrm>
            <a:off x="6227763" y="1697038"/>
            <a:ext cx="2232025" cy="758825"/>
          </a:xfrm>
          <a:prstGeom prst="borderCallout2">
            <a:avLst>
              <a:gd name="adj1" fmla="val 15065"/>
              <a:gd name="adj2" fmla="val -3412"/>
              <a:gd name="adj3" fmla="val 15065"/>
              <a:gd name="adj4" fmla="val -19273"/>
              <a:gd name="adj5" fmla="val 169097"/>
              <a:gd name="adj6" fmla="val -76458"/>
            </a:avLst>
          </a:prstGeom>
          <a:solidFill>
            <a:srgbClr val="FFFF99"/>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400">
                <a:solidFill>
                  <a:schemeClr val="tx1"/>
                </a:solidFill>
                <a:latin typeface="Arial" panose="020B0604020202020204" pitchFamily="34" charset="0"/>
              </a:rPr>
              <a:t>Observation slot covered with steel mesh</a:t>
            </a:r>
          </a:p>
        </p:txBody>
      </p:sp>
      <p:sp>
        <p:nvSpPr>
          <p:cNvPr id="6151" name="AutoShape 11">
            <a:extLst>
              <a:ext uri="{FF2B5EF4-FFF2-40B4-BE49-F238E27FC236}">
                <a16:creationId xmlns:a16="http://schemas.microsoft.com/office/drawing/2014/main" id="{65F45E4B-4941-41F8-8B1C-7DD556A73549}"/>
              </a:ext>
            </a:extLst>
          </p:cNvPr>
          <p:cNvSpPr>
            <a:spLocks/>
          </p:cNvSpPr>
          <p:nvPr/>
        </p:nvSpPr>
        <p:spPr bwMode="auto">
          <a:xfrm>
            <a:off x="6227763" y="3890963"/>
            <a:ext cx="2232025" cy="758825"/>
          </a:xfrm>
          <a:prstGeom prst="borderCallout2">
            <a:avLst>
              <a:gd name="adj1" fmla="val 15065"/>
              <a:gd name="adj2" fmla="val -3412"/>
              <a:gd name="adj3" fmla="val 15065"/>
              <a:gd name="adj4" fmla="val -18565"/>
              <a:gd name="adj5" fmla="val 68319"/>
              <a:gd name="adj6" fmla="val -76185"/>
            </a:avLst>
          </a:prstGeom>
          <a:solidFill>
            <a:srgbClr val="FFFF99"/>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400">
                <a:solidFill>
                  <a:schemeClr val="tx1"/>
                </a:solidFill>
                <a:latin typeface="Arial" panose="020B0604020202020204" pitchFamily="34" charset="0"/>
              </a:rPr>
              <a:t>Strong mesh floor,</a:t>
            </a:r>
          </a:p>
          <a:p>
            <a:pPr algn="ctr" eaLnBrk="1" hangingPunct="1">
              <a:spcBef>
                <a:spcPct val="0"/>
              </a:spcBef>
              <a:buFontTx/>
              <a:buNone/>
            </a:pPr>
            <a:r>
              <a:rPr lang="en-GB" altLang="en-US" sz="1400">
                <a:solidFill>
                  <a:schemeClr val="tx1"/>
                </a:solidFill>
                <a:latin typeface="Arial" panose="020B0604020202020204" pitchFamily="34" charset="0"/>
              </a:rPr>
              <a:t>helps keep the shelter dry and clean</a:t>
            </a:r>
          </a:p>
        </p:txBody>
      </p:sp>
      <p:sp>
        <p:nvSpPr>
          <p:cNvPr id="6152" name="AutoShape 12">
            <a:extLst>
              <a:ext uri="{FF2B5EF4-FFF2-40B4-BE49-F238E27FC236}">
                <a16:creationId xmlns:a16="http://schemas.microsoft.com/office/drawing/2014/main" id="{913071B5-9DE4-49BF-887C-8D6E2637FDC7}"/>
              </a:ext>
            </a:extLst>
          </p:cNvPr>
          <p:cNvSpPr>
            <a:spLocks/>
          </p:cNvSpPr>
          <p:nvPr/>
        </p:nvSpPr>
        <p:spPr bwMode="auto">
          <a:xfrm>
            <a:off x="684213" y="3333750"/>
            <a:ext cx="2232025" cy="546100"/>
          </a:xfrm>
          <a:prstGeom prst="borderCallout2">
            <a:avLst>
              <a:gd name="adj1" fmla="val 20931"/>
              <a:gd name="adj2" fmla="val 103412"/>
              <a:gd name="adj3" fmla="val 20931"/>
              <a:gd name="adj4" fmla="val 112731"/>
              <a:gd name="adj5" fmla="val -45931"/>
              <a:gd name="adj6" fmla="val 146301"/>
            </a:avLst>
          </a:prstGeom>
          <a:solidFill>
            <a:srgbClr val="FFFF99"/>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400">
                <a:solidFill>
                  <a:schemeClr val="tx1"/>
                </a:solidFill>
                <a:latin typeface="Arial" panose="020B0604020202020204" pitchFamily="34" charset="0"/>
              </a:rPr>
              <a:t>Strong, outwardly opening door</a:t>
            </a:r>
          </a:p>
        </p:txBody>
      </p:sp>
      <p:sp>
        <p:nvSpPr>
          <p:cNvPr id="6153" name="AutoShape 13">
            <a:extLst>
              <a:ext uri="{FF2B5EF4-FFF2-40B4-BE49-F238E27FC236}">
                <a16:creationId xmlns:a16="http://schemas.microsoft.com/office/drawing/2014/main" id="{99A45061-B7D4-49EA-81F0-14B8C3F47434}"/>
              </a:ext>
            </a:extLst>
          </p:cNvPr>
          <p:cNvSpPr>
            <a:spLocks/>
          </p:cNvSpPr>
          <p:nvPr/>
        </p:nvSpPr>
        <p:spPr bwMode="auto">
          <a:xfrm>
            <a:off x="684213" y="4378325"/>
            <a:ext cx="2232025" cy="758825"/>
          </a:xfrm>
          <a:prstGeom prst="borderCallout2">
            <a:avLst>
              <a:gd name="adj1" fmla="val 15065"/>
              <a:gd name="adj2" fmla="val 103412"/>
              <a:gd name="adj3" fmla="val 15065"/>
              <a:gd name="adj4" fmla="val 113301"/>
              <a:gd name="adj5" fmla="val 51255"/>
              <a:gd name="adj6" fmla="val 149148"/>
            </a:avLst>
          </a:prstGeom>
          <a:solidFill>
            <a:srgbClr val="FFFF99"/>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400">
                <a:solidFill>
                  <a:schemeClr val="tx1"/>
                </a:solidFill>
                <a:latin typeface="Arial" panose="020B0604020202020204" pitchFamily="34" charset="0"/>
              </a:rPr>
              <a:t>Carrying system specifically design for on-site equipment</a:t>
            </a:r>
          </a:p>
        </p:txBody>
      </p:sp>
      <p:sp>
        <p:nvSpPr>
          <p:cNvPr id="6154" name="Text Box 17">
            <a:extLst>
              <a:ext uri="{FF2B5EF4-FFF2-40B4-BE49-F238E27FC236}">
                <a16:creationId xmlns:a16="http://schemas.microsoft.com/office/drawing/2014/main" id="{16E880C0-13F7-4F71-948C-8B81F9F9EC29}"/>
              </a:ext>
            </a:extLst>
          </p:cNvPr>
          <p:cNvSpPr txBox="1">
            <a:spLocks noChangeArrowheads="1"/>
          </p:cNvSpPr>
          <p:nvPr/>
        </p:nvSpPr>
        <p:spPr bwMode="auto">
          <a:xfrm>
            <a:off x="684213" y="2185988"/>
            <a:ext cx="2232025" cy="546100"/>
          </a:xfrm>
          <a:prstGeom prst="rect">
            <a:avLst/>
          </a:prstGeom>
          <a:solidFill>
            <a:srgbClr val="FFFF99"/>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400">
                <a:solidFill>
                  <a:schemeClr val="tx1"/>
                </a:solidFill>
                <a:latin typeface="Arial" panose="020B0604020202020204" pitchFamily="34" charset="0"/>
              </a:rPr>
              <a:t>Size : can house 3 people in comfort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0080478-40F8-49B6-9F40-6C4519CEDF69}"/>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3. Risks</a:t>
            </a:r>
          </a:p>
        </p:txBody>
      </p:sp>
      <p:sp>
        <p:nvSpPr>
          <p:cNvPr id="7171" name="Rectangle 3">
            <a:extLst>
              <a:ext uri="{FF2B5EF4-FFF2-40B4-BE49-F238E27FC236}">
                <a16:creationId xmlns:a16="http://schemas.microsoft.com/office/drawing/2014/main" id="{937C3762-ECF5-4963-A41F-90AE1DFA9487}"/>
              </a:ext>
            </a:extLst>
          </p:cNvPr>
          <p:cNvSpPr>
            <a:spLocks noGrp="1"/>
          </p:cNvSpPr>
          <p:nvPr>
            <p:ph type="body" idx="1"/>
          </p:nvPr>
        </p:nvSpPr>
        <p:spPr/>
        <p:txBody>
          <a:bodyPr/>
          <a:lstStyle/>
          <a:p>
            <a:r>
              <a:rPr lang="en-GB" altLang="en-US">
                <a:ea typeface="ＭＳ Ｐゴシック" panose="020B0600070205080204" pitchFamily="34" charset="-128"/>
              </a:rPr>
              <a:t>What are the risks ?</a:t>
            </a:r>
          </a:p>
          <a:p>
            <a:endParaRPr lang="en-GB" altLang="en-US">
              <a:ea typeface="ＭＳ Ｐゴシック" panose="020B0600070205080204" pitchFamily="34" charset="-128"/>
            </a:endParaRPr>
          </a:p>
          <a:p>
            <a:pPr lvl="1"/>
            <a:r>
              <a:rPr lang="en-GB" altLang="en-US">
                <a:ea typeface="ＭＳ Ｐゴシック" panose="020B0600070205080204" pitchFamily="34" charset="-128"/>
              </a:rPr>
              <a:t>Flyrock</a:t>
            </a:r>
          </a:p>
          <a:p>
            <a:pPr lvl="2"/>
            <a:r>
              <a:rPr lang="en-GB" altLang="en-US">
                <a:ea typeface="ＭＳ Ｐゴシック" panose="020B0600070205080204" pitchFamily="34" charset="-128"/>
              </a:rPr>
              <a:t>Impact on shelter</a:t>
            </a:r>
          </a:p>
          <a:p>
            <a:pPr lvl="2"/>
            <a:r>
              <a:rPr lang="en-GB" altLang="en-US">
                <a:ea typeface="ＭＳ Ｐゴシック" panose="020B0600070205080204" pitchFamily="34" charset="-128"/>
              </a:rPr>
              <a:t>Ingress through door</a:t>
            </a:r>
          </a:p>
          <a:p>
            <a:pPr lvl="2"/>
            <a:endParaRPr lang="en-GB" altLang="en-US">
              <a:ea typeface="ＭＳ Ｐゴシック" panose="020B0600070205080204" pitchFamily="34" charset="-128"/>
            </a:endParaRPr>
          </a:p>
          <a:p>
            <a:pPr lvl="1"/>
            <a:r>
              <a:rPr lang="en-GB" altLang="en-US">
                <a:ea typeface="ＭＳ Ｐゴシック" panose="020B0600070205080204" pitchFamily="34" charset="-128"/>
              </a:rPr>
              <a:t>Falls of ground</a:t>
            </a:r>
          </a:p>
          <a:p>
            <a:pPr lvl="2"/>
            <a:r>
              <a:rPr lang="en-GB" altLang="en-US">
                <a:ea typeface="ＭＳ Ｐゴシック" panose="020B0600070205080204" pitchFamily="34" charset="-128"/>
              </a:rPr>
              <a:t>From above : impact on shelter or through door</a:t>
            </a:r>
          </a:p>
          <a:p>
            <a:pPr lvl="2"/>
            <a:r>
              <a:rPr lang="en-GB" altLang="en-US">
                <a:ea typeface="ＭＳ Ｐゴシック" panose="020B0600070205080204" pitchFamily="34" charset="-128"/>
              </a:rPr>
              <a:t>From below : shelter falls to bench below</a:t>
            </a:r>
          </a:p>
          <a:p>
            <a:pPr lvl="2"/>
            <a:endParaRPr lang="en-GB" altLang="en-US">
              <a:ea typeface="ＭＳ Ｐゴシック" panose="020B0600070205080204" pitchFamily="34" charset="-128"/>
            </a:endParaRPr>
          </a:p>
          <a:p>
            <a:pPr lvl="1"/>
            <a:r>
              <a:rPr lang="en-GB" altLang="en-US">
                <a:ea typeface="ＭＳ Ｐゴシック" panose="020B0600070205080204" pitchFamily="34" charset="-128"/>
              </a:rPr>
              <a:t>Dust and fumes</a:t>
            </a:r>
          </a:p>
          <a:p>
            <a:pPr lvl="2"/>
            <a:r>
              <a:rPr lang="en-GB" altLang="en-US">
                <a:ea typeface="ＭＳ Ｐゴシック" panose="020B0600070205080204" pitchFamily="34" charset="-128"/>
              </a:rPr>
              <a:t>Lung damage</a:t>
            </a:r>
          </a:p>
          <a:p>
            <a:pPr lvl="2"/>
            <a:r>
              <a:rPr lang="en-GB" altLang="en-US">
                <a:ea typeface="ＭＳ Ｐゴシック" panose="020B0600070205080204" pitchFamily="34" charset="-128"/>
              </a:rPr>
              <a:t>All persons in a Shotfiring shelter should be provided with</a:t>
            </a:r>
            <a:br>
              <a:rPr lang="en-GB" altLang="en-US">
                <a:ea typeface="ＭＳ Ｐゴシック" panose="020B0600070205080204" pitchFamily="34" charset="-128"/>
              </a:rPr>
            </a:br>
            <a:r>
              <a:rPr lang="en-GB" altLang="en-US">
                <a:ea typeface="ＭＳ Ｐゴシック" panose="020B0600070205080204" pitchFamily="34" charset="-128"/>
              </a:rPr>
              <a:t>suitable dust masks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E1B886F-6B7D-4C77-8A33-AC11537C9818}"/>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4. Basic Guidance (continued)</a:t>
            </a:r>
          </a:p>
        </p:txBody>
      </p:sp>
      <p:sp>
        <p:nvSpPr>
          <p:cNvPr id="8195" name="Rectangle 3">
            <a:extLst>
              <a:ext uri="{FF2B5EF4-FFF2-40B4-BE49-F238E27FC236}">
                <a16:creationId xmlns:a16="http://schemas.microsoft.com/office/drawing/2014/main" id="{40BF64E5-4C8D-4615-BD55-A21889AE54B2}"/>
              </a:ext>
            </a:extLst>
          </p:cNvPr>
          <p:cNvSpPr>
            <a:spLocks noGrp="1"/>
          </p:cNvSpPr>
          <p:nvPr>
            <p:ph type="body" idx="1"/>
          </p:nvPr>
        </p:nvSpPr>
        <p:spPr/>
        <p:txBody>
          <a:bodyPr/>
          <a:lstStyle/>
          <a:p>
            <a:r>
              <a:rPr lang="en-GB" altLang="en-US">
                <a:ea typeface="ＭＳ Ｐゴシック" panose="020B0600070205080204" pitchFamily="34" charset="-128"/>
              </a:rPr>
              <a:t>Distance from blast</a:t>
            </a:r>
          </a:p>
          <a:p>
            <a:pPr lvl="1"/>
            <a:r>
              <a:rPr lang="en-GB" altLang="en-US">
                <a:ea typeface="ＭＳ Ｐゴシック" panose="020B0600070205080204" pitchFamily="34" charset="-128"/>
              </a:rPr>
              <a:t>As far as possible</a:t>
            </a:r>
          </a:p>
          <a:p>
            <a:pPr lvl="2"/>
            <a:r>
              <a:rPr lang="en-GB" altLang="en-US">
                <a:ea typeface="ＭＳ Ｐゴシック" panose="020B0600070205080204" pitchFamily="34" charset="-128"/>
              </a:rPr>
              <a:t>Limited by the length of the shotfiring cable or shock-tube starter line</a:t>
            </a:r>
          </a:p>
          <a:p>
            <a:pPr lvl="1"/>
            <a:r>
              <a:rPr lang="en-GB" altLang="en-US">
                <a:ea typeface="ＭＳ Ｐゴシック" panose="020B0600070205080204" pitchFamily="34" charset="-128"/>
              </a:rPr>
              <a:t>A minimum distance should be specified in the shotfiring rules</a:t>
            </a:r>
          </a:p>
        </p:txBody>
      </p:sp>
      <p:sp>
        <p:nvSpPr>
          <p:cNvPr id="5" name="Left-Right Arrow 4">
            <a:extLst>
              <a:ext uri="{FF2B5EF4-FFF2-40B4-BE49-F238E27FC236}">
                <a16:creationId xmlns:a16="http://schemas.microsoft.com/office/drawing/2014/main" id="{BEA328CA-22E1-484D-A12B-3FE5FE72EBEF}"/>
              </a:ext>
            </a:extLst>
          </p:cNvPr>
          <p:cNvSpPr/>
          <p:nvPr/>
        </p:nvSpPr>
        <p:spPr>
          <a:xfrm>
            <a:off x="4071934" y="3745354"/>
            <a:ext cx="4857784" cy="785818"/>
          </a:xfrm>
          <a:prstGeom prst="leftRightArrow">
            <a:avLst/>
          </a:prstGeom>
          <a:gradFill flip="none" rotWithShape="1">
            <a:gsLst>
              <a:gs pos="0">
                <a:srgbClr val="FFF200"/>
              </a:gs>
              <a:gs pos="45000">
                <a:srgbClr val="FF7A00"/>
              </a:gs>
              <a:gs pos="70000">
                <a:srgbClr val="FF0300"/>
              </a:gs>
              <a:gs pos="100000">
                <a:srgbClr val="4D0808"/>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defRPr/>
            </a:pPr>
            <a:r>
              <a:rPr lang="en-GB" b="1" dirty="0"/>
              <a:t>DISTANCE – The further the better</a:t>
            </a:r>
            <a:endParaRPr lang="en-US" b="1" dirty="0"/>
          </a:p>
        </p:txBody>
      </p:sp>
      <p:pic>
        <p:nvPicPr>
          <p:cNvPr id="8199" name="Picture 5">
            <a:extLst>
              <a:ext uri="{FF2B5EF4-FFF2-40B4-BE49-F238E27FC236}">
                <a16:creationId xmlns:a16="http://schemas.microsoft.com/office/drawing/2014/main" id="{9AB71CEE-F787-4388-8107-AA0EE3D3973A}"/>
              </a:ext>
            </a:extLst>
          </p:cNvPr>
          <p:cNvPicPr>
            <a:picLocks noChangeAspect="1"/>
          </p:cNvPicPr>
          <p:nvPr/>
        </p:nvPicPr>
        <p:blipFill>
          <a:blip r:embed="rId2">
            <a:extLst>
              <a:ext uri="{28A0092B-C50C-407E-A947-70E740481C1C}">
                <a14:useLocalDpi xmlns:a14="http://schemas.microsoft.com/office/drawing/2010/main" val="0"/>
              </a:ext>
            </a:extLst>
          </a:blip>
          <a:srcRect l="12428" r="10864" b="22916"/>
          <a:stretch>
            <a:fillRect/>
          </a:stretch>
        </p:blipFill>
        <p:spPr bwMode="auto">
          <a:xfrm>
            <a:off x="928688" y="3030538"/>
            <a:ext cx="3071812" cy="2319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CFEFAF-FFFC-4C8E-95B9-AEE72D225FB3}"/>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4. Basic Guidance (continued)</a:t>
            </a:r>
          </a:p>
        </p:txBody>
      </p:sp>
      <p:sp>
        <p:nvSpPr>
          <p:cNvPr id="9219" name="Rectangle 3">
            <a:extLst>
              <a:ext uri="{FF2B5EF4-FFF2-40B4-BE49-F238E27FC236}">
                <a16:creationId xmlns:a16="http://schemas.microsoft.com/office/drawing/2014/main" id="{E9F33CCA-7CEF-41E4-8F50-9AD33C8009E4}"/>
              </a:ext>
            </a:extLst>
          </p:cNvPr>
          <p:cNvSpPr>
            <a:spLocks noGrp="1"/>
          </p:cNvSpPr>
          <p:nvPr>
            <p:ph type="body" idx="1"/>
          </p:nvPr>
        </p:nvSpPr>
        <p:spPr/>
        <p:txBody>
          <a:bodyPr/>
          <a:lstStyle/>
          <a:p>
            <a:r>
              <a:rPr lang="en-GB" altLang="en-US">
                <a:ea typeface="ＭＳ Ｐゴシック" panose="020B0600070205080204" pitchFamily="34" charset="-128"/>
              </a:rPr>
              <a:t>Can you fire from outside of the danger zone ?</a:t>
            </a:r>
          </a:p>
          <a:p>
            <a:pPr lvl="1"/>
            <a:r>
              <a:rPr lang="en-GB" altLang="en-US">
                <a:ea typeface="ＭＳ Ｐゴシック" panose="020B0600070205080204" pitchFamily="34" charset="-128"/>
              </a:rPr>
              <a:t>This is the best option</a:t>
            </a:r>
          </a:p>
          <a:p>
            <a:pPr lvl="1"/>
            <a:r>
              <a:rPr lang="en-GB" altLang="en-US">
                <a:ea typeface="ＭＳ Ｐゴシック" panose="020B0600070205080204" pitchFamily="34" charset="-128"/>
              </a:rPr>
              <a:t>If you can, then you do not need a shelter</a:t>
            </a:r>
          </a:p>
          <a:p>
            <a:pPr lvl="1"/>
            <a:r>
              <a:rPr lang="en-GB" altLang="en-US">
                <a:ea typeface="ＭＳ Ｐゴシック" panose="020B0600070205080204" pitchFamily="34" charset="-128"/>
              </a:rPr>
              <a:t>You will need a remote firing system</a:t>
            </a:r>
          </a:p>
          <a:p>
            <a:pPr lvl="1"/>
            <a:r>
              <a:rPr lang="en-GB" altLang="en-US">
                <a:ea typeface="ＭＳ Ｐゴシック" panose="020B0600070205080204" pitchFamily="34" charset="-128"/>
              </a:rPr>
              <a:t>This option also gives you greatly enhanced control over the danger zone as you can often fire from a viewing / observation point</a:t>
            </a:r>
          </a:p>
        </p:txBody>
      </p:sp>
      <p:pic>
        <p:nvPicPr>
          <p:cNvPr id="9220" name="Picture 4">
            <a:extLst>
              <a:ext uri="{FF2B5EF4-FFF2-40B4-BE49-F238E27FC236}">
                <a16:creationId xmlns:a16="http://schemas.microsoft.com/office/drawing/2014/main" id="{F304CCB8-D613-40F2-B0B2-157274CD2375}"/>
              </a:ext>
            </a:extLst>
          </p:cNvPr>
          <p:cNvPicPr>
            <a:picLocks noChangeAspect="1"/>
          </p:cNvPicPr>
          <p:nvPr/>
        </p:nvPicPr>
        <p:blipFill>
          <a:blip r:embed="rId2">
            <a:extLst>
              <a:ext uri="{28A0092B-C50C-407E-A947-70E740481C1C}">
                <a14:useLocalDpi xmlns:a14="http://schemas.microsoft.com/office/drawing/2010/main" val="0"/>
              </a:ext>
            </a:extLst>
          </a:blip>
          <a:srcRect t="10320" b="31326"/>
          <a:stretch>
            <a:fillRect/>
          </a:stretch>
        </p:blipFill>
        <p:spPr bwMode="auto">
          <a:xfrm>
            <a:off x="1357313" y="3303588"/>
            <a:ext cx="6153150" cy="240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1D1368E-3912-4ED1-A0C8-76B1686CCBE3}"/>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4. Basic Guidance (continued)</a:t>
            </a:r>
          </a:p>
        </p:txBody>
      </p:sp>
      <p:sp>
        <p:nvSpPr>
          <p:cNvPr id="10243" name="Rectangle 3">
            <a:extLst>
              <a:ext uri="{FF2B5EF4-FFF2-40B4-BE49-F238E27FC236}">
                <a16:creationId xmlns:a16="http://schemas.microsoft.com/office/drawing/2014/main" id="{C8AB01E6-D53B-4024-835D-58BC9F69F543}"/>
              </a:ext>
            </a:extLst>
          </p:cNvPr>
          <p:cNvSpPr>
            <a:spLocks noGrp="1"/>
          </p:cNvSpPr>
          <p:nvPr>
            <p:ph type="body" idx="1"/>
          </p:nvPr>
        </p:nvSpPr>
        <p:spPr/>
        <p:txBody>
          <a:bodyPr/>
          <a:lstStyle/>
          <a:p>
            <a:r>
              <a:rPr lang="en-GB" altLang="en-US">
                <a:ea typeface="ＭＳ Ｐゴシック" panose="020B0600070205080204" pitchFamily="34" charset="-128"/>
              </a:rPr>
              <a:t>Locate shelter behind or to side of blast if possible</a:t>
            </a:r>
          </a:p>
          <a:p>
            <a:pPr lvl="1"/>
            <a:r>
              <a:rPr lang="en-GB" altLang="en-US">
                <a:ea typeface="ＭＳ Ｐゴシック" panose="020B0600070205080204" pitchFamily="34" charset="-128"/>
              </a:rPr>
              <a:t>Location should be shown on a plan in the blast specification</a:t>
            </a:r>
          </a:p>
        </p:txBody>
      </p:sp>
      <p:sp>
        <p:nvSpPr>
          <p:cNvPr id="10244" name="Freeform 5">
            <a:extLst>
              <a:ext uri="{FF2B5EF4-FFF2-40B4-BE49-F238E27FC236}">
                <a16:creationId xmlns:a16="http://schemas.microsoft.com/office/drawing/2014/main" id="{7275ED36-E156-4F1C-BCD3-6761B1F72160}"/>
              </a:ext>
            </a:extLst>
          </p:cNvPr>
          <p:cNvSpPr>
            <a:spLocks/>
          </p:cNvSpPr>
          <p:nvPr/>
        </p:nvSpPr>
        <p:spPr bwMode="auto">
          <a:xfrm>
            <a:off x="1200150" y="3600450"/>
            <a:ext cx="5734050" cy="1993900"/>
          </a:xfrm>
          <a:custGeom>
            <a:avLst/>
            <a:gdLst>
              <a:gd name="T0" fmla="*/ 0 w 3612"/>
              <a:gd name="T1" fmla="*/ 2147483646 h 1256"/>
              <a:gd name="T2" fmla="*/ 2147483646 w 3612"/>
              <a:gd name="T3" fmla="*/ 2147483646 h 1256"/>
              <a:gd name="T4" fmla="*/ 2147483646 w 3612"/>
              <a:gd name="T5" fmla="*/ 2147483646 h 1256"/>
              <a:gd name="T6" fmla="*/ 2147483646 w 3612"/>
              <a:gd name="T7" fmla="*/ 2147483646 h 1256"/>
              <a:gd name="T8" fmla="*/ 2147483646 w 3612"/>
              <a:gd name="T9" fmla="*/ 2147483646 h 1256"/>
              <a:gd name="T10" fmla="*/ 2147483646 w 3612"/>
              <a:gd name="T11" fmla="*/ 2147483646 h 1256"/>
              <a:gd name="T12" fmla="*/ 2147483646 w 3612"/>
              <a:gd name="T13" fmla="*/ 2147483646 h 1256"/>
              <a:gd name="T14" fmla="*/ 2147483646 w 3612"/>
              <a:gd name="T15" fmla="*/ 2147483646 h 1256"/>
              <a:gd name="T16" fmla="*/ 2147483646 w 3612"/>
              <a:gd name="T17" fmla="*/ 2147483646 h 1256"/>
              <a:gd name="T18" fmla="*/ 2147483646 w 3612"/>
              <a:gd name="T19" fmla="*/ 2147483646 h 1256"/>
              <a:gd name="T20" fmla="*/ 2147483646 w 3612"/>
              <a:gd name="T21" fmla="*/ 2147483646 h 1256"/>
              <a:gd name="T22" fmla="*/ 2147483646 w 3612"/>
              <a:gd name="T23" fmla="*/ 2147483646 h 1256"/>
              <a:gd name="T24" fmla="*/ 2147483646 w 3612"/>
              <a:gd name="T25" fmla="*/ 2147483646 h 1256"/>
              <a:gd name="T26" fmla="*/ 2147483646 w 3612"/>
              <a:gd name="T27" fmla="*/ 2147483646 h 1256"/>
              <a:gd name="T28" fmla="*/ 2147483646 w 3612"/>
              <a:gd name="T29" fmla="*/ 2147483646 h 1256"/>
              <a:gd name="T30" fmla="*/ 2147483646 w 3612"/>
              <a:gd name="T31" fmla="*/ 2147483646 h 1256"/>
              <a:gd name="T32" fmla="*/ 2147483646 w 3612"/>
              <a:gd name="T33" fmla="*/ 2147483646 h 1256"/>
              <a:gd name="T34" fmla="*/ 2147483646 w 3612"/>
              <a:gd name="T35" fmla="*/ 2147483646 h 1256"/>
              <a:gd name="T36" fmla="*/ 2147483646 w 3612"/>
              <a:gd name="T37" fmla="*/ 2147483646 h 1256"/>
              <a:gd name="T38" fmla="*/ 2147483646 w 3612"/>
              <a:gd name="T39" fmla="*/ 2147483646 h 1256"/>
              <a:gd name="T40" fmla="*/ 2147483646 w 3612"/>
              <a:gd name="T41" fmla="*/ 2147483646 h 1256"/>
              <a:gd name="T42" fmla="*/ 2147483646 w 3612"/>
              <a:gd name="T43" fmla="*/ 2147483646 h 1256"/>
              <a:gd name="T44" fmla="*/ 2147483646 w 3612"/>
              <a:gd name="T45" fmla="*/ 2147483646 h 1256"/>
              <a:gd name="T46" fmla="*/ 2147483646 w 3612"/>
              <a:gd name="T47" fmla="*/ 2147483646 h 1256"/>
              <a:gd name="T48" fmla="*/ 2147483646 w 3612"/>
              <a:gd name="T49" fmla="*/ 2147483646 h 1256"/>
              <a:gd name="T50" fmla="*/ 2147483646 w 3612"/>
              <a:gd name="T51" fmla="*/ 2147483646 h 1256"/>
              <a:gd name="T52" fmla="*/ 2147483646 w 3612"/>
              <a:gd name="T53" fmla="*/ 2147483646 h 12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12"/>
              <a:gd name="T82" fmla="*/ 0 h 1256"/>
              <a:gd name="T83" fmla="*/ 3612 w 3612"/>
              <a:gd name="T84" fmla="*/ 1256 h 12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12" h="1256">
                <a:moveTo>
                  <a:pt x="0" y="106"/>
                </a:moveTo>
                <a:cubicBezTo>
                  <a:pt x="30" y="106"/>
                  <a:pt x="137" y="106"/>
                  <a:pt x="182" y="106"/>
                </a:cubicBezTo>
                <a:cubicBezTo>
                  <a:pt x="227" y="106"/>
                  <a:pt x="235" y="106"/>
                  <a:pt x="273" y="106"/>
                </a:cubicBezTo>
                <a:cubicBezTo>
                  <a:pt x="311" y="106"/>
                  <a:pt x="349" y="98"/>
                  <a:pt x="409" y="106"/>
                </a:cubicBezTo>
                <a:cubicBezTo>
                  <a:pt x="469" y="114"/>
                  <a:pt x="575" y="144"/>
                  <a:pt x="635" y="152"/>
                </a:cubicBezTo>
                <a:cubicBezTo>
                  <a:pt x="695" y="160"/>
                  <a:pt x="718" y="152"/>
                  <a:pt x="771" y="152"/>
                </a:cubicBezTo>
                <a:cubicBezTo>
                  <a:pt x="824" y="152"/>
                  <a:pt x="893" y="160"/>
                  <a:pt x="953" y="152"/>
                </a:cubicBezTo>
                <a:cubicBezTo>
                  <a:pt x="1013" y="144"/>
                  <a:pt x="1089" y="114"/>
                  <a:pt x="1134" y="106"/>
                </a:cubicBezTo>
                <a:cubicBezTo>
                  <a:pt x="1179" y="98"/>
                  <a:pt x="1172" y="91"/>
                  <a:pt x="1225" y="106"/>
                </a:cubicBezTo>
                <a:cubicBezTo>
                  <a:pt x="1278" y="121"/>
                  <a:pt x="1376" y="197"/>
                  <a:pt x="1452" y="197"/>
                </a:cubicBezTo>
                <a:cubicBezTo>
                  <a:pt x="1528" y="197"/>
                  <a:pt x="1626" y="121"/>
                  <a:pt x="1679" y="106"/>
                </a:cubicBezTo>
                <a:cubicBezTo>
                  <a:pt x="1732" y="91"/>
                  <a:pt x="1716" y="98"/>
                  <a:pt x="1769" y="106"/>
                </a:cubicBezTo>
                <a:cubicBezTo>
                  <a:pt x="1822" y="114"/>
                  <a:pt x="1920" y="144"/>
                  <a:pt x="1996" y="152"/>
                </a:cubicBezTo>
                <a:cubicBezTo>
                  <a:pt x="2072" y="160"/>
                  <a:pt x="2155" y="160"/>
                  <a:pt x="2223" y="152"/>
                </a:cubicBezTo>
                <a:cubicBezTo>
                  <a:pt x="2291" y="144"/>
                  <a:pt x="2359" y="114"/>
                  <a:pt x="2404" y="106"/>
                </a:cubicBezTo>
                <a:cubicBezTo>
                  <a:pt x="2449" y="98"/>
                  <a:pt x="2457" y="98"/>
                  <a:pt x="2495" y="106"/>
                </a:cubicBezTo>
                <a:cubicBezTo>
                  <a:pt x="2533" y="114"/>
                  <a:pt x="2593" y="144"/>
                  <a:pt x="2631" y="152"/>
                </a:cubicBezTo>
                <a:cubicBezTo>
                  <a:pt x="2669" y="160"/>
                  <a:pt x="2692" y="160"/>
                  <a:pt x="2722" y="152"/>
                </a:cubicBezTo>
                <a:cubicBezTo>
                  <a:pt x="2752" y="144"/>
                  <a:pt x="2783" y="114"/>
                  <a:pt x="2813" y="106"/>
                </a:cubicBezTo>
                <a:cubicBezTo>
                  <a:pt x="2843" y="98"/>
                  <a:pt x="2865" y="106"/>
                  <a:pt x="2903" y="106"/>
                </a:cubicBezTo>
                <a:cubicBezTo>
                  <a:pt x="2941" y="106"/>
                  <a:pt x="2986" y="113"/>
                  <a:pt x="3039" y="106"/>
                </a:cubicBezTo>
                <a:cubicBezTo>
                  <a:pt x="3092" y="99"/>
                  <a:pt x="3176" y="68"/>
                  <a:pt x="3221" y="61"/>
                </a:cubicBezTo>
                <a:cubicBezTo>
                  <a:pt x="3266" y="54"/>
                  <a:pt x="3274" y="61"/>
                  <a:pt x="3312" y="61"/>
                </a:cubicBezTo>
                <a:cubicBezTo>
                  <a:pt x="3350" y="61"/>
                  <a:pt x="3411" y="0"/>
                  <a:pt x="3448" y="61"/>
                </a:cubicBezTo>
                <a:cubicBezTo>
                  <a:pt x="3485" y="122"/>
                  <a:pt x="3525" y="320"/>
                  <a:pt x="3537" y="428"/>
                </a:cubicBezTo>
                <a:cubicBezTo>
                  <a:pt x="3549" y="536"/>
                  <a:pt x="3509" y="570"/>
                  <a:pt x="3521" y="708"/>
                </a:cubicBezTo>
                <a:cubicBezTo>
                  <a:pt x="3533" y="846"/>
                  <a:pt x="3593" y="1142"/>
                  <a:pt x="3612" y="1256"/>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4" name="Freeform 6" descr="Granite">
            <a:extLst>
              <a:ext uri="{FF2B5EF4-FFF2-40B4-BE49-F238E27FC236}">
                <a16:creationId xmlns:a16="http://schemas.microsoft.com/office/drawing/2014/main" id="{AF9B005B-8E0C-4815-9A15-CFD81D2794E5}"/>
              </a:ext>
            </a:extLst>
          </p:cNvPr>
          <p:cNvSpPr>
            <a:spLocks/>
          </p:cNvSpPr>
          <p:nvPr/>
        </p:nvSpPr>
        <p:spPr bwMode="auto">
          <a:xfrm>
            <a:off x="3792538" y="3241675"/>
            <a:ext cx="1944687" cy="2087563"/>
          </a:xfrm>
          <a:custGeom>
            <a:avLst/>
            <a:gdLst>
              <a:gd name="T0" fmla="*/ 2147483646 w 1225"/>
              <a:gd name="T1" fmla="*/ 2147483646 h 1315"/>
              <a:gd name="T2" fmla="*/ 2147483646 w 1225"/>
              <a:gd name="T3" fmla="*/ 2147483646 h 1315"/>
              <a:gd name="T4" fmla="*/ 2147483646 w 1225"/>
              <a:gd name="T5" fmla="*/ 2147483646 h 1315"/>
              <a:gd name="T6" fmla="*/ 0 w 1225"/>
              <a:gd name="T7" fmla="*/ 2147483646 h 1315"/>
              <a:gd name="T8" fmla="*/ 0 w 1225"/>
              <a:gd name="T9" fmla="*/ 2147483646 h 1315"/>
              <a:gd name="T10" fmla="*/ 0 w 1225"/>
              <a:gd name="T11" fmla="*/ 2147483646 h 1315"/>
              <a:gd name="T12" fmla="*/ 0 w 1225"/>
              <a:gd name="T13" fmla="*/ 2147483646 h 1315"/>
              <a:gd name="T14" fmla="*/ 2147483646 w 1225"/>
              <a:gd name="T15" fmla="*/ 2147483646 h 1315"/>
              <a:gd name="T16" fmla="*/ 2147483646 w 1225"/>
              <a:gd name="T17" fmla="*/ 0 h 1315"/>
              <a:gd name="T18" fmla="*/ 2147483646 w 1225"/>
              <a:gd name="T19" fmla="*/ 2147483646 h 1315"/>
              <a:gd name="T20" fmla="*/ 2147483646 w 1225"/>
              <a:gd name="T21" fmla="*/ 2147483646 h 1315"/>
              <a:gd name="T22" fmla="*/ 2147483646 w 1225"/>
              <a:gd name="T23" fmla="*/ 2147483646 h 1315"/>
              <a:gd name="T24" fmla="*/ 2147483646 w 1225"/>
              <a:gd name="T25" fmla="*/ 2147483646 h 1315"/>
              <a:gd name="T26" fmla="*/ 2147483646 w 1225"/>
              <a:gd name="T27" fmla="*/ 2147483646 h 1315"/>
              <a:gd name="T28" fmla="*/ 2147483646 w 1225"/>
              <a:gd name="T29" fmla="*/ 2147483646 h 1315"/>
              <a:gd name="T30" fmla="*/ 2147483646 w 1225"/>
              <a:gd name="T31" fmla="*/ 2147483646 h 1315"/>
              <a:gd name="T32" fmla="*/ 2147483646 w 1225"/>
              <a:gd name="T33" fmla="*/ 2147483646 h 1315"/>
              <a:gd name="T34" fmla="*/ 2147483646 w 1225"/>
              <a:gd name="T35" fmla="*/ 2147483646 h 1315"/>
              <a:gd name="T36" fmla="*/ 2147483646 w 1225"/>
              <a:gd name="T37" fmla="*/ 2147483646 h 1315"/>
              <a:gd name="T38" fmla="*/ 2147483646 w 1225"/>
              <a:gd name="T39" fmla="*/ 2147483646 h 1315"/>
              <a:gd name="T40" fmla="*/ 2147483646 w 1225"/>
              <a:gd name="T41" fmla="*/ 2147483646 h 1315"/>
              <a:gd name="T42" fmla="*/ 2147483646 w 1225"/>
              <a:gd name="T43" fmla="*/ 2147483646 h 1315"/>
              <a:gd name="T44" fmla="*/ 2147483646 w 1225"/>
              <a:gd name="T45" fmla="*/ 2147483646 h 1315"/>
              <a:gd name="T46" fmla="*/ 2147483646 w 1225"/>
              <a:gd name="T47" fmla="*/ 2147483646 h 1315"/>
              <a:gd name="T48" fmla="*/ 2147483646 w 1225"/>
              <a:gd name="T49" fmla="*/ 2147483646 h 13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5"/>
              <a:gd name="T76" fmla="*/ 0 h 1315"/>
              <a:gd name="T77" fmla="*/ 1225 w 1225"/>
              <a:gd name="T78" fmla="*/ 1315 h 13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5" h="1315">
                <a:moveTo>
                  <a:pt x="318" y="1179"/>
                </a:moveTo>
                <a:lnTo>
                  <a:pt x="272" y="1088"/>
                </a:lnTo>
                <a:lnTo>
                  <a:pt x="45" y="952"/>
                </a:lnTo>
                <a:lnTo>
                  <a:pt x="0" y="725"/>
                </a:lnTo>
                <a:lnTo>
                  <a:pt x="0" y="589"/>
                </a:lnTo>
                <a:lnTo>
                  <a:pt x="0" y="272"/>
                </a:lnTo>
                <a:lnTo>
                  <a:pt x="0" y="181"/>
                </a:lnTo>
                <a:lnTo>
                  <a:pt x="91" y="45"/>
                </a:lnTo>
                <a:lnTo>
                  <a:pt x="272" y="0"/>
                </a:lnTo>
                <a:lnTo>
                  <a:pt x="454" y="45"/>
                </a:lnTo>
                <a:lnTo>
                  <a:pt x="862" y="45"/>
                </a:lnTo>
                <a:lnTo>
                  <a:pt x="953" y="45"/>
                </a:lnTo>
                <a:lnTo>
                  <a:pt x="1089" y="45"/>
                </a:lnTo>
                <a:lnTo>
                  <a:pt x="1225" y="181"/>
                </a:lnTo>
                <a:lnTo>
                  <a:pt x="1179" y="362"/>
                </a:lnTo>
                <a:lnTo>
                  <a:pt x="1225" y="544"/>
                </a:lnTo>
                <a:lnTo>
                  <a:pt x="1225" y="680"/>
                </a:lnTo>
                <a:lnTo>
                  <a:pt x="1134" y="861"/>
                </a:lnTo>
                <a:lnTo>
                  <a:pt x="1089" y="1088"/>
                </a:lnTo>
                <a:lnTo>
                  <a:pt x="998" y="1179"/>
                </a:lnTo>
                <a:lnTo>
                  <a:pt x="817" y="1224"/>
                </a:lnTo>
                <a:lnTo>
                  <a:pt x="635" y="1315"/>
                </a:lnTo>
                <a:lnTo>
                  <a:pt x="544" y="1315"/>
                </a:lnTo>
                <a:lnTo>
                  <a:pt x="363" y="1315"/>
                </a:lnTo>
                <a:lnTo>
                  <a:pt x="318" y="1179"/>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6" name="Rectangle 7">
            <a:extLst>
              <a:ext uri="{FF2B5EF4-FFF2-40B4-BE49-F238E27FC236}">
                <a16:creationId xmlns:a16="http://schemas.microsoft.com/office/drawing/2014/main" id="{8E065989-EB68-4C51-9C37-760A91A689F0}"/>
              </a:ext>
            </a:extLst>
          </p:cNvPr>
          <p:cNvSpPr>
            <a:spLocks noChangeArrowheads="1"/>
          </p:cNvSpPr>
          <p:nvPr/>
        </p:nvSpPr>
        <p:spPr bwMode="auto">
          <a:xfrm>
            <a:off x="7675563" y="4545013"/>
            <a:ext cx="288925" cy="360362"/>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0247" name="Text Box 8">
            <a:extLst>
              <a:ext uri="{FF2B5EF4-FFF2-40B4-BE49-F238E27FC236}">
                <a16:creationId xmlns:a16="http://schemas.microsoft.com/office/drawing/2014/main" id="{7F565264-9117-4662-BFA5-DBDB4C92ED83}"/>
              </a:ext>
            </a:extLst>
          </p:cNvPr>
          <p:cNvSpPr txBox="1">
            <a:spLocks noChangeArrowheads="1"/>
          </p:cNvSpPr>
          <p:nvPr/>
        </p:nvSpPr>
        <p:spPr bwMode="auto">
          <a:xfrm>
            <a:off x="3863975" y="345757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BLAST AREA</a:t>
            </a:r>
          </a:p>
        </p:txBody>
      </p:sp>
      <p:grpSp>
        <p:nvGrpSpPr>
          <p:cNvPr id="2" name="Group 10">
            <a:extLst>
              <a:ext uri="{FF2B5EF4-FFF2-40B4-BE49-F238E27FC236}">
                <a16:creationId xmlns:a16="http://schemas.microsoft.com/office/drawing/2014/main" id="{11F6ED71-C79A-4F41-B0CF-648D74CF2808}"/>
              </a:ext>
            </a:extLst>
          </p:cNvPr>
          <p:cNvGrpSpPr>
            <a:grpSpLocks/>
          </p:cNvGrpSpPr>
          <p:nvPr/>
        </p:nvGrpSpPr>
        <p:grpSpPr bwMode="auto">
          <a:xfrm>
            <a:off x="7639050" y="4532313"/>
            <a:ext cx="376238" cy="360362"/>
            <a:chOff x="2953" y="2227"/>
            <a:chExt cx="237" cy="227"/>
          </a:xfrm>
        </p:grpSpPr>
        <p:sp>
          <p:nvSpPr>
            <p:cNvPr id="10259" name="Freeform 11">
              <a:extLst>
                <a:ext uri="{FF2B5EF4-FFF2-40B4-BE49-F238E27FC236}">
                  <a16:creationId xmlns:a16="http://schemas.microsoft.com/office/drawing/2014/main" id="{72E51C33-D6C7-460C-B833-4B2E301C78CB}"/>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0" name="Freeform 12">
              <a:extLst>
                <a:ext uri="{FF2B5EF4-FFF2-40B4-BE49-F238E27FC236}">
                  <a16:creationId xmlns:a16="http://schemas.microsoft.com/office/drawing/2014/main" id="{AEC14BCF-2DDD-4CF2-8067-CAB326CD19D6}"/>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49" name="Rectangle 13">
            <a:extLst>
              <a:ext uri="{FF2B5EF4-FFF2-40B4-BE49-F238E27FC236}">
                <a16:creationId xmlns:a16="http://schemas.microsoft.com/office/drawing/2014/main" id="{69D38D4F-81B0-474C-BBCD-4857F1E1DE33}"/>
              </a:ext>
            </a:extLst>
          </p:cNvPr>
          <p:cNvSpPr>
            <a:spLocks noChangeArrowheads="1"/>
          </p:cNvSpPr>
          <p:nvPr/>
        </p:nvSpPr>
        <p:spPr bwMode="auto">
          <a:xfrm>
            <a:off x="7753350" y="2376488"/>
            <a:ext cx="288925" cy="360362"/>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0250" name="Rectangle 14">
            <a:extLst>
              <a:ext uri="{FF2B5EF4-FFF2-40B4-BE49-F238E27FC236}">
                <a16:creationId xmlns:a16="http://schemas.microsoft.com/office/drawing/2014/main" id="{5DF3C3BF-7BAA-404D-B23C-4A7BB018BA5D}"/>
              </a:ext>
            </a:extLst>
          </p:cNvPr>
          <p:cNvSpPr>
            <a:spLocks noChangeArrowheads="1"/>
          </p:cNvSpPr>
          <p:nvPr/>
        </p:nvSpPr>
        <p:spPr bwMode="auto">
          <a:xfrm>
            <a:off x="1560513" y="2233613"/>
            <a:ext cx="288925" cy="360362"/>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0251" name="Rectangle 15">
            <a:extLst>
              <a:ext uri="{FF2B5EF4-FFF2-40B4-BE49-F238E27FC236}">
                <a16:creationId xmlns:a16="http://schemas.microsoft.com/office/drawing/2014/main" id="{F67B5185-DD60-4357-838D-F8CA9F16B1FB}"/>
              </a:ext>
            </a:extLst>
          </p:cNvPr>
          <p:cNvSpPr>
            <a:spLocks noChangeArrowheads="1"/>
          </p:cNvSpPr>
          <p:nvPr/>
        </p:nvSpPr>
        <p:spPr bwMode="auto">
          <a:xfrm>
            <a:off x="4656138" y="2305050"/>
            <a:ext cx="288925" cy="360363"/>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7184" name="Freeform 16">
            <a:extLst>
              <a:ext uri="{FF2B5EF4-FFF2-40B4-BE49-F238E27FC236}">
                <a16:creationId xmlns:a16="http://schemas.microsoft.com/office/drawing/2014/main" id="{E3A2FD2C-98F5-4E26-971D-F1B5DF5C5565}"/>
              </a:ext>
            </a:extLst>
          </p:cNvPr>
          <p:cNvSpPr>
            <a:spLocks/>
          </p:cNvSpPr>
          <p:nvPr/>
        </p:nvSpPr>
        <p:spPr bwMode="auto">
          <a:xfrm>
            <a:off x="4729163" y="2160588"/>
            <a:ext cx="360362" cy="360362"/>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Freeform 17">
            <a:extLst>
              <a:ext uri="{FF2B5EF4-FFF2-40B4-BE49-F238E27FC236}">
                <a16:creationId xmlns:a16="http://schemas.microsoft.com/office/drawing/2014/main" id="{D5449BEC-2861-4614-9CC4-8DED4C8A6655}"/>
              </a:ext>
            </a:extLst>
          </p:cNvPr>
          <p:cNvSpPr>
            <a:spLocks/>
          </p:cNvSpPr>
          <p:nvPr/>
        </p:nvSpPr>
        <p:spPr bwMode="auto">
          <a:xfrm>
            <a:off x="7824788" y="2233613"/>
            <a:ext cx="360362" cy="360362"/>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Freeform 9">
            <a:extLst>
              <a:ext uri="{FF2B5EF4-FFF2-40B4-BE49-F238E27FC236}">
                <a16:creationId xmlns:a16="http://schemas.microsoft.com/office/drawing/2014/main" id="{72B79ACB-B139-4C8B-B959-C4C6F70C56C6}"/>
              </a:ext>
            </a:extLst>
          </p:cNvPr>
          <p:cNvSpPr>
            <a:spLocks/>
          </p:cNvSpPr>
          <p:nvPr/>
        </p:nvSpPr>
        <p:spPr bwMode="auto">
          <a:xfrm>
            <a:off x="1631950" y="2089150"/>
            <a:ext cx="360363" cy="360363"/>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Rectangle 18">
            <a:extLst>
              <a:ext uri="{FF2B5EF4-FFF2-40B4-BE49-F238E27FC236}">
                <a16:creationId xmlns:a16="http://schemas.microsoft.com/office/drawing/2014/main" id="{27D39492-6774-48F5-A12C-99832860F07C}"/>
              </a:ext>
            </a:extLst>
          </p:cNvPr>
          <p:cNvSpPr>
            <a:spLocks noChangeArrowheads="1"/>
          </p:cNvSpPr>
          <p:nvPr/>
        </p:nvSpPr>
        <p:spPr bwMode="auto">
          <a:xfrm>
            <a:off x="1668463" y="4838700"/>
            <a:ext cx="288925" cy="360363"/>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grpSp>
        <p:nvGrpSpPr>
          <p:cNvPr id="3" name="Group 19">
            <a:extLst>
              <a:ext uri="{FF2B5EF4-FFF2-40B4-BE49-F238E27FC236}">
                <a16:creationId xmlns:a16="http://schemas.microsoft.com/office/drawing/2014/main" id="{11B6FA3C-109A-48BF-AAAD-D48EC1AE716D}"/>
              </a:ext>
            </a:extLst>
          </p:cNvPr>
          <p:cNvGrpSpPr>
            <a:grpSpLocks/>
          </p:cNvGrpSpPr>
          <p:nvPr/>
        </p:nvGrpSpPr>
        <p:grpSpPr bwMode="auto">
          <a:xfrm>
            <a:off x="1631950" y="4826000"/>
            <a:ext cx="376238" cy="360363"/>
            <a:chOff x="2953" y="2227"/>
            <a:chExt cx="237" cy="227"/>
          </a:xfrm>
        </p:grpSpPr>
        <p:sp>
          <p:nvSpPr>
            <p:cNvPr id="10257" name="Freeform 20">
              <a:extLst>
                <a:ext uri="{FF2B5EF4-FFF2-40B4-BE49-F238E27FC236}">
                  <a16:creationId xmlns:a16="http://schemas.microsoft.com/office/drawing/2014/main" id="{716EF015-C86E-4D66-AD70-3BABDC849903}"/>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Freeform 21">
              <a:extLst>
                <a:ext uri="{FF2B5EF4-FFF2-40B4-BE49-F238E27FC236}">
                  <a16:creationId xmlns:a16="http://schemas.microsoft.com/office/drawing/2014/main" id="{A9F1801F-B782-4027-B5BF-DC6F5EA6B628}"/>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up)">
                                      <p:cBhvr>
                                        <p:cTn id="7" dur="1000"/>
                                        <p:tgtEl>
                                          <p:spTgt spid="717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17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18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C5262E7-AF92-46C4-ABE6-EBC604BE739A}"/>
              </a:ext>
            </a:extLst>
          </p:cNvPr>
          <p:cNvSpPr>
            <a:spLocks noGrp="1"/>
          </p:cNvSpPr>
          <p:nvPr>
            <p:ph type="title"/>
          </p:nvPr>
        </p:nvSpPr>
        <p:spPr/>
        <p:txBody>
          <a:bodyPr/>
          <a:lstStyle/>
          <a:p>
            <a:r>
              <a:rPr lang="en-GB" altLang="en-US">
                <a:ea typeface="ＭＳ Ｐゴシック" panose="020B0600070205080204" pitchFamily="34" charset="-128"/>
              </a:rPr>
              <a:t>Positioning a shotfiring shelter.</a:t>
            </a:r>
            <a:br>
              <a:rPr lang="en-GB" altLang="en-US">
                <a:ea typeface="ＭＳ Ｐゴシック" panose="020B0600070205080204" pitchFamily="34" charset="-128"/>
              </a:rPr>
            </a:br>
            <a:r>
              <a:rPr lang="en-GB" altLang="en-US">
                <a:ea typeface="ＭＳ Ｐゴシック" panose="020B0600070205080204" pitchFamily="34" charset="-128"/>
              </a:rPr>
              <a:t>4. Basic Guidance (continued)</a:t>
            </a:r>
          </a:p>
        </p:txBody>
      </p:sp>
      <p:sp>
        <p:nvSpPr>
          <p:cNvPr id="11267" name="Rectangle 3">
            <a:extLst>
              <a:ext uri="{FF2B5EF4-FFF2-40B4-BE49-F238E27FC236}">
                <a16:creationId xmlns:a16="http://schemas.microsoft.com/office/drawing/2014/main" id="{B5F2FDF8-222C-4835-AF82-2542B6C29963}"/>
              </a:ext>
            </a:extLst>
          </p:cNvPr>
          <p:cNvSpPr>
            <a:spLocks noGrp="1"/>
          </p:cNvSpPr>
          <p:nvPr>
            <p:ph type="body" idx="1"/>
          </p:nvPr>
        </p:nvSpPr>
        <p:spPr/>
        <p:txBody>
          <a:bodyPr/>
          <a:lstStyle/>
          <a:p>
            <a:r>
              <a:rPr lang="en-GB" altLang="en-US">
                <a:ea typeface="ＭＳ Ｐゴシック" panose="020B0600070205080204" pitchFamily="34" charset="-128"/>
              </a:rPr>
              <a:t>Distance from crest of bench</a:t>
            </a:r>
          </a:p>
          <a:p>
            <a:pPr lvl="1"/>
            <a:r>
              <a:rPr lang="en-GB" altLang="en-US">
                <a:ea typeface="ＭＳ Ｐゴシック" panose="020B0600070205080204" pitchFamily="34" charset="-128"/>
              </a:rPr>
              <a:t>As a guideline this distance should be at least 50% of the face height</a:t>
            </a:r>
          </a:p>
          <a:p>
            <a:pPr lvl="1"/>
            <a:r>
              <a:rPr lang="en-GB" altLang="en-US">
                <a:ea typeface="ＭＳ Ｐゴシック" panose="020B0600070205080204" pitchFamily="34" charset="-128"/>
              </a:rPr>
              <a:t>This could be increased if a geotechnical assessment indicates that this is required</a:t>
            </a:r>
          </a:p>
        </p:txBody>
      </p:sp>
      <p:grpSp>
        <p:nvGrpSpPr>
          <p:cNvPr id="11268" name="Group 18">
            <a:extLst>
              <a:ext uri="{FF2B5EF4-FFF2-40B4-BE49-F238E27FC236}">
                <a16:creationId xmlns:a16="http://schemas.microsoft.com/office/drawing/2014/main" id="{7E357E3F-A92D-445E-833C-DDDC75339028}"/>
              </a:ext>
            </a:extLst>
          </p:cNvPr>
          <p:cNvGrpSpPr>
            <a:grpSpLocks/>
          </p:cNvGrpSpPr>
          <p:nvPr/>
        </p:nvGrpSpPr>
        <p:grpSpPr bwMode="auto">
          <a:xfrm>
            <a:off x="1187450" y="2744788"/>
            <a:ext cx="6572250" cy="2735262"/>
            <a:chOff x="748" y="2232"/>
            <a:chExt cx="4140" cy="1878"/>
          </a:xfrm>
        </p:grpSpPr>
        <p:sp>
          <p:nvSpPr>
            <p:cNvPr id="11282" name="Freeform 19">
              <a:extLst>
                <a:ext uri="{FF2B5EF4-FFF2-40B4-BE49-F238E27FC236}">
                  <a16:creationId xmlns:a16="http://schemas.microsoft.com/office/drawing/2014/main" id="{B94E5B77-6DD9-45A4-A1D0-2ED5787EB3B6}"/>
                </a:ext>
              </a:extLst>
            </p:cNvPr>
            <p:cNvSpPr>
              <a:spLocks/>
            </p:cNvSpPr>
            <p:nvPr/>
          </p:nvSpPr>
          <p:spPr bwMode="auto">
            <a:xfrm>
              <a:off x="748" y="2232"/>
              <a:ext cx="4140" cy="1878"/>
            </a:xfrm>
            <a:custGeom>
              <a:avLst/>
              <a:gdLst>
                <a:gd name="T0" fmla="*/ 91 w 4140"/>
                <a:gd name="T1" fmla="*/ 1574 h 1878"/>
                <a:gd name="T2" fmla="*/ 1089 w 4140"/>
                <a:gd name="T3" fmla="*/ 1574 h 1878"/>
                <a:gd name="T4" fmla="*/ 1179 w 4140"/>
                <a:gd name="T5" fmla="*/ 1460 h 1878"/>
                <a:gd name="T6" fmla="*/ 1179 w 4140"/>
                <a:gd name="T7" fmla="*/ 1308 h 1878"/>
                <a:gd name="T8" fmla="*/ 1225 w 4140"/>
                <a:gd name="T9" fmla="*/ 1194 h 1878"/>
                <a:gd name="T10" fmla="*/ 1179 w 4140"/>
                <a:gd name="T11" fmla="*/ 1080 h 1878"/>
                <a:gd name="T12" fmla="*/ 1270 w 4140"/>
                <a:gd name="T13" fmla="*/ 927 h 1878"/>
                <a:gd name="T14" fmla="*/ 1270 w 4140"/>
                <a:gd name="T15" fmla="*/ 813 h 1878"/>
                <a:gd name="T16" fmla="*/ 1361 w 4140"/>
                <a:gd name="T17" fmla="*/ 699 h 1878"/>
                <a:gd name="T18" fmla="*/ 3012 w 4140"/>
                <a:gd name="T19" fmla="*/ 688 h 1878"/>
                <a:gd name="T20" fmla="*/ 3108 w 4140"/>
                <a:gd name="T21" fmla="*/ 568 h 1878"/>
                <a:gd name="T22" fmla="*/ 3132 w 4140"/>
                <a:gd name="T23" fmla="*/ 392 h 1878"/>
                <a:gd name="T24" fmla="*/ 3196 w 4140"/>
                <a:gd name="T25" fmla="*/ 264 h 1878"/>
                <a:gd name="T26" fmla="*/ 3236 w 4140"/>
                <a:gd name="T27" fmla="*/ 8 h 1878"/>
                <a:gd name="T28" fmla="*/ 4124 w 4140"/>
                <a:gd name="T29" fmla="*/ 0 h 1878"/>
                <a:gd name="T30" fmla="*/ 4140 w 4140"/>
                <a:gd name="T31" fmla="*/ 512 h 1878"/>
                <a:gd name="T32" fmla="*/ 4060 w 4140"/>
                <a:gd name="T33" fmla="*/ 912 h 1878"/>
                <a:gd name="T34" fmla="*/ 4036 w 4140"/>
                <a:gd name="T35" fmla="*/ 1304 h 1878"/>
                <a:gd name="T36" fmla="*/ 3676 w 4140"/>
                <a:gd name="T37" fmla="*/ 1640 h 1878"/>
                <a:gd name="T38" fmla="*/ 2722 w 4140"/>
                <a:gd name="T39" fmla="*/ 1803 h 1878"/>
                <a:gd name="T40" fmla="*/ 2359 w 4140"/>
                <a:gd name="T41" fmla="*/ 1803 h 1878"/>
                <a:gd name="T42" fmla="*/ 2087 w 4140"/>
                <a:gd name="T43" fmla="*/ 1764 h 1878"/>
                <a:gd name="T44" fmla="*/ 1905 w 4140"/>
                <a:gd name="T45" fmla="*/ 1764 h 1878"/>
                <a:gd name="T46" fmla="*/ 1588 w 4140"/>
                <a:gd name="T47" fmla="*/ 1803 h 1878"/>
                <a:gd name="T48" fmla="*/ 1452 w 4140"/>
                <a:gd name="T49" fmla="*/ 1840 h 1878"/>
                <a:gd name="T50" fmla="*/ 817 w 4140"/>
                <a:gd name="T51" fmla="*/ 1878 h 1878"/>
                <a:gd name="T52" fmla="*/ 590 w 4140"/>
                <a:gd name="T53" fmla="*/ 1840 h 1878"/>
                <a:gd name="T54" fmla="*/ 408 w 4140"/>
                <a:gd name="T55" fmla="*/ 1803 h 1878"/>
                <a:gd name="T56" fmla="*/ 91 w 4140"/>
                <a:gd name="T57" fmla="*/ 1840 h 1878"/>
                <a:gd name="T58" fmla="*/ 0 w 4140"/>
                <a:gd name="T59" fmla="*/ 1726 h 1878"/>
                <a:gd name="T60" fmla="*/ 91 w 4140"/>
                <a:gd name="T61" fmla="*/ 1574 h 18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40"/>
                <a:gd name="T94" fmla="*/ 0 h 1878"/>
                <a:gd name="T95" fmla="*/ 4140 w 4140"/>
                <a:gd name="T96" fmla="*/ 1878 h 18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40" h="1878">
                  <a:moveTo>
                    <a:pt x="91" y="1574"/>
                  </a:moveTo>
                  <a:lnTo>
                    <a:pt x="1089" y="1574"/>
                  </a:lnTo>
                  <a:lnTo>
                    <a:pt x="1179" y="1460"/>
                  </a:lnTo>
                  <a:lnTo>
                    <a:pt x="1179" y="1308"/>
                  </a:lnTo>
                  <a:lnTo>
                    <a:pt x="1225" y="1194"/>
                  </a:lnTo>
                  <a:lnTo>
                    <a:pt x="1179" y="1080"/>
                  </a:lnTo>
                  <a:lnTo>
                    <a:pt x="1270" y="927"/>
                  </a:lnTo>
                  <a:lnTo>
                    <a:pt x="1270" y="813"/>
                  </a:lnTo>
                  <a:lnTo>
                    <a:pt x="1361" y="699"/>
                  </a:lnTo>
                  <a:lnTo>
                    <a:pt x="3012" y="688"/>
                  </a:lnTo>
                  <a:lnTo>
                    <a:pt x="3108" y="568"/>
                  </a:lnTo>
                  <a:lnTo>
                    <a:pt x="3132" y="392"/>
                  </a:lnTo>
                  <a:lnTo>
                    <a:pt x="3196" y="264"/>
                  </a:lnTo>
                  <a:lnTo>
                    <a:pt x="3236" y="8"/>
                  </a:lnTo>
                  <a:lnTo>
                    <a:pt x="4124" y="0"/>
                  </a:lnTo>
                  <a:lnTo>
                    <a:pt x="4140" y="512"/>
                  </a:lnTo>
                  <a:lnTo>
                    <a:pt x="4060" y="912"/>
                  </a:lnTo>
                  <a:lnTo>
                    <a:pt x="4036" y="1304"/>
                  </a:lnTo>
                  <a:lnTo>
                    <a:pt x="3676" y="1640"/>
                  </a:lnTo>
                  <a:lnTo>
                    <a:pt x="2722" y="1803"/>
                  </a:lnTo>
                  <a:lnTo>
                    <a:pt x="2359" y="1803"/>
                  </a:lnTo>
                  <a:lnTo>
                    <a:pt x="2087" y="1764"/>
                  </a:lnTo>
                  <a:lnTo>
                    <a:pt x="1905" y="1764"/>
                  </a:lnTo>
                  <a:lnTo>
                    <a:pt x="1588" y="1803"/>
                  </a:lnTo>
                  <a:lnTo>
                    <a:pt x="1452" y="1840"/>
                  </a:lnTo>
                  <a:lnTo>
                    <a:pt x="817" y="1878"/>
                  </a:lnTo>
                  <a:lnTo>
                    <a:pt x="590" y="1840"/>
                  </a:lnTo>
                  <a:lnTo>
                    <a:pt x="408" y="1803"/>
                  </a:lnTo>
                  <a:lnTo>
                    <a:pt x="91" y="1840"/>
                  </a:lnTo>
                  <a:lnTo>
                    <a:pt x="0" y="1726"/>
                  </a:lnTo>
                  <a:lnTo>
                    <a:pt x="91" y="1574"/>
                  </a:lnTo>
                  <a:close/>
                </a:path>
              </a:pathLst>
            </a:custGeom>
            <a:blipFill dpi="0" rotWithShape="1">
              <a:blip r:embed="rId2"/>
              <a:srcRect/>
              <a:tile tx="0" ty="0" sx="100000" sy="100000" flip="none" algn="tl"/>
            </a:blipFill>
            <a:ln w="9525">
              <a:solidFill>
                <a:schemeClr val="tx1"/>
              </a:solidFill>
              <a:round/>
              <a:headEnd/>
              <a:tailEnd/>
            </a:ln>
          </p:spPr>
          <p:txBody>
            <a:bodyPr/>
            <a:lstStyle/>
            <a:p>
              <a:endParaRPr lang="en-US"/>
            </a:p>
          </p:txBody>
        </p:sp>
        <p:sp>
          <p:nvSpPr>
            <p:cNvPr id="11283" name="Freeform 20">
              <a:extLst>
                <a:ext uri="{FF2B5EF4-FFF2-40B4-BE49-F238E27FC236}">
                  <a16:creationId xmlns:a16="http://schemas.microsoft.com/office/drawing/2014/main" id="{8A7A9310-C2E9-441B-BF37-BCFC051476DF}"/>
                </a:ext>
              </a:extLst>
            </p:cNvPr>
            <p:cNvSpPr>
              <a:spLocks/>
            </p:cNvSpPr>
            <p:nvPr/>
          </p:nvSpPr>
          <p:spPr bwMode="auto">
            <a:xfrm>
              <a:off x="839" y="2240"/>
              <a:ext cx="4049" cy="1566"/>
            </a:xfrm>
            <a:custGeom>
              <a:avLst/>
              <a:gdLst>
                <a:gd name="T0" fmla="*/ 0 w 4049"/>
                <a:gd name="T1" fmla="*/ 1566 h 1566"/>
                <a:gd name="T2" fmla="*/ 1013 w 4049"/>
                <a:gd name="T3" fmla="*/ 1566 h 1566"/>
                <a:gd name="T4" fmla="*/ 1101 w 4049"/>
                <a:gd name="T5" fmla="*/ 1458 h 1566"/>
                <a:gd name="T6" fmla="*/ 1101 w 4049"/>
                <a:gd name="T7" fmla="*/ 1292 h 1566"/>
                <a:gd name="T8" fmla="*/ 1145 w 4049"/>
                <a:gd name="T9" fmla="*/ 1184 h 1566"/>
                <a:gd name="T10" fmla="*/ 1101 w 4049"/>
                <a:gd name="T11" fmla="*/ 1074 h 1566"/>
                <a:gd name="T12" fmla="*/ 1189 w 4049"/>
                <a:gd name="T13" fmla="*/ 910 h 1566"/>
                <a:gd name="T14" fmla="*/ 1189 w 4049"/>
                <a:gd name="T15" fmla="*/ 801 h 1566"/>
                <a:gd name="T16" fmla="*/ 1277 w 4049"/>
                <a:gd name="T17" fmla="*/ 691 h 1566"/>
                <a:gd name="T18" fmla="*/ 2921 w 4049"/>
                <a:gd name="T19" fmla="*/ 680 h 1566"/>
                <a:gd name="T20" fmla="*/ 3017 w 4049"/>
                <a:gd name="T21" fmla="*/ 560 h 1566"/>
                <a:gd name="T22" fmla="*/ 3033 w 4049"/>
                <a:gd name="T23" fmla="*/ 392 h 1566"/>
                <a:gd name="T24" fmla="*/ 3105 w 4049"/>
                <a:gd name="T25" fmla="*/ 264 h 1566"/>
                <a:gd name="T26" fmla="*/ 3129 w 4049"/>
                <a:gd name="T27" fmla="*/ 80 h 1566"/>
                <a:gd name="T28" fmla="*/ 3153 w 4049"/>
                <a:gd name="T29" fmla="*/ 0 h 1566"/>
                <a:gd name="T30" fmla="*/ 4049 w 4049"/>
                <a:gd name="T31" fmla="*/ 0 h 15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49"/>
                <a:gd name="T49" fmla="*/ 0 h 1566"/>
                <a:gd name="T50" fmla="*/ 4049 w 4049"/>
                <a:gd name="T51" fmla="*/ 1566 h 15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49" h="1566">
                  <a:moveTo>
                    <a:pt x="0" y="1566"/>
                  </a:moveTo>
                  <a:lnTo>
                    <a:pt x="1013" y="1566"/>
                  </a:lnTo>
                  <a:lnTo>
                    <a:pt x="1101" y="1458"/>
                  </a:lnTo>
                  <a:lnTo>
                    <a:pt x="1101" y="1292"/>
                  </a:lnTo>
                  <a:lnTo>
                    <a:pt x="1145" y="1184"/>
                  </a:lnTo>
                  <a:lnTo>
                    <a:pt x="1101" y="1074"/>
                  </a:lnTo>
                  <a:lnTo>
                    <a:pt x="1189" y="910"/>
                  </a:lnTo>
                  <a:lnTo>
                    <a:pt x="1189" y="801"/>
                  </a:lnTo>
                  <a:lnTo>
                    <a:pt x="1277" y="691"/>
                  </a:lnTo>
                  <a:lnTo>
                    <a:pt x="2921" y="680"/>
                  </a:lnTo>
                  <a:lnTo>
                    <a:pt x="3017" y="560"/>
                  </a:lnTo>
                  <a:lnTo>
                    <a:pt x="3033" y="392"/>
                  </a:lnTo>
                  <a:lnTo>
                    <a:pt x="3105" y="264"/>
                  </a:lnTo>
                  <a:lnTo>
                    <a:pt x="3129" y="80"/>
                  </a:lnTo>
                  <a:lnTo>
                    <a:pt x="3153" y="0"/>
                  </a:lnTo>
                  <a:lnTo>
                    <a:pt x="4049"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21">
            <a:extLst>
              <a:ext uri="{FF2B5EF4-FFF2-40B4-BE49-F238E27FC236}">
                <a16:creationId xmlns:a16="http://schemas.microsoft.com/office/drawing/2014/main" id="{939C54FE-732A-4C9E-A683-72383328B5E1}"/>
              </a:ext>
            </a:extLst>
          </p:cNvPr>
          <p:cNvGrpSpPr>
            <a:grpSpLocks/>
          </p:cNvGrpSpPr>
          <p:nvPr/>
        </p:nvGrpSpPr>
        <p:grpSpPr bwMode="auto">
          <a:xfrm>
            <a:off x="1908175" y="3752850"/>
            <a:ext cx="1008063" cy="1223963"/>
            <a:chOff x="1474" y="2205"/>
            <a:chExt cx="635" cy="681"/>
          </a:xfrm>
        </p:grpSpPr>
        <p:sp>
          <p:nvSpPr>
            <p:cNvPr id="11280" name="AutoShape 22">
              <a:extLst>
                <a:ext uri="{FF2B5EF4-FFF2-40B4-BE49-F238E27FC236}">
                  <a16:creationId xmlns:a16="http://schemas.microsoft.com/office/drawing/2014/main" id="{88A35E27-8F01-4D8F-853D-E7B2F51F7882}"/>
                </a:ext>
              </a:extLst>
            </p:cNvPr>
            <p:cNvSpPr>
              <a:spLocks/>
            </p:cNvSpPr>
            <p:nvPr/>
          </p:nvSpPr>
          <p:spPr bwMode="auto">
            <a:xfrm>
              <a:off x="1700" y="2205"/>
              <a:ext cx="409" cy="681"/>
            </a:xfrm>
            <a:prstGeom prst="leftBrace">
              <a:avLst>
                <a:gd name="adj1" fmla="val 13875"/>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1281" name="Text Box 23">
              <a:extLst>
                <a:ext uri="{FF2B5EF4-FFF2-40B4-BE49-F238E27FC236}">
                  <a16:creationId xmlns:a16="http://schemas.microsoft.com/office/drawing/2014/main" id="{44CD6025-8EB5-4257-873F-5BF83700A47E}"/>
                </a:ext>
              </a:extLst>
            </p:cNvPr>
            <p:cNvSpPr txBox="1">
              <a:spLocks noChangeArrowheads="1"/>
            </p:cNvSpPr>
            <p:nvPr/>
          </p:nvSpPr>
          <p:spPr bwMode="auto">
            <a:xfrm>
              <a:off x="1474" y="2387"/>
              <a:ext cx="23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a:solidFill>
                    <a:schemeClr val="tx1"/>
                  </a:solidFill>
                  <a:latin typeface="Arial" panose="020B0604020202020204" pitchFamily="34" charset="0"/>
                </a:rPr>
                <a:t>h</a:t>
              </a:r>
            </a:p>
          </p:txBody>
        </p:sp>
      </p:grpSp>
      <p:grpSp>
        <p:nvGrpSpPr>
          <p:cNvPr id="4" name="Group 24">
            <a:extLst>
              <a:ext uri="{FF2B5EF4-FFF2-40B4-BE49-F238E27FC236}">
                <a16:creationId xmlns:a16="http://schemas.microsoft.com/office/drawing/2014/main" id="{E0E79B9A-F97E-493C-971B-470F18883636}"/>
              </a:ext>
            </a:extLst>
          </p:cNvPr>
          <p:cNvGrpSpPr>
            <a:grpSpLocks/>
          </p:cNvGrpSpPr>
          <p:nvPr/>
        </p:nvGrpSpPr>
        <p:grpSpPr bwMode="auto">
          <a:xfrm>
            <a:off x="3348038" y="2312988"/>
            <a:ext cx="1008062" cy="1008062"/>
            <a:chOff x="2154" y="1979"/>
            <a:chExt cx="771" cy="635"/>
          </a:xfrm>
        </p:grpSpPr>
        <p:sp>
          <p:nvSpPr>
            <p:cNvPr id="11278" name="AutoShape 25">
              <a:extLst>
                <a:ext uri="{FF2B5EF4-FFF2-40B4-BE49-F238E27FC236}">
                  <a16:creationId xmlns:a16="http://schemas.microsoft.com/office/drawing/2014/main" id="{88E2522B-8E18-40B5-85D5-9DFD70B614AB}"/>
                </a:ext>
              </a:extLst>
            </p:cNvPr>
            <p:cNvSpPr>
              <a:spLocks/>
            </p:cNvSpPr>
            <p:nvPr/>
          </p:nvSpPr>
          <p:spPr bwMode="auto">
            <a:xfrm rot="5400000">
              <a:off x="2358" y="2047"/>
              <a:ext cx="363" cy="771"/>
            </a:xfrm>
            <a:prstGeom prst="leftBrace">
              <a:avLst>
                <a:gd name="adj1" fmla="val 177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1279" name="Text Box 26">
              <a:extLst>
                <a:ext uri="{FF2B5EF4-FFF2-40B4-BE49-F238E27FC236}">
                  <a16:creationId xmlns:a16="http://schemas.microsoft.com/office/drawing/2014/main" id="{C7390B52-01C8-4D09-9E49-CA3EA9E8D2DD}"/>
                </a:ext>
              </a:extLst>
            </p:cNvPr>
            <p:cNvSpPr txBox="1">
              <a:spLocks noChangeArrowheads="1"/>
            </p:cNvSpPr>
            <p:nvPr/>
          </p:nvSpPr>
          <p:spPr bwMode="auto">
            <a:xfrm>
              <a:off x="2300" y="1979"/>
              <a:ext cx="4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2400">
                  <a:solidFill>
                    <a:schemeClr val="tx1"/>
                  </a:solidFill>
                  <a:latin typeface="Arial" panose="020B0604020202020204" pitchFamily="34" charset="0"/>
                </a:rPr>
                <a:t>h/2</a:t>
              </a:r>
            </a:p>
          </p:txBody>
        </p:sp>
      </p:grpSp>
      <p:grpSp>
        <p:nvGrpSpPr>
          <p:cNvPr id="5" name="Group 27">
            <a:extLst>
              <a:ext uri="{FF2B5EF4-FFF2-40B4-BE49-F238E27FC236}">
                <a16:creationId xmlns:a16="http://schemas.microsoft.com/office/drawing/2014/main" id="{E6AF1E84-6534-46FD-8FEB-BF583F297B1D}"/>
              </a:ext>
            </a:extLst>
          </p:cNvPr>
          <p:cNvGrpSpPr>
            <a:grpSpLocks/>
          </p:cNvGrpSpPr>
          <p:nvPr/>
        </p:nvGrpSpPr>
        <p:grpSpPr bwMode="auto">
          <a:xfrm>
            <a:off x="3348038" y="3392488"/>
            <a:ext cx="288925" cy="360362"/>
            <a:chOff x="2925" y="2704"/>
            <a:chExt cx="182" cy="227"/>
          </a:xfrm>
        </p:grpSpPr>
        <p:sp>
          <p:nvSpPr>
            <p:cNvPr id="11276" name="Rectangle 28">
              <a:extLst>
                <a:ext uri="{FF2B5EF4-FFF2-40B4-BE49-F238E27FC236}">
                  <a16:creationId xmlns:a16="http://schemas.microsoft.com/office/drawing/2014/main" id="{D399C155-813E-4AF9-9481-86FCC41C9A62}"/>
                </a:ext>
              </a:extLst>
            </p:cNvPr>
            <p:cNvSpPr>
              <a:spLocks noChangeArrowheads="1"/>
            </p:cNvSpPr>
            <p:nvPr/>
          </p:nvSpPr>
          <p:spPr bwMode="auto">
            <a:xfrm>
              <a:off x="2925" y="2704"/>
              <a:ext cx="182" cy="227"/>
            </a:xfrm>
            <a:prstGeom prst="rect">
              <a:avLst/>
            </a:prstGeom>
            <a:solidFill>
              <a:srgbClr val="FFFF00"/>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sp>
          <p:nvSpPr>
            <p:cNvPr id="11277" name="Rectangle 29">
              <a:extLst>
                <a:ext uri="{FF2B5EF4-FFF2-40B4-BE49-F238E27FC236}">
                  <a16:creationId xmlns:a16="http://schemas.microsoft.com/office/drawing/2014/main" id="{D7029F63-E4EB-4417-95F3-0CE4C4BF3541}"/>
                </a:ext>
              </a:extLst>
            </p:cNvPr>
            <p:cNvSpPr>
              <a:spLocks noChangeArrowheads="1"/>
            </p:cNvSpPr>
            <p:nvPr/>
          </p:nvSpPr>
          <p:spPr bwMode="auto">
            <a:xfrm>
              <a:off x="2971" y="2795"/>
              <a:ext cx="45" cy="136"/>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1800" b="0">
                <a:solidFill>
                  <a:schemeClr val="tx1"/>
                </a:solidFill>
                <a:latin typeface="Arial" panose="020B0604020202020204" pitchFamily="34" charset="0"/>
              </a:endParaRPr>
            </a:p>
          </p:txBody>
        </p:sp>
      </p:grpSp>
      <p:grpSp>
        <p:nvGrpSpPr>
          <p:cNvPr id="6" name="Group 30">
            <a:extLst>
              <a:ext uri="{FF2B5EF4-FFF2-40B4-BE49-F238E27FC236}">
                <a16:creationId xmlns:a16="http://schemas.microsoft.com/office/drawing/2014/main" id="{5CF5AE47-8BEA-49C7-A5A8-5C0F45B9E6A9}"/>
              </a:ext>
            </a:extLst>
          </p:cNvPr>
          <p:cNvGrpSpPr>
            <a:grpSpLocks/>
          </p:cNvGrpSpPr>
          <p:nvPr/>
        </p:nvGrpSpPr>
        <p:grpSpPr bwMode="auto">
          <a:xfrm>
            <a:off x="3276600" y="3392488"/>
            <a:ext cx="376238" cy="360362"/>
            <a:chOff x="2953" y="2227"/>
            <a:chExt cx="237" cy="227"/>
          </a:xfrm>
        </p:grpSpPr>
        <p:sp>
          <p:nvSpPr>
            <p:cNvPr id="11274" name="Freeform 31">
              <a:extLst>
                <a:ext uri="{FF2B5EF4-FFF2-40B4-BE49-F238E27FC236}">
                  <a16:creationId xmlns:a16="http://schemas.microsoft.com/office/drawing/2014/main" id="{0DC094FA-4D85-4C47-B46A-A66D511D93D1}"/>
                </a:ext>
              </a:extLst>
            </p:cNvPr>
            <p:cNvSpPr>
              <a:spLocks/>
            </p:cNvSpPr>
            <p:nvPr/>
          </p:nvSpPr>
          <p:spPr bwMode="auto">
            <a:xfrm>
              <a:off x="2987" y="2227"/>
              <a:ext cx="171" cy="227"/>
            </a:xfrm>
            <a:custGeom>
              <a:avLst/>
              <a:gdLst>
                <a:gd name="T0" fmla="*/ 0 w 171"/>
                <a:gd name="T1" fmla="*/ 227 h 227"/>
                <a:gd name="T2" fmla="*/ 171 w 171"/>
                <a:gd name="T3" fmla="*/ 0 h 227"/>
                <a:gd name="T4" fmla="*/ 0 60000 65536"/>
                <a:gd name="T5" fmla="*/ 0 60000 65536"/>
                <a:gd name="T6" fmla="*/ 0 w 171"/>
                <a:gd name="T7" fmla="*/ 0 h 227"/>
                <a:gd name="T8" fmla="*/ 171 w 171"/>
                <a:gd name="T9" fmla="*/ 227 h 227"/>
              </a:gdLst>
              <a:ahLst/>
              <a:cxnLst>
                <a:cxn ang="T4">
                  <a:pos x="T0" y="T1"/>
                </a:cxn>
                <a:cxn ang="T5">
                  <a:pos x="T2" y="T3"/>
                </a:cxn>
              </a:cxnLst>
              <a:rect l="T6" t="T7" r="T8" b="T9"/>
              <a:pathLst>
                <a:path w="171" h="227">
                  <a:moveTo>
                    <a:pt x="0" y="227"/>
                  </a:moveTo>
                  <a:lnTo>
                    <a:pt x="171"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Freeform 32">
              <a:extLst>
                <a:ext uri="{FF2B5EF4-FFF2-40B4-BE49-F238E27FC236}">
                  <a16:creationId xmlns:a16="http://schemas.microsoft.com/office/drawing/2014/main" id="{7895F4C7-2455-4C98-AE20-2029583C88CE}"/>
                </a:ext>
              </a:extLst>
            </p:cNvPr>
            <p:cNvSpPr>
              <a:spLocks/>
            </p:cNvSpPr>
            <p:nvPr/>
          </p:nvSpPr>
          <p:spPr bwMode="auto">
            <a:xfrm>
              <a:off x="2953" y="2253"/>
              <a:ext cx="237" cy="184"/>
            </a:xfrm>
            <a:custGeom>
              <a:avLst/>
              <a:gdLst>
                <a:gd name="T0" fmla="*/ 237 w 237"/>
                <a:gd name="T1" fmla="*/ 184 h 184"/>
                <a:gd name="T2" fmla="*/ 0 w 237"/>
                <a:gd name="T3" fmla="*/ 0 h 184"/>
                <a:gd name="T4" fmla="*/ 0 60000 65536"/>
                <a:gd name="T5" fmla="*/ 0 60000 65536"/>
                <a:gd name="T6" fmla="*/ 0 w 237"/>
                <a:gd name="T7" fmla="*/ 0 h 184"/>
                <a:gd name="T8" fmla="*/ 237 w 237"/>
                <a:gd name="T9" fmla="*/ 184 h 184"/>
              </a:gdLst>
              <a:ahLst/>
              <a:cxnLst>
                <a:cxn ang="T4">
                  <a:pos x="T0" y="T1"/>
                </a:cxn>
                <a:cxn ang="T5">
                  <a:pos x="T2" y="T3"/>
                </a:cxn>
              </a:cxnLst>
              <a:rect l="T6" t="T7" r="T8" b="T9"/>
              <a:pathLst>
                <a:path w="237" h="184">
                  <a:moveTo>
                    <a:pt x="237" y="184"/>
                  </a:moveTo>
                  <a:lnTo>
                    <a:pt x="0"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49" name="Freeform 33">
            <a:extLst>
              <a:ext uri="{FF2B5EF4-FFF2-40B4-BE49-F238E27FC236}">
                <a16:creationId xmlns:a16="http://schemas.microsoft.com/office/drawing/2014/main" id="{AF2FF98D-B0A7-4AA7-955C-3D9CD97FA513}"/>
              </a:ext>
            </a:extLst>
          </p:cNvPr>
          <p:cNvSpPr>
            <a:spLocks/>
          </p:cNvSpPr>
          <p:nvPr/>
        </p:nvSpPr>
        <p:spPr bwMode="auto">
          <a:xfrm>
            <a:off x="4787900" y="3176588"/>
            <a:ext cx="360363" cy="360362"/>
          </a:xfrm>
          <a:custGeom>
            <a:avLst/>
            <a:gdLst>
              <a:gd name="T0" fmla="*/ 0 w 181"/>
              <a:gd name="T1" fmla="*/ 2147483646 h 227"/>
              <a:gd name="T2" fmla="*/ 2147483646 w 181"/>
              <a:gd name="T3" fmla="*/ 2147483646 h 227"/>
              <a:gd name="T4" fmla="*/ 2147483646 w 181"/>
              <a:gd name="T5" fmla="*/ 0 h 227"/>
              <a:gd name="T6" fmla="*/ 0 60000 65536"/>
              <a:gd name="T7" fmla="*/ 0 60000 65536"/>
              <a:gd name="T8" fmla="*/ 0 60000 65536"/>
              <a:gd name="T9" fmla="*/ 0 w 181"/>
              <a:gd name="T10" fmla="*/ 0 h 227"/>
              <a:gd name="T11" fmla="*/ 181 w 181"/>
              <a:gd name="T12" fmla="*/ 227 h 227"/>
            </a:gdLst>
            <a:ahLst/>
            <a:cxnLst>
              <a:cxn ang="T6">
                <a:pos x="T0" y="T1"/>
              </a:cxn>
              <a:cxn ang="T7">
                <a:pos x="T2" y="T3"/>
              </a:cxn>
              <a:cxn ang="T8">
                <a:pos x="T4" y="T5"/>
              </a:cxn>
            </a:cxnLst>
            <a:rect l="T9" t="T10" r="T11" b="T12"/>
            <a:pathLst>
              <a:path w="181" h="227">
                <a:moveTo>
                  <a:pt x="0" y="181"/>
                </a:moveTo>
                <a:lnTo>
                  <a:pt x="45" y="227"/>
                </a:lnTo>
                <a:lnTo>
                  <a:pt x="181" y="0"/>
                </a:ln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0"/>
                                        <p:tgtEl>
                                          <p:spTgt spid="3"/>
                                        </p:tgtEl>
                                      </p:cBhvr>
                                    </p:animEffect>
                                  </p:childTnLst>
                                </p:cTn>
                              </p:par>
                            </p:childTnLst>
                          </p:cTn>
                        </p:par>
                        <p:par>
                          <p:cTn id="12" fill="hold" nodeType="afterGroup">
                            <p:stCondLst>
                              <p:cond delay="3000"/>
                            </p:stCondLst>
                            <p:childTnLst>
                              <p:par>
                                <p:cTn id="13" presetID="63" presetClass="path" presetSubtype="0" accel="50000" decel="50000" fill="hold" nodeType="afterEffect">
                                  <p:stCondLst>
                                    <p:cond delay="0"/>
                                  </p:stCondLst>
                                  <p:childTnLst>
                                    <p:animMotion origin="layout" path="M -4.44444E-6 1.85185E-6 L 0.11806 1.85185E-6 " pathEditMode="relative" rAng="0" ptsTypes="AA">
                                      <p:cBhvr>
                                        <p:cTn id="14" dur="2000" fill="hold"/>
                                        <p:tgtEl>
                                          <p:spTgt spid="5"/>
                                        </p:tgtEl>
                                        <p:attrNameLst>
                                          <p:attrName>ppt_x</p:attrName>
                                          <p:attrName>ppt_y</p:attrName>
                                        </p:attrNameLst>
                                      </p:cBhvr>
                                      <p:rCtr x="59" y="0"/>
                                    </p:animMotion>
                                  </p:childTnLst>
                                </p:cTn>
                              </p:par>
                            </p:childTnLst>
                          </p:cTn>
                        </p:par>
                        <p:par>
                          <p:cTn id="15" fill="hold" nodeType="afterGroup">
                            <p:stCondLst>
                              <p:cond delay="5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3000"/>
                                        <p:tgtEl>
                                          <p:spTgt spid="4"/>
                                        </p:tgtEl>
                                      </p:cBhvr>
                                    </p:animEffect>
                                  </p:childTnLst>
                                </p:cTn>
                              </p:par>
                            </p:childTnLst>
                          </p:cTn>
                        </p:par>
                        <p:par>
                          <p:cTn id="19" fill="hold" nodeType="afterGroup">
                            <p:stCondLst>
                              <p:cond delay="8000"/>
                            </p:stCondLst>
                            <p:childTnLst>
                              <p:par>
                                <p:cTn id="20" presetID="1" presetClass="entr" presetSubtype="0" fill="hold" nodeType="afterEffect">
                                  <p:stCondLst>
                                    <p:cond delay="0"/>
                                  </p:stCondLst>
                                  <p:childTnLst>
                                    <p:set>
                                      <p:cBhvr>
                                        <p:cTn id="21" dur="1" fill="hold">
                                          <p:stCondLst>
                                            <p:cond delay="0"/>
                                          </p:stCondLst>
                                        </p:cTn>
                                        <p:tgtEl>
                                          <p:spTgt spid="9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B553ECC2D3844689042851BF8B4A40" ma:contentTypeVersion="2" ma:contentTypeDescription="Create a new document." ma:contentTypeScope="" ma:versionID="144f0608bcfbb2f02fcc34ed8c5685e9">
  <xsd:schema xmlns:xsd="http://www.w3.org/2001/XMLSchema" xmlns:xs="http://www.w3.org/2001/XMLSchema" xmlns:p="http://schemas.microsoft.com/office/2006/metadata/properties" xmlns:ns2="f8d346e2-fb1b-4e34-81ab-6b7dd80a5066" targetNamespace="http://schemas.microsoft.com/office/2006/metadata/properties" ma:root="true" ma:fieldsID="2d47e146bd3ab0b5314da015fe12079e" ns2:_="">
    <xsd:import namespace="f8d346e2-fb1b-4e34-81ab-6b7dd80a50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6e2-fb1b-4e34-81ab-6b7dd80a5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D0560B-8F57-4A9C-B31F-FD8219ED6652}">
  <ds:schemaRefs>
    <ds:schemaRef ds:uri="http://schemas.microsoft.com/sharepoint/v3/contenttype/forms"/>
  </ds:schemaRefs>
</ds:datastoreItem>
</file>

<file path=customXml/itemProps2.xml><?xml version="1.0" encoding="utf-8"?>
<ds:datastoreItem xmlns:ds="http://schemas.openxmlformats.org/officeDocument/2006/customXml" ds:itemID="{6E82CBF3-6170-4CBA-A8AA-906BA7EFB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6e2-fb1b-4e34-81ab-6b7dd80a5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CC8642-AE35-4D0B-9C9E-9925D35574D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367</TotalTime>
  <Words>855</Words>
  <Application>Microsoft Office PowerPoint</Application>
  <PresentationFormat>On-screen Show (4:3)</PresentationFormat>
  <Paragraphs>106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Positioning a shotfiring shelter Guidance on what to consider when positioning a shotfiring shelter. </vt:lpstr>
      <vt:lpstr>Positioning a shotfiring shelter 1. Introduction</vt:lpstr>
      <vt:lpstr>Positioning a shotfiring shelter. 2. Construction</vt:lpstr>
      <vt:lpstr>Positioning a shotfiring shelter. 2. Construction (continued)</vt:lpstr>
      <vt:lpstr>Positioning a shotfiring shelter. 3. Risks</vt:lpstr>
      <vt:lpstr>Positioning a shotfiring shelter. 4. Basic Guidance (continued)</vt:lpstr>
      <vt:lpstr>Positioning a shotfiring shelter. 4. Basic Guidance (continued)</vt:lpstr>
      <vt:lpstr>Positioning a shotfiring shelter. 4. Basic Guidance (continued)</vt:lpstr>
      <vt:lpstr>Positioning a shotfiring shelter. 4. Basic Guidance (continued)</vt:lpstr>
      <vt:lpstr>Positioning a shotfiring shelter. 4. Basic Guidance (continued)</vt:lpstr>
      <vt:lpstr>Positioning a shotfiring shelter. 4. Basic Guidance (continued)</vt:lpstr>
      <vt:lpstr>Positioning a shotfiring shelter. 4. Basic Guidance (continued)</vt:lpstr>
      <vt:lpstr>Positioning a shotfiring shelter. 5. Key Points</vt:lpstr>
    </vt:vector>
  </TitlesOfParts>
  <Company>Print Revolution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Health &amp; Safety Guidance for Quarries</dc:title>
  <dc:creator>Adrian Collier</dc:creator>
  <cp:lastModifiedBy>Paul Pounsford</cp:lastModifiedBy>
  <cp:revision>53</cp:revision>
  <dcterms:created xsi:type="dcterms:W3CDTF">2013-01-09T16:16:24Z</dcterms:created>
  <dcterms:modified xsi:type="dcterms:W3CDTF">2021-03-04T12:31:00Z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0x010100A1B553ECC2D3844689042851BF8B4A40</vt:lpwstr>
  </property>
</Properties>
</file>