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12"/>
  </p:notesMasterIdLst>
  <p:sldIdLst>
    <p:sldId id="262" r:id="rId5"/>
    <p:sldId id="256" r:id="rId6"/>
    <p:sldId id="257" r:id="rId7"/>
    <p:sldId id="258" r:id="rId8"/>
    <p:sldId id="259" r:id="rId9"/>
    <p:sldId id="260" r:id="rId10"/>
    <p:sldId id="261" r:id="rId1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rian Jurg" initials="AJ" lastIdx="18" clrIdx="0">
    <p:extLst>
      <p:ext uri="{19B8F6BF-5375-455C-9EA6-DF929625EA0E}">
        <p15:presenceInfo xmlns:p15="http://schemas.microsoft.com/office/powerpoint/2012/main" userId="S-1-5-21-6776287-1468165037-2079600828-120265" providerId="AD"/>
      </p:ext>
    </p:extLst>
  </p:cmAuthor>
  <p:cmAuthor id="2" name="Robert Farnfield" initials="RF" lastIdx="1" clrIdx="1">
    <p:extLst>
      <p:ext uri="{19B8F6BF-5375-455C-9EA6-DF929625EA0E}">
        <p15:presenceInfo xmlns:p15="http://schemas.microsoft.com/office/powerpoint/2012/main" userId="S::robert.farnfield@epc-groupe.co.uk::26052eb9-da65-4ab3-9b67-1dbbc3f68f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A609156-434C-4B0C-BC04-0DE92323B4AD}" v="1" dt="2020-02-17T09:00:37.1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11" autoAdjust="0"/>
    <p:restoredTop sz="94291" autoAdjust="0"/>
  </p:normalViewPr>
  <p:slideViewPr>
    <p:cSldViewPr snapToGrid="0" snapToObjects="1">
      <p:cViewPr varScale="1">
        <p:scale>
          <a:sx n="80" d="100"/>
          <a:sy n="80" d="100"/>
        </p:scale>
        <p:origin x="12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20-02-17T01:00:37.168" idx="1">
    <p:pos x="10" y="10"/>
    <p:text>Updated Feb 2020
</p:text>
    <p:extLst>
      <p:ext uri="{C676402C-5697-4E1C-873F-D02D1690AC5C}">
        <p15:threadingInfo xmlns:p15="http://schemas.microsoft.com/office/powerpoint/2012/main" timeZoneBias="4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9792108-240F-4E7D-A5D1-A7FC021F8609}" type="datetimeFigureOut">
              <a:rPr lang="en-GB"/>
              <a:pPr>
                <a:defRPr/>
              </a:pPr>
              <a:t>04/03/2021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536058A-AAC8-4150-A0BD-5A81009F4A43}" type="slidenum">
              <a:rPr lang="en-GB"/>
              <a:pPr>
                <a:defRPr/>
              </a:pPr>
              <a:t>‹#›</a:t>
            </a:fld>
            <a:endParaRPr lang="en-GB"/>
          </a:p>
        </p:txBody>
      </p:sp>
    </p:spTree>
    <p:extLst>
      <p:ext uri="{BB962C8B-B14F-4D97-AF65-F5344CB8AC3E}">
        <p14:creationId xmlns:p14="http://schemas.microsoft.com/office/powerpoint/2010/main" val="23072738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53199"/>
            <a:ext cx="7772400" cy="1470025"/>
          </a:xfrm>
        </p:spPr>
        <p:txBody>
          <a:bodyPr/>
          <a:lstStyle>
            <a:lvl1pPr algn="ctr">
              <a:defRPr sz="3200" b="1">
                <a:solidFill>
                  <a:schemeClr val="tx1">
                    <a:lumMod val="50000"/>
                    <a:lumOff val="50000"/>
                  </a:schemeClr>
                </a:solidFill>
              </a:defRPr>
            </a:lvl1pPr>
          </a:lstStyle>
          <a:p>
            <a:r>
              <a:rPr lang="en-GB"/>
              <a:t>Click to edit Master title style</a:t>
            </a:r>
            <a:endParaRPr lang="en-US"/>
          </a:p>
        </p:txBody>
      </p:sp>
      <p:sp>
        <p:nvSpPr>
          <p:cNvPr id="3" name="Subtitle 2"/>
          <p:cNvSpPr>
            <a:spLocks noGrp="1"/>
          </p:cNvSpPr>
          <p:nvPr>
            <p:ph type="subTitle" idx="1"/>
          </p:nvPr>
        </p:nvSpPr>
        <p:spPr>
          <a:xfrm>
            <a:off x="1371600" y="3159164"/>
            <a:ext cx="6400800" cy="1166093"/>
          </a:xfrm>
        </p:spPr>
        <p:txBody>
          <a:bodyPr/>
          <a:lstStyle>
            <a:lvl1pPr marL="0" indent="0" algn="l">
              <a:buNone/>
              <a:defRPr sz="1600">
                <a:solidFill>
                  <a:schemeClr val="bg1">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Tree>
    <p:extLst>
      <p:ext uri="{BB962C8B-B14F-4D97-AF65-F5344CB8AC3E}">
        <p14:creationId xmlns:p14="http://schemas.microsoft.com/office/powerpoint/2010/main" val="346603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457200" y="1350963"/>
            <a:ext cx="8229600" cy="4322762"/>
          </a:xfrm>
        </p:spPr>
        <p:txBody>
          <a:bodyPr/>
          <a:lstStyle>
            <a:lvl1pPr>
              <a:defRPr sz="1800"/>
            </a:lvl1pPr>
            <a:lvl2pPr>
              <a:defRPr sz="18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itle 4"/>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4704957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500"/>
            </a:lvl1pPr>
          </a:lstStyle>
          <a:p>
            <a:r>
              <a:rPr lang="en-GB"/>
              <a:t>Click to edit Master title style</a:t>
            </a:r>
            <a:endParaRPr lang="en-US"/>
          </a:p>
        </p:txBody>
      </p:sp>
      <p:sp>
        <p:nvSpPr>
          <p:cNvPr id="3" name="Content Placeholder 2"/>
          <p:cNvSpPr>
            <a:spLocks noGrp="1"/>
          </p:cNvSpPr>
          <p:nvPr>
            <p:ph sz="half" idx="1"/>
          </p:nvPr>
        </p:nvSpPr>
        <p:spPr>
          <a:xfrm>
            <a:off x="457200" y="1402774"/>
            <a:ext cx="4038600" cy="4723390"/>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402774"/>
            <a:ext cx="4038600" cy="4723389"/>
          </a:xfrm>
        </p:spPr>
        <p:txBody>
          <a:bodyPr/>
          <a:lstStyle>
            <a:lvl1pPr>
              <a:defRPr sz="2000">
                <a:solidFill>
                  <a:schemeClr val="bg1">
                    <a:lumMod val="50000"/>
                  </a:schemeClr>
                </a:solidFill>
              </a:defRPr>
            </a:lvl1pPr>
            <a:lvl2pPr>
              <a:defRPr sz="1800">
                <a:solidFill>
                  <a:schemeClr val="bg1">
                    <a:lumMod val="50000"/>
                  </a:schemeClr>
                </a:solidFill>
              </a:defRPr>
            </a:lvl2pPr>
            <a:lvl3pPr>
              <a:defRPr sz="1600">
                <a:solidFill>
                  <a:schemeClr val="bg1">
                    <a:lumMod val="50000"/>
                  </a:schemeClr>
                </a:solidFill>
              </a:defRPr>
            </a:lvl3pPr>
            <a:lvl4pPr>
              <a:defRPr sz="1400">
                <a:solidFill>
                  <a:schemeClr val="bg1">
                    <a:lumMod val="50000"/>
                  </a:schemeClr>
                </a:solidFill>
              </a:defRPr>
            </a:lvl4pPr>
            <a:lvl5pPr>
              <a:defRPr sz="1400">
                <a:solidFill>
                  <a:schemeClr val="bg1">
                    <a:lumMod val="50000"/>
                  </a:schemeClr>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027491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87191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3196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000"/>
            </a:lvl1pPr>
          </a:lstStyle>
          <a:p>
            <a:r>
              <a:rPr lang="en-US" dirty="0"/>
              <a:t>Click to edit Master title style</a:t>
            </a:r>
          </a:p>
        </p:txBody>
      </p:sp>
      <p:sp>
        <p:nvSpPr>
          <p:cNvPr id="3" name="Content Placeholder 2"/>
          <p:cNvSpPr>
            <a:spLocks noGrp="1"/>
          </p:cNvSpPr>
          <p:nvPr>
            <p:ph idx="1"/>
          </p:nvPr>
        </p:nvSpPr>
        <p:spPr>
          <a:xfrm>
            <a:off x="457200" y="1412875"/>
            <a:ext cx="8313313" cy="4968875"/>
          </a:xfrm>
        </p:spPr>
        <p:txBody>
          <a:bodyPr/>
          <a:lstStyle>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a:xfrm>
            <a:off x="179388" y="6524625"/>
            <a:ext cx="3678237" cy="333375"/>
          </a:xfrm>
          <a:prstGeom prst="rect">
            <a:avLst/>
          </a:prstGeom>
        </p:spPr>
        <p:txBody>
          <a:bodyPr/>
          <a:lstStyle>
            <a:lvl1pPr>
              <a:defRPr/>
            </a:lvl1pPr>
          </a:lstStyle>
          <a:p>
            <a:pPr>
              <a:defRPr/>
            </a:pPr>
            <a:r>
              <a:rPr lang="en-US"/>
              <a:t>© Quarries National Joint Advisory Committee</a:t>
            </a:r>
          </a:p>
        </p:txBody>
      </p:sp>
      <p:sp>
        <p:nvSpPr>
          <p:cNvPr id="5" name="Slide Number Placeholder 4"/>
          <p:cNvSpPr>
            <a:spLocks noGrp="1"/>
          </p:cNvSpPr>
          <p:nvPr>
            <p:ph type="sldNum" sz="quarter" idx="11"/>
          </p:nvPr>
        </p:nvSpPr>
        <p:spPr>
          <a:xfrm>
            <a:off x="7010400" y="6524625"/>
            <a:ext cx="1954213" cy="333375"/>
          </a:xfrm>
          <a:prstGeom prst="rect">
            <a:avLst/>
          </a:prstGeom>
        </p:spPr>
        <p:txBody>
          <a:bodyPr/>
          <a:lstStyle>
            <a:lvl1pPr>
              <a:defRPr/>
            </a:lvl1pPr>
          </a:lstStyle>
          <a:p>
            <a:pPr>
              <a:defRPr/>
            </a:pPr>
            <a:r>
              <a:rPr lang="en-US"/>
              <a:t>Slide </a:t>
            </a:r>
            <a:fld id="{9A65407A-E893-4056-8FA1-16539118A29E}" type="slidenum">
              <a:rPr lang="en-US"/>
              <a:pPr>
                <a:defRPr/>
              </a:pPr>
              <a:t>‹#›</a:t>
            </a:fld>
            <a:endParaRPr lang="en-US"/>
          </a:p>
        </p:txBody>
      </p:sp>
    </p:spTree>
    <p:extLst>
      <p:ext uri="{BB962C8B-B14F-4D97-AF65-F5344CB8AC3E}">
        <p14:creationId xmlns:p14="http://schemas.microsoft.com/office/powerpoint/2010/main" val="34457703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3" descr="QNJAC PP template.pdf"/>
          <p:cNvPicPr>
            <a:picLocks noChangeAspect="1"/>
          </p:cNvPicPr>
          <p:nvPr userDrawn="1"/>
        </p:nvPicPr>
        <p:blipFill>
          <a:blip r:embed="rId8">
            <a:extLst>
              <a:ext uri="{28A0092B-C50C-407E-A947-70E740481C1C}">
                <a14:useLocalDpi xmlns:a14="http://schemas.microsoft.com/office/drawing/2010/main" val="0"/>
              </a:ext>
            </a:extLst>
          </a:blip>
          <a:srcRect/>
          <a:stretch>
            <a:fillRect/>
          </a:stretch>
        </p:blipFill>
        <p:spPr bwMode="auto">
          <a:xfrm>
            <a:off x="0" y="-25400"/>
            <a:ext cx="9180513" cy="695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457200" y="301625"/>
            <a:ext cx="8229600" cy="95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title style</a:t>
            </a:r>
            <a:endParaRPr lang="en-US" altLang="en-US"/>
          </a:p>
        </p:txBody>
      </p:sp>
      <p:sp>
        <p:nvSpPr>
          <p:cNvPr id="1028" name="Text Placeholder 2"/>
          <p:cNvSpPr>
            <a:spLocks noGrp="1"/>
          </p:cNvSpPr>
          <p:nvPr>
            <p:ph type="body" idx="1"/>
          </p:nvPr>
        </p:nvSpPr>
        <p:spPr bwMode="auto">
          <a:xfrm>
            <a:off x="457200" y="1257300"/>
            <a:ext cx="8229600"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pic>
        <p:nvPicPr>
          <p:cNvPr id="1029" name="Picture 5"/>
          <p:cNvPicPr>
            <a:picLocks noChangeAspect="1" noChangeArrowheads="1"/>
          </p:cNvPicPr>
          <p:nvPr userDrawn="1"/>
        </p:nvPicPr>
        <p:blipFill>
          <a:blip r:embed="rId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60338" y="5559425"/>
            <a:ext cx="1335087"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0" name="TextBox 7"/>
          <p:cNvSpPr txBox="1">
            <a:spLocks noChangeArrowheads="1"/>
          </p:cNvSpPr>
          <p:nvPr userDrawn="1"/>
        </p:nvSpPr>
        <p:spPr bwMode="auto">
          <a:xfrm>
            <a:off x="398463" y="6386513"/>
            <a:ext cx="10556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ea typeface="ＭＳ Ｐゴシック" pitchFamily="34" charset="-128"/>
              </a:defRPr>
            </a:lvl1pPr>
            <a:lvl2pPr marL="742950" indent="-285750" eaLnBrk="0" hangingPunct="0">
              <a:defRPr>
                <a:solidFill>
                  <a:schemeClr val="tx1"/>
                </a:solidFill>
                <a:latin typeface="Arial" charset="0"/>
                <a:ea typeface="ＭＳ Ｐゴシック" pitchFamily="34" charset="-128"/>
              </a:defRPr>
            </a:lvl2pPr>
            <a:lvl3pPr marL="1143000" indent="-228600" eaLnBrk="0" hangingPunct="0">
              <a:defRPr>
                <a:solidFill>
                  <a:schemeClr val="tx1"/>
                </a:solidFill>
                <a:latin typeface="Arial" charset="0"/>
                <a:ea typeface="ＭＳ Ｐゴシック" pitchFamily="34" charset="-128"/>
              </a:defRPr>
            </a:lvl3pPr>
            <a:lvl4pPr marL="1600200" indent="-228600" eaLnBrk="0" hangingPunct="0">
              <a:defRPr>
                <a:solidFill>
                  <a:schemeClr val="tx1"/>
                </a:solidFill>
                <a:latin typeface="Arial" charset="0"/>
                <a:ea typeface="ＭＳ Ｐゴシック" pitchFamily="34" charset="-128"/>
              </a:defRPr>
            </a:lvl4pPr>
            <a:lvl5pPr marL="2057400" indent="-228600" eaLnBrk="0" hangingPunct="0">
              <a:defRPr>
                <a:solidFill>
                  <a:schemeClr val="tx1"/>
                </a:solidFill>
                <a:latin typeface="Arial" charset="0"/>
                <a:ea typeface="ＭＳ Ｐゴシック" pitchFamily="34" charset="-128"/>
              </a:defRPr>
            </a:lvl5pPr>
            <a:lvl6pPr marL="2514600" indent="-228600" defTabSz="4572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defTabSz="4572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defTabSz="4572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defTabSz="457200" eaLnBrk="0" fontAlgn="base" hangingPunct="0">
              <a:spcBef>
                <a:spcPct val="0"/>
              </a:spcBef>
              <a:spcAft>
                <a:spcPct val="0"/>
              </a:spcAft>
              <a:defRPr>
                <a:solidFill>
                  <a:schemeClr val="tx1"/>
                </a:solidFill>
                <a:latin typeface="Arial" charset="0"/>
                <a:ea typeface="ＭＳ Ｐゴシック" pitchFamily="34" charset="-128"/>
              </a:defRPr>
            </a:lvl9pPr>
          </a:lstStyle>
          <a:p>
            <a:pPr eaLnBrk="1" hangingPunct="1">
              <a:defRPr/>
            </a:pPr>
            <a:r>
              <a:rPr lang="en-GB" altLang="en-US" sz="1200" dirty="0">
                <a:solidFill>
                  <a:srgbClr val="F2F2F2"/>
                </a:solidFill>
              </a:rPr>
              <a:t>Slide </a:t>
            </a:r>
            <a:fld id="{25F76BE8-A5A4-4F93-A8BA-225CA3CFA104}" type="slidenum">
              <a:rPr lang="en-GB" altLang="en-US" sz="1200" smtClean="0">
                <a:solidFill>
                  <a:srgbClr val="F2F2F2"/>
                </a:solidFill>
              </a:rPr>
              <a:pPr eaLnBrk="1" hangingPunct="1">
                <a:defRPr/>
              </a:pPr>
              <a:t>‹#›</a:t>
            </a:fld>
            <a:r>
              <a:rPr lang="en-GB" altLang="en-US" sz="1200" dirty="0">
                <a:solidFill>
                  <a:srgbClr val="F2F2F2"/>
                </a:solidFill>
              </a:rPr>
              <a:t> of 7</a:t>
            </a:r>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Lst>
  <p:hf sldNum="0" hdr="0" ftr="0" dt="0"/>
  <p:txStyles>
    <p:titleStyle>
      <a:lvl1pPr algn="l" defTabSz="457200" rtl="0" eaLnBrk="0" fontAlgn="base" hangingPunct="0">
        <a:spcBef>
          <a:spcPct val="0"/>
        </a:spcBef>
        <a:spcAft>
          <a:spcPct val="0"/>
        </a:spcAft>
        <a:defRPr sz="2500" b="1" kern="1200">
          <a:solidFill>
            <a:schemeClr val="tx1"/>
          </a:solidFill>
          <a:latin typeface="+mj-lt"/>
          <a:ea typeface="ＭＳ Ｐゴシック" pitchFamily="-1" charset="-128"/>
          <a:cs typeface="+mj-cs"/>
        </a:defRPr>
      </a:lvl1pPr>
      <a:lvl2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2pPr>
      <a:lvl3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3pPr>
      <a:lvl4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4pPr>
      <a:lvl5pPr algn="l" defTabSz="457200" rtl="0" eaLnBrk="0" fontAlgn="base" hangingPunct="0">
        <a:spcBef>
          <a:spcPct val="0"/>
        </a:spcBef>
        <a:spcAft>
          <a:spcPct val="0"/>
        </a:spcAft>
        <a:defRPr sz="2500" b="1">
          <a:solidFill>
            <a:schemeClr val="tx1"/>
          </a:solidFill>
          <a:latin typeface="Calibri" pitchFamily="-1" charset="0"/>
          <a:ea typeface="ＭＳ Ｐゴシック" pitchFamily="-1" charset="-128"/>
        </a:defRPr>
      </a:lvl5pPr>
      <a:lvl6pPr marL="457200" algn="ctr" defTabSz="457200" rtl="0" fontAlgn="base">
        <a:spcBef>
          <a:spcPct val="0"/>
        </a:spcBef>
        <a:spcAft>
          <a:spcPct val="0"/>
        </a:spcAft>
        <a:defRPr sz="4400">
          <a:solidFill>
            <a:schemeClr val="tx1"/>
          </a:solidFill>
          <a:latin typeface="Calibri" pitchFamily="-1" charset="0"/>
          <a:ea typeface="ＭＳ Ｐゴシック" pitchFamily="-1" charset="-128"/>
        </a:defRPr>
      </a:lvl6pPr>
      <a:lvl7pPr marL="914400" algn="ctr" defTabSz="457200" rtl="0" fontAlgn="base">
        <a:spcBef>
          <a:spcPct val="0"/>
        </a:spcBef>
        <a:spcAft>
          <a:spcPct val="0"/>
        </a:spcAft>
        <a:defRPr sz="4400">
          <a:solidFill>
            <a:schemeClr val="tx1"/>
          </a:solidFill>
          <a:latin typeface="Calibri" pitchFamily="-1" charset="0"/>
          <a:ea typeface="ＭＳ Ｐゴシック" pitchFamily="-1" charset="-128"/>
        </a:defRPr>
      </a:lvl7pPr>
      <a:lvl8pPr marL="1371600" algn="ctr" defTabSz="457200" rtl="0" fontAlgn="base">
        <a:spcBef>
          <a:spcPct val="0"/>
        </a:spcBef>
        <a:spcAft>
          <a:spcPct val="0"/>
        </a:spcAft>
        <a:defRPr sz="4400">
          <a:solidFill>
            <a:schemeClr val="tx1"/>
          </a:solidFill>
          <a:latin typeface="Calibri" pitchFamily="-1" charset="0"/>
          <a:ea typeface="ＭＳ Ｐゴシック" pitchFamily="-1" charset="-128"/>
        </a:defRPr>
      </a:lvl8pPr>
      <a:lvl9pPr marL="1828800" algn="ctr" defTabSz="457200" rtl="0" fontAlgn="base">
        <a:spcBef>
          <a:spcPct val="0"/>
        </a:spcBef>
        <a:spcAft>
          <a:spcPct val="0"/>
        </a:spcAft>
        <a:defRPr sz="4400">
          <a:solidFill>
            <a:schemeClr val="tx1"/>
          </a:solidFill>
          <a:latin typeface="Calibri" pitchFamily="-1" charset="0"/>
          <a:ea typeface="ＭＳ Ｐゴシック" pitchFamily="-1" charset="-128"/>
        </a:defRPr>
      </a:lvl9pPr>
    </p:titleStyle>
    <p:bodyStyle>
      <a:lvl1pPr marL="342900" indent="-342900" algn="l" defTabSz="457200" rtl="0" eaLnBrk="0" fontAlgn="base" hangingPunct="0">
        <a:spcBef>
          <a:spcPct val="20000"/>
        </a:spcBef>
        <a:spcAft>
          <a:spcPct val="0"/>
        </a:spcAft>
        <a:buFont typeface="Arial" charset="0"/>
        <a:buChar char="•"/>
        <a:defRPr sz="1600" b="1" kern="1200">
          <a:solidFill>
            <a:srgbClr val="7F7F7F"/>
          </a:solidFill>
          <a:latin typeface="+mn-lt"/>
          <a:ea typeface="ＭＳ Ｐゴシック" pitchFamily="-1" charset="-128"/>
          <a:cs typeface="+mn-cs"/>
        </a:defRPr>
      </a:lvl1pPr>
      <a:lvl2pPr marL="742950" indent="-285750" algn="l" defTabSz="457200" rtl="0" eaLnBrk="0" fontAlgn="base" hangingPunct="0">
        <a:spcBef>
          <a:spcPct val="20000"/>
        </a:spcBef>
        <a:spcAft>
          <a:spcPct val="0"/>
        </a:spcAft>
        <a:buFont typeface="Arial" charset="0"/>
        <a:buChar char="–"/>
        <a:defRPr sz="1600" kern="1200">
          <a:solidFill>
            <a:srgbClr val="7F7F7F"/>
          </a:solidFill>
          <a:latin typeface="+mn-lt"/>
          <a:ea typeface="ＭＳ Ｐゴシック" pitchFamily="-1"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7F7F7F"/>
          </a:solidFill>
          <a:latin typeface="+mn-lt"/>
          <a:ea typeface="ＭＳ Ｐゴシック" pitchFamily="-1" charset="-128"/>
          <a:cs typeface="+mn-cs"/>
        </a:defRPr>
      </a:lvl3pPr>
      <a:lvl4pPr marL="1600200" indent="-228600" algn="l" defTabSz="457200" rtl="0" eaLnBrk="0" fontAlgn="base" hangingPunct="0">
        <a:spcBef>
          <a:spcPct val="20000"/>
        </a:spcBef>
        <a:spcAft>
          <a:spcPct val="0"/>
        </a:spcAft>
        <a:buFont typeface="Arial" charset="0"/>
        <a:buChar char="–"/>
        <a:defRPr sz="1600" kern="1200">
          <a:solidFill>
            <a:srgbClr val="7F7F7F"/>
          </a:solidFill>
          <a:latin typeface="+mn-lt"/>
          <a:ea typeface="ＭＳ Ｐゴシック" pitchFamily="-1" charset="-128"/>
          <a:cs typeface="+mn-cs"/>
        </a:defRPr>
      </a:lvl4pPr>
      <a:lvl5pPr marL="2057400" indent="-228600" algn="l" defTabSz="457200" rtl="0" eaLnBrk="0" fontAlgn="base" hangingPunct="0">
        <a:spcBef>
          <a:spcPct val="20000"/>
        </a:spcBef>
        <a:spcAft>
          <a:spcPct val="0"/>
        </a:spcAft>
        <a:buFont typeface="Arial" charset="0"/>
        <a:buChar char="»"/>
        <a:defRPr sz="1600" kern="1200">
          <a:solidFill>
            <a:srgbClr val="7F7F7F"/>
          </a:solidFill>
          <a:latin typeface="+mn-lt"/>
          <a:ea typeface="ＭＳ Ｐゴシック" pitchFamily="-1"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67710" y="1841139"/>
            <a:ext cx="7772400" cy="1470025"/>
          </a:xfrm>
        </p:spPr>
        <p:txBody>
          <a:bodyPr/>
          <a:lstStyle/>
          <a:p>
            <a:pPr algn="l"/>
            <a:r>
              <a:rPr lang="en-GB" dirty="0"/>
              <a:t>Danger Zone Control and the Duties</a:t>
            </a:r>
            <a:br>
              <a:rPr lang="en-GB" dirty="0"/>
            </a:br>
            <a:r>
              <a:rPr lang="en-GB" dirty="0"/>
              <a:t>of Sentries.</a:t>
            </a:r>
            <a:br>
              <a:rPr lang="en-GB" dirty="0"/>
            </a:br>
            <a:r>
              <a:rPr lang="en-GB" sz="2000" dirty="0"/>
              <a:t>Guidance on how to ensure control of the danger zone and what is expected from sentries.</a:t>
            </a:r>
            <a:br>
              <a:rPr lang="en-GB" sz="2000" dirty="0"/>
            </a:br>
            <a:endParaRPr lang="en-GB" dirty="0"/>
          </a:p>
        </p:txBody>
      </p:sp>
      <p:sp>
        <p:nvSpPr>
          <p:cNvPr id="4" name="Text Box 5"/>
          <p:cNvSpPr txBox="1">
            <a:spLocks noChangeArrowheads="1"/>
          </p:cNvSpPr>
          <p:nvPr/>
        </p:nvSpPr>
        <p:spPr bwMode="auto">
          <a:xfrm>
            <a:off x="684213" y="404813"/>
            <a:ext cx="22034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charset="0"/>
              <a:buChar char="•"/>
              <a:defRPr sz="1600" b="1">
                <a:solidFill>
                  <a:srgbClr val="7F7F7F"/>
                </a:solidFill>
                <a:latin typeface="Calibri" pitchFamily="34" charset="0"/>
                <a:ea typeface="ＭＳ Ｐゴシック" pitchFamily="34" charset="-128"/>
              </a:defRPr>
            </a:lvl1pPr>
            <a:lvl2pPr marL="742950" indent="-285750" eaLnBrk="0" hangingPunct="0">
              <a:spcBef>
                <a:spcPct val="20000"/>
              </a:spcBef>
              <a:buFont typeface="Arial" charset="0"/>
              <a:buChar char="–"/>
              <a:defRPr sz="1600">
                <a:solidFill>
                  <a:srgbClr val="7F7F7F"/>
                </a:solidFill>
                <a:latin typeface="Calibri" pitchFamily="34" charset="0"/>
                <a:ea typeface="ＭＳ Ｐゴシック" pitchFamily="34" charset="-128"/>
              </a:defRPr>
            </a:lvl2pPr>
            <a:lvl3pPr marL="1143000" indent="-228600" eaLnBrk="0" hangingPunct="0">
              <a:spcBef>
                <a:spcPct val="20000"/>
              </a:spcBef>
              <a:buFont typeface="Arial" charset="0"/>
              <a:buChar char="•"/>
              <a:defRPr sz="1600">
                <a:solidFill>
                  <a:srgbClr val="7F7F7F"/>
                </a:solidFill>
                <a:latin typeface="Calibri" pitchFamily="34" charset="0"/>
                <a:ea typeface="ＭＳ Ｐゴシック" pitchFamily="34" charset="-128"/>
              </a:defRPr>
            </a:lvl3pPr>
            <a:lvl4pPr marL="1600200" indent="-228600" eaLnBrk="0" hangingPunct="0">
              <a:spcBef>
                <a:spcPct val="20000"/>
              </a:spcBef>
              <a:buFont typeface="Arial" charset="0"/>
              <a:buChar char="–"/>
              <a:defRPr sz="1600">
                <a:solidFill>
                  <a:srgbClr val="7F7F7F"/>
                </a:solidFill>
                <a:latin typeface="Calibri" pitchFamily="34" charset="0"/>
                <a:ea typeface="ＭＳ Ｐゴシック" pitchFamily="34" charset="-128"/>
              </a:defRPr>
            </a:lvl4pPr>
            <a:lvl5pPr marL="2057400" indent="-228600" eaLnBrk="0" hangingPunct="0">
              <a:spcBef>
                <a:spcPct val="20000"/>
              </a:spcBef>
              <a:buFont typeface="Arial" charset="0"/>
              <a:buChar char="»"/>
              <a:defRPr sz="1600">
                <a:solidFill>
                  <a:srgbClr val="7F7F7F"/>
                </a:solidFill>
                <a:latin typeface="Calibri" pitchFamily="34" charset="0"/>
                <a:ea typeface="ＭＳ Ｐゴシック" pitchFamily="34" charset="-128"/>
              </a:defRPr>
            </a:lvl5pPr>
            <a:lvl6pPr marL="2514600" indent="-228600" defTabSz="457200" eaLnBrk="0" fontAlgn="base" hangingPunct="0">
              <a:spcBef>
                <a:spcPct val="20000"/>
              </a:spcBef>
              <a:spcAft>
                <a:spcPct val="0"/>
              </a:spcAft>
              <a:buFont typeface="Arial" charset="0"/>
              <a:buChar char="»"/>
              <a:defRPr sz="1600">
                <a:solidFill>
                  <a:srgbClr val="7F7F7F"/>
                </a:solidFill>
                <a:latin typeface="Calibri" pitchFamily="34" charset="0"/>
                <a:ea typeface="ＭＳ Ｐゴシック" pitchFamily="34" charset="-128"/>
              </a:defRPr>
            </a:lvl6pPr>
            <a:lvl7pPr marL="2971800" indent="-228600" defTabSz="457200" eaLnBrk="0" fontAlgn="base" hangingPunct="0">
              <a:spcBef>
                <a:spcPct val="20000"/>
              </a:spcBef>
              <a:spcAft>
                <a:spcPct val="0"/>
              </a:spcAft>
              <a:buFont typeface="Arial" charset="0"/>
              <a:buChar char="»"/>
              <a:defRPr sz="1600">
                <a:solidFill>
                  <a:srgbClr val="7F7F7F"/>
                </a:solidFill>
                <a:latin typeface="Calibri" pitchFamily="34" charset="0"/>
                <a:ea typeface="ＭＳ Ｐゴシック" pitchFamily="34" charset="-128"/>
              </a:defRPr>
            </a:lvl7pPr>
            <a:lvl8pPr marL="3429000" indent="-228600" defTabSz="457200" eaLnBrk="0" fontAlgn="base" hangingPunct="0">
              <a:spcBef>
                <a:spcPct val="20000"/>
              </a:spcBef>
              <a:spcAft>
                <a:spcPct val="0"/>
              </a:spcAft>
              <a:buFont typeface="Arial" charset="0"/>
              <a:buChar char="»"/>
              <a:defRPr sz="1600">
                <a:solidFill>
                  <a:srgbClr val="7F7F7F"/>
                </a:solidFill>
                <a:latin typeface="Calibri" pitchFamily="34" charset="0"/>
                <a:ea typeface="ＭＳ Ｐゴシック" pitchFamily="34" charset="-128"/>
              </a:defRPr>
            </a:lvl8pPr>
            <a:lvl9pPr marL="3886200" indent="-228600" defTabSz="457200" eaLnBrk="0" fontAlgn="base" hangingPunct="0">
              <a:spcBef>
                <a:spcPct val="20000"/>
              </a:spcBef>
              <a:spcAft>
                <a:spcPct val="0"/>
              </a:spcAft>
              <a:buFont typeface="Arial" charset="0"/>
              <a:buChar char="»"/>
              <a:defRPr sz="1600">
                <a:solidFill>
                  <a:srgbClr val="7F7F7F"/>
                </a:solidFill>
                <a:latin typeface="Calibri" pitchFamily="34" charset="0"/>
                <a:ea typeface="ＭＳ Ｐゴシック" pitchFamily="34" charset="-128"/>
              </a:defRPr>
            </a:lvl9pPr>
          </a:lstStyle>
          <a:p>
            <a:pPr eaLnBrk="1" hangingPunct="1">
              <a:spcBef>
                <a:spcPct val="0"/>
              </a:spcBef>
              <a:buFontTx/>
              <a:buNone/>
            </a:pPr>
            <a:r>
              <a:rPr lang="en-GB" altLang="en-US" sz="1800" b="0" dirty="0">
                <a:solidFill>
                  <a:schemeClr val="tx1"/>
                </a:solidFill>
                <a:latin typeface="Arial" charset="0"/>
              </a:rPr>
              <a:t>Drilling and Blasting</a:t>
            </a:r>
          </a:p>
          <a:p>
            <a:pPr eaLnBrk="1" hangingPunct="1">
              <a:spcBef>
                <a:spcPct val="0"/>
              </a:spcBef>
              <a:buFontTx/>
              <a:buNone/>
            </a:pPr>
            <a:r>
              <a:rPr lang="en-GB" altLang="en-US" sz="1800" b="0" dirty="0">
                <a:solidFill>
                  <a:schemeClr val="tx1"/>
                </a:solidFill>
                <a:latin typeface="Arial" charset="0"/>
              </a:rPr>
              <a:t>Toolbox Talk : 07</a:t>
            </a:r>
            <a:endParaRPr lang="en-US" altLang="en-US" sz="1800" b="0" dirty="0">
              <a:solidFill>
                <a:schemeClr val="tx1"/>
              </a:solidFill>
              <a:latin typeface="Arial" charset="0"/>
            </a:endParaRPr>
          </a:p>
        </p:txBody>
      </p:sp>
      <p:sp>
        <p:nvSpPr>
          <p:cNvPr id="5" name="Slide Number Placeholder 3"/>
          <p:cNvSpPr txBox="1">
            <a:spLocks/>
          </p:cNvSpPr>
          <p:nvPr/>
        </p:nvSpPr>
        <p:spPr>
          <a:xfrm>
            <a:off x="6646863" y="404813"/>
            <a:ext cx="1576387" cy="365125"/>
          </a:xfrm>
          <a:prstGeom prst="rect">
            <a:avLst/>
          </a:prstGeom>
        </p:spPr>
        <p:txBody>
          <a:bodyPr/>
          <a:lstStyle/>
          <a:p>
            <a:pPr algn="r">
              <a:defRPr/>
            </a:pPr>
            <a:r>
              <a:rPr lang="en-US" sz="1200" dirty="0">
                <a:solidFill>
                  <a:schemeClr val="bg1">
                    <a:lumMod val="50000"/>
                  </a:schemeClr>
                </a:solidFill>
              </a:rPr>
              <a:t>Updated Feb 2020</a:t>
            </a:r>
          </a:p>
        </p:txBody>
      </p:sp>
      <p:sp>
        <p:nvSpPr>
          <p:cNvPr id="6" name="Subtitle 9"/>
          <p:cNvSpPr txBox="1">
            <a:spLocks/>
          </p:cNvSpPr>
          <p:nvPr/>
        </p:nvSpPr>
        <p:spPr bwMode="auto">
          <a:xfrm>
            <a:off x="1266410" y="3548112"/>
            <a:ext cx="6400800" cy="102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defTabSz="457200" rtl="0" eaLnBrk="0" fontAlgn="base" hangingPunct="0">
              <a:spcBef>
                <a:spcPct val="20000"/>
              </a:spcBef>
              <a:spcAft>
                <a:spcPct val="0"/>
              </a:spcAft>
              <a:buFont typeface="Arial" charset="0"/>
              <a:buNone/>
              <a:defRPr sz="1600" b="1" kern="1200">
                <a:solidFill>
                  <a:schemeClr val="bg1">
                    <a:lumMod val="50000"/>
                  </a:schemeClr>
                </a:solidFill>
                <a:latin typeface="+mn-lt"/>
                <a:ea typeface="ＭＳ Ｐゴシック" pitchFamily="-1" charset="-128"/>
                <a:cs typeface="+mn-cs"/>
              </a:defRPr>
            </a:lvl1pPr>
            <a:lvl2pPr marL="457200" indent="0" algn="ctr" defTabSz="457200" rtl="0" eaLnBrk="0" fontAlgn="base" hangingPunct="0">
              <a:spcBef>
                <a:spcPct val="20000"/>
              </a:spcBef>
              <a:spcAft>
                <a:spcPct val="0"/>
              </a:spcAft>
              <a:buFont typeface="Arial" charset="0"/>
              <a:buNone/>
              <a:defRPr sz="1600" kern="1200">
                <a:solidFill>
                  <a:schemeClr val="tx1">
                    <a:tint val="75000"/>
                  </a:schemeClr>
                </a:solidFill>
                <a:latin typeface="+mn-lt"/>
                <a:ea typeface="ＭＳ Ｐゴシック" pitchFamily="-1" charset="-128"/>
                <a:cs typeface="+mn-cs"/>
              </a:defRPr>
            </a:lvl2pPr>
            <a:lvl3pPr marL="914400" indent="0" algn="ctr" defTabSz="457200" rtl="0" eaLnBrk="0" fontAlgn="base" hangingPunct="0">
              <a:spcBef>
                <a:spcPct val="20000"/>
              </a:spcBef>
              <a:spcAft>
                <a:spcPct val="0"/>
              </a:spcAft>
              <a:buFont typeface="Arial" charset="0"/>
              <a:buNone/>
              <a:defRPr sz="1600" kern="1200">
                <a:solidFill>
                  <a:schemeClr val="tx1">
                    <a:tint val="75000"/>
                  </a:schemeClr>
                </a:solidFill>
                <a:latin typeface="+mn-lt"/>
                <a:ea typeface="ＭＳ Ｐゴシック" pitchFamily="-1" charset="-128"/>
                <a:cs typeface="+mn-cs"/>
              </a:defRPr>
            </a:lvl3pPr>
            <a:lvl4pPr marL="1371600" indent="0" algn="ctr" defTabSz="457200" rtl="0" eaLnBrk="0" fontAlgn="base" hangingPunct="0">
              <a:spcBef>
                <a:spcPct val="20000"/>
              </a:spcBef>
              <a:spcAft>
                <a:spcPct val="0"/>
              </a:spcAft>
              <a:buFont typeface="Arial" charset="0"/>
              <a:buNone/>
              <a:defRPr sz="1600" kern="1200">
                <a:solidFill>
                  <a:schemeClr val="tx1">
                    <a:tint val="75000"/>
                  </a:schemeClr>
                </a:solidFill>
                <a:latin typeface="+mn-lt"/>
                <a:ea typeface="ＭＳ Ｐゴシック" pitchFamily="-1" charset="-128"/>
                <a:cs typeface="+mn-cs"/>
              </a:defRPr>
            </a:lvl4pPr>
            <a:lvl5pPr marL="1828800" indent="0" algn="ctr" defTabSz="457200" rtl="0" eaLnBrk="0" fontAlgn="base" hangingPunct="0">
              <a:spcBef>
                <a:spcPct val="20000"/>
              </a:spcBef>
              <a:spcAft>
                <a:spcPct val="0"/>
              </a:spcAft>
              <a:buFont typeface="Arial" charset="0"/>
              <a:buNone/>
              <a:defRPr sz="1600" kern="1200">
                <a:solidFill>
                  <a:schemeClr val="tx1">
                    <a:tint val="75000"/>
                  </a:schemeClr>
                </a:solidFill>
                <a:latin typeface="+mn-lt"/>
                <a:ea typeface="ＭＳ Ｐゴシック" pitchFamily="-1" charset="-128"/>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defRPr/>
            </a:pPr>
            <a:r>
              <a:rPr lang="en-GB" kern="0" dirty="0">
                <a:solidFill>
                  <a:schemeClr val="accent5">
                    <a:lumMod val="25000"/>
                  </a:schemeClr>
                </a:solidFill>
              </a:rPr>
              <a:t>Target Audience</a:t>
            </a:r>
          </a:p>
          <a:p>
            <a:pPr lvl="1" algn="l">
              <a:defRPr/>
            </a:pPr>
            <a:r>
              <a:rPr lang="en-GB" i="1" kern="0" dirty="0">
                <a:solidFill>
                  <a:schemeClr val="accent5">
                    <a:lumMod val="25000"/>
                  </a:schemeClr>
                </a:solidFill>
              </a:rPr>
              <a:t> Managers, Supervisors, </a:t>
            </a:r>
            <a:r>
              <a:rPr lang="en-GB" i="1" kern="0" dirty="0" err="1">
                <a:solidFill>
                  <a:schemeClr val="accent5">
                    <a:lumMod val="25000"/>
                  </a:schemeClr>
                </a:solidFill>
              </a:rPr>
              <a:t>Shotfirers</a:t>
            </a:r>
            <a:r>
              <a:rPr lang="en-GB" i="1" kern="0" dirty="0">
                <a:solidFill>
                  <a:schemeClr val="accent5">
                    <a:lumMod val="25000"/>
                  </a:schemeClr>
                </a:solidFill>
              </a:rPr>
              <a:t> , Sentries and Explosives Supervisors. </a:t>
            </a:r>
            <a:endParaRPr lang="en-GB" dirty="0"/>
          </a:p>
        </p:txBody>
      </p:sp>
      <p:sp>
        <p:nvSpPr>
          <p:cNvPr id="7" name="TextBox 6"/>
          <p:cNvSpPr txBox="1"/>
          <p:nvPr/>
        </p:nvSpPr>
        <p:spPr>
          <a:xfrm>
            <a:off x="1755775" y="4981575"/>
            <a:ext cx="5632450" cy="954088"/>
          </a:xfrm>
          <a:prstGeom prst="rect">
            <a:avLst/>
          </a:prstGeom>
          <a:solidFill>
            <a:schemeClr val="accent6">
              <a:lumMod val="40000"/>
              <a:lumOff val="60000"/>
            </a:schemeClr>
          </a:solidFill>
          <a:ln>
            <a:solidFill>
              <a:schemeClr val="bg1">
                <a:lumMod val="50000"/>
              </a:schemeClr>
            </a:solidFill>
          </a:ln>
        </p:spPr>
        <p:txBody>
          <a:bodyPr anchor="ctr">
            <a:spAutoFit/>
          </a:bodyPr>
          <a:lstStyle/>
          <a:p>
            <a:pPr>
              <a:defRPr/>
            </a:pPr>
            <a:r>
              <a:rPr lang="en-GB" sz="800" i="1" dirty="0"/>
              <a:t>This toolbox talk may be freely reproduced except for advertising, endorsement or commercial purposes. It has been developed by the Quarries National Joint Advisory Committee (QNJAC) to help quarry operators, contractors, managers and others make health and safety improvements in the quarry industry. </a:t>
            </a:r>
          </a:p>
          <a:p>
            <a:pPr>
              <a:defRPr/>
            </a:pPr>
            <a:endParaRPr lang="en-GB" sz="800" i="1" dirty="0"/>
          </a:p>
          <a:p>
            <a:pPr>
              <a:defRPr/>
            </a:pPr>
            <a:r>
              <a:rPr lang="en-GB" sz="800" i="1" dirty="0"/>
              <a:t>This guidance represents good practice which may go further than the minimum you need to do to comply with the law.</a:t>
            </a:r>
          </a:p>
          <a:p>
            <a:pPr>
              <a:defRPr/>
            </a:pPr>
            <a:endParaRPr lang="en-GB" sz="800" i="1" dirty="0"/>
          </a:p>
          <a:p>
            <a:pPr>
              <a:defRPr/>
            </a:pPr>
            <a:r>
              <a:rPr lang="en-GB" sz="800" i="1" dirty="0"/>
              <a:t>If you use the information provided in this document please acknowledge ‘QNJAC’ as the source .</a:t>
            </a:r>
          </a:p>
        </p:txBody>
      </p:sp>
    </p:spTree>
    <p:extLst>
      <p:ext uri="{BB962C8B-B14F-4D97-AF65-F5344CB8AC3E}">
        <p14:creationId xmlns:p14="http://schemas.microsoft.com/office/powerpoint/2010/main" val="2870572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quarter" idx="11"/>
          </p:nvPr>
        </p:nvSpPr>
        <p:spPr/>
        <p:txBody>
          <a:bodyPr/>
          <a:lstStyle/>
          <a:p>
            <a:r>
              <a:rPr lang="en-GB" dirty="0"/>
              <a:t>All blasting operations must have a determined danger zone.</a:t>
            </a:r>
          </a:p>
          <a:p>
            <a:endParaRPr lang="en-GB" dirty="0"/>
          </a:p>
          <a:p>
            <a:r>
              <a:rPr lang="en-GB" dirty="0"/>
              <a:t>For information on Guidance about determining the Danger Zone for Blasting see</a:t>
            </a:r>
          </a:p>
          <a:p>
            <a:pPr lvl="1"/>
            <a:r>
              <a:rPr lang="en-GB" dirty="0">
                <a:solidFill>
                  <a:srgbClr val="00B050"/>
                </a:solidFill>
              </a:rPr>
              <a:t>TBT 06 : Defining the Danger Zone for Blasting.</a:t>
            </a:r>
            <a:endParaRPr lang="en-GB" dirty="0"/>
          </a:p>
          <a:p>
            <a:pPr lvl="1"/>
            <a:endParaRPr lang="en-GB" dirty="0"/>
          </a:p>
          <a:p>
            <a:r>
              <a:rPr lang="en-GB" dirty="0"/>
              <a:t>During the firing of a blast the danger zone must be under control and this is enabled by a combination of the use of sentries supplemented by other warning systems such as signs and notices as appropriate.</a:t>
            </a:r>
          </a:p>
          <a:p>
            <a:pPr lvl="1"/>
            <a:endParaRPr lang="en-GB" dirty="0"/>
          </a:p>
          <a:p>
            <a:endParaRPr lang="en-GB" dirty="0"/>
          </a:p>
        </p:txBody>
      </p:sp>
      <p:sp>
        <p:nvSpPr>
          <p:cNvPr id="14338" name="Rectangle 2"/>
          <p:cNvSpPr>
            <a:spLocks noGrp="1" noChangeArrowheads="1"/>
          </p:cNvSpPr>
          <p:nvPr>
            <p:ph type="title"/>
          </p:nvPr>
        </p:nvSpPr>
        <p:spPr/>
        <p:txBody>
          <a:bodyPr/>
          <a:lstStyle/>
          <a:p>
            <a:r>
              <a:rPr lang="en-GB" sz="1800" dirty="0"/>
              <a:t>Danger Zone Control and the Duties of Sentries</a:t>
            </a:r>
            <a:br>
              <a:rPr lang="en-GB" sz="1800" dirty="0"/>
            </a:br>
            <a:r>
              <a:rPr lang="en-GB" sz="1800" dirty="0"/>
              <a:t>1. Introduction</a:t>
            </a:r>
          </a:p>
        </p:txBody>
      </p:sp>
    </p:spTree>
    <p:extLst>
      <p:ext uri="{BB962C8B-B14F-4D97-AF65-F5344CB8AC3E}">
        <p14:creationId xmlns:p14="http://schemas.microsoft.com/office/powerpoint/2010/main" val="3251101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quarter" idx="11"/>
          </p:nvPr>
        </p:nvSpPr>
        <p:spPr/>
        <p:txBody>
          <a:bodyPr/>
          <a:lstStyle/>
          <a:p>
            <a:r>
              <a:rPr lang="en-GB" dirty="0"/>
              <a:t>The primary responsibility of a sentry is to </a:t>
            </a:r>
          </a:p>
        </p:txBody>
      </p:sp>
      <p:sp>
        <p:nvSpPr>
          <p:cNvPr id="14338" name="Rectangle 2"/>
          <p:cNvSpPr>
            <a:spLocks noGrp="1" noChangeArrowheads="1"/>
          </p:cNvSpPr>
          <p:nvPr>
            <p:ph type="title"/>
          </p:nvPr>
        </p:nvSpPr>
        <p:spPr/>
        <p:txBody>
          <a:bodyPr/>
          <a:lstStyle/>
          <a:p>
            <a:r>
              <a:rPr lang="en-GB" dirty="0"/>
              <a:t>Danger Zone Control and the Duties of Sentries</a:t>
            </a:r>
            <a:br>
              <a:rPr lang="en-GB" dirty="0"/>
            </a:br>
            <a:r>
              <a:rPr lang="en-GB" dirty="0"/>
              <a:t>2. Sentries Role</a:t>
            </a:r>
          </a:p>
        </p:txBody>
      </p:sp>
      <p:sp>
        <p:nvSpPr>
          <p:cNvPr id="6" name="TextBox 5"/>
          <p:cNvSpPr txBox="1"/>
          <p:nvPr/>
        </p:nvSpPr>
        <p:spPr>
          <a:xfrm>
            <a:off x="773722" y="2305615"/>
            <a:ext cx="7542963" cy="2246769"/>
          </a:xfrm>
          <a:prstGeom prst="rect">
            <a:avLst/>
          </a:prstGeom>
          <a:noFill/>
        </p:spPr>
        <p:txBody>
          <a:bodyPr wrap="square" rtlCol="0">
            <a:spAutoFit/>
          </a:bodyPr>
          <a:lstStyle/>
          <a:p>
            <a:pPr algn="ctr"/>
            <a:r>
              <a:rPr lang="en-GB" sz="2800" b="1" dirty="0">
                <a:solidFill>
                  <a:srgbClr val="FF0000"/>
                </a:solidFill>
              </a:rPr>
              <a:t>KEEP PEOPLE OUT OF THE DANGER ZONE AND MUST NOT LEAVE THEIR POST UNTIL THE ALL-CLEAR SIGNAL HAS BEEN GIVEN, OR UNTIL THEY ARE RELEASED BY THE PERSON WHO POSTED THEM.</a:t>
            </a:r>
          </a:p>
        </p:txBody>
      </p:sp>
    </p:spTree>
    <p:extLst>
      <p:ext uri="{BB962C8B-B14F-4D97-AF65-F5344CB8AC3E}">
        <p14:creationId xmlns:p14="http://schemas.microsoft.com/office/powerpoint/2010/main" val="312979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quarter" idx="11"/>
          </p:nvPr>
        </p:nvSpPr>
        <p:spPr/>
        <p:txBody>
          <a:bodyPr/>
          <a:lstStyle/>
          <a:p>
            <a:r>
              <a:rPr lang="en-GB" dirty="0"/>
              <a:t>Sentries must be competent to perform their duties and a record kept of training given.</a:t>
            </a:r>
          </a:p>
          <a:p>
            <a:endParaRPr lang="en-GB" dirty="0"/>
          </a:p>
          <a:p>
            <a:r>
              <a:rPr lang="en-GB" dirty="0"/>
              <a:t>A procedure should be in place to ensure that clear and exact instructions are given to each sentry to ensure they position themselves at the correct location as required in the blast specification</a:t>
            </a:r>
          </a:p>
          <a:p>
            <a:endParaRPr lang="en-GB" dirty="0"/>
          </a:p>
          <a:p>
            <a:r>
              <a:rPr lang="en-GB" dirty="0"/>
              <a:t>Sentries must be provided with a means of communication with the shotfirer.</a:t>
            </a:r>
            <a:br>
              <a:rPr lang="en-GB" dirty="0"/>
            </a:br>
            <a:endParaRPr lang="en-GB" dirty="0"/>
          </a:p>
          <a:p>
            <a:r>
              <a:rPr lang="en-GB" dirty="0"/>
              <a:t>It would be wise for sentries to be authorised in writing. </a:t>
            </a:r>
          </a:p>
          <a:p>
            <a:endParaRPr lang="en-GB" dirty="0"/>
          </a:p>
        </p:txBody>
      </p:sp>
      <p:sp>
        <p:nvSpPr>
          <p:cNvPr id="14338" name="Rectangle 2"/>
          <p:cNvSpPr>
            <a:spLocks noGrp="1" noChangeArrowheads="1"/>
          </p:cNvSpPr>
          <p:nvPr>
            <p:ph type="title"/>
          </p:nvPr>
        </p:nvSpPr>
        <p:spPr/>
        <p:txBody>
          <a:bodyPr/>
          <a:lstStyle/>
          <a:p>
            <a:r>
              <a:rPr lang="en-GB" dirty="0"/>
              <a:t>Danger Zone Control and the Duties of Sentries</a:t>
            </a:r>
            <a:br>
              <a:rPr lang="en-GB" dirty="0"/>
            </a:br>
            <a:r>
              <a:rPr lang="en-GB" dirty="0"/>
              <a:t>3. Sentries</a:t>
            </a:r>
          </a:p>
        </p:txBody>
      </p:sp>
    </p:spTree>
    <p:extLst>
      <p:ext uri="{BB962C8B-B14F-4D97-AF65-F5344CB8AC3E}">
        <p14:creationId xmlns:p14="http://schemas.microsoft.com/office/powerpoint/2010/main" val="4157981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quarter" idx="11"/>
          </p:nvPr>
        </p:nvSpPr>
        <p:spPr/>
        <p:txBody>
          <a:bodyPr/>
          <a:lstStyle/>
          <a:p>
            <a:r>
              <a:rPr lang="en-GB" dirty="0"/>
              <a:t>A reliable system of two-way communication must be used to enable the shotfirer and any sentries to maintain contact with each other</a:t>
            </a:r>
          </a:p>
          <a:p>
            <a:r>
              <a:rPr lang="en-GB" dirty="0"/>
              <a:t>The shotfiring rules should include details of the communication process to be followed</a:t>
            </a:r>
          </a:p>
          <a:p>
            <a:pPr lvl="1"/>
            <a:r>
              <a:rPr lang="en-GB" dirty="0"/>
              <a:t>The communication process should include</a:t>
            </a:r>
          </a:p>
          <a:p>
            <a:pPr lvl="2"/>
            <a:r>
              <a:rPr lang="en-GB" dirty="0"/>
              <a:t>Initial contact between the shotfirer and each sentry</a:t>
            </a:r>
          </a:p>
          <a:p>
            <a:pPr lvl="2"/>
            <a:r>
              <a:rPr lang="en-GB" dirty="0"/>
              <a:t>Final two-way check with each sentry</a:t>
            </a:r>
          </a:p>
          <a:p>
            <a:pPr lvl="2"/>
            <a:r>
              <a:rPr lang="en-GB" dirty="0"/>
              <a:t>Firing time radio silence is appropriate except for blasting communications and general site emergency situations</a:t>
            </a:r>
          </a:p>
          <a:p>
            <a:pPr lvl="2"/>
            <a:r>
              <a:rPr lang="en-GB" dirty="0"/>
              <a:t>A separate radio channel for blasting may be appropriate</a:t>
            </a:r>
          </a:p>
          <a:p>
            <a:pPr lvl="2"/>
            <a:endParaRPr lang="en-GB" dirty="0"/>
          </a:p>
        </p:txBody>
      </p:sp>
      <p:sp>
        <p:nvSpPr>
          <p:cNvPr id="14338" name="Rectangle 2"/>
          <p:cNvSpPr>
            <a:spLocks noGrp="1" noChangeArrowheads="1"/>
          </p:cNvSpPr>
          <p:nvPr>
            <p:ph type="title"/>
          </p:nvPr>
        </p:nvSpPr>
        <p:spPr/>
        <p:txBody>
          <a:bodyPr/>
          <a:lstStyle/>
          <a:p>
            <a:r>
              <a:rPr lang="en-GB" dirty="0"/>
              <a:t>Danger Zone Control and the Duties of Sentries</a:t>
            </a:r>
            <a:br>
              <a:rPr lang="en-GB" dirty="0"/>
            </a:br>
            <a:r>
              <a:rPr lang="en-GB" dirty="0"/>
              <a:t>4. Communication.</a:t>
            </a:r>
          </a:p>
        </p:txBody>
      </p:sp>
    </p:spTree>
    <p:extLst>
      <p:ext uri="{BB962C8B-B14F-4D97-AF65-F5344CB8AC3E}">
        <p14:creationId xmlns:p14="http://schemas.microsoft.com/office/powerpoint/2010/main" val="35218756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quarter" idx="11"/>
          </p:nvPr>
        </p:nvSpPr>
        <p:spPr/>
        <p:txBody>
          <a:bodyPr/>
          <a:lstStyle/>
          <a:p>
            <a:r>
              <a:rPr lang="en-GB" dirty="0"/>
              <a:t>Many quarries will include public rights of way inside of the danger zone for blasting</a:t>
            </a:r>
          </a:p>
          <a:p>
            <a:pPr lvl="1"/>
            <a:r>
              <a:rPr lang="en-GB" dirty="0"/>
              <a:t>Roads, Footpaths, Bridle Ways, Canals etc.</a:t>
            </a:r>
          </a:p>
          <a:p>
            <a:r>
              <a:rPr lang="en-GB" dirty="0"/>
              <a:t>Each right of way will require a sentry at each location where the right of way enters / exits the danger zone</a:t>
            </a:r>
          </a:p>
          <a:p>
            <a:pPr lvl="1"/>
            <a:r>
              <a:rPr lang="en-GB" dirty="0"/>
              <a:t>There needs to be a process to ensure that there is nobody on the right of way before it is closed. This is best achieved by a walk or drive through</a:t>
            </a:r>
          </a:p>
          <a:p>
            <a:r>
              <a:rPr lang="en-GB" dirty="0"/>
              <a:t>It is not permissible for sentries to close any public right of way but users can be advised that blasting is about to take place and asked not to pass the sentry position</a:t>
            </a:r>
          </a:p>
          <a:p>
            <a:pPr lvl="1"/>
            <a:r>
              <a:rPr lang="en-GB" dirty="0"/>
              <a:t>If any person insists on entering the danger zone then the sentry must immediately inform the shotfirer</a:t>
            </a:r>
          </a:p>
          <a:p>
            <a:endParaRPr lang="en-GB" dirty="0"/>
          </a:p>
          <a:p>
            <a:pPr marL="0" indent="0">
              <a:buNone/>
            </a:pPr>
            <a:r>
              <a:rPr lang="en-GB" dirty="0"/>
              <a:t>		</a:t>
            </a:r>
          </a:p>
        </p:txBody>
      </p:sp>
      <p:sp>
        <p:nvSpPr>
          <p:cNvPr id="14338" name="Rectangle 2"/>
          <p:cNvSpPr>
            <a:spLocks noGrp="1" noChangeArrowheads="1"/>
          </p:cNvSpPr>
          <p:nvPr>
            <p:ph type="title"/>
          </p:nvPr>
        </p:nvSpPr>
        <p:spPr/>
        <p:txBody>
          <a:bodyPr/>
          <a:lstStyle/>
          <a:p>
            <a:r>
              <a:rPr lang="en-GB" sz="1800" dirty="0"/>
              <a:t>Danger Zone Control and the Duties of Sentries</a:t>
            </a:r>
            <a:br>
              <a:rPr lang="en-GB" sz="1800" dirty="0"/>
            </a:br>
            <a:r>
              <a:rPr lang="en-GB" sz="1800" dirty="0"/>
              <a:t>5. Controlling public rights of way.</a:t>
            </a:r>
          </a:p>
        </p:txBody>
      </p:sp>
      <p:sp>
        <p:nvSpPr>
          <p:cNvPr id="2" name="TextBox 1">
            <a:extLst>
              <a:ext uri="{FF2B5EF4-FFF2-40B4-BE49-F238E27FC236}">
                <a16:creationId xmlns:a16="http://schemas.microsoft.com/office/drawing/2014/main" id="{C1FF869A-2D55-4CF6-A850-1EE7BCDBBA45}"/>
              </a:ext>
            </a:extLst>
          </p:cNvPr>
          <p:cNvSpPr txBox="1"/>
          <p:nvPr/>
        </p:nvSpPr>
        <p:spPr>
          <a:xfrm>
            <a:off x="1842868" y="5165481"/>
            <a:ext cx="5233181" cy="615553"/>
          </a:xfrm>
          <a:prstGeom prst="rect">
            <a:avLst/>
          </a:prstGeom>
          <a:noFill/>
        </p:spPr>
        <p:txBody>
          <a:bodyPr wrap="square" rtlCol="0">
            <a:spAutoFit/>
          </a:bodyPr>
          <a:lstStyle/>
          <a:p>
            <a:r>
              <a:rPr lang="en-GB" sz="1600" dirty="0">
                <a:latin typeface="+mn-lt"/>
              </a:rPr>
              <a:t>The above principle also applies to premises not under the control for the quarry</a:t>
            </a:r>
            <a:r>
              <a:rPr lang="en-GB" dirty="0"/>
              <a:t>.</a:t>
            </a:r>
          </a:p>
        </p:txBody>
      </p:sp>
    </p:spTree>
    <p:extLst>
      <p:ext uri="{BB962C8B-B14F-4D97-AF65-F5344CB8AC3E}">
        <p14:creationId xmlns:p14="http://schemas.microsoft.com/office/powerpoint/2010/main" val="406191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sz="quarter" idx="11"/>
          </p:nvPr>
        </p:nvSpPr>
        <p:spPr/>
        <p:txBody>
          <a:bodyPr/>
          <a:lstStyle/>
          <a:p>
            <a:r>
              <a:rPr lang="en-GB" dirty="0"/>
              <a:t>Understand your duties</a:t>
            </a:r>
          </a:p>
          <a:p>
            <a:endParaRPr lang="en-GB" dirty="0"/>
          </a:p>
          <a:p>
            <a:r>
              <a:rPr lang="en-GB" dirty="0"/>
              <a:t>Stay out of the danger zone.</a:t>
            </a:r>
            <a:br>
              <a:rPr lang="en-GB" dirty="0"/>
            </a:br>
            <a:endParaRPr lang="en-GB" dirty="0"/>
          </a:p>
          <a:p>
            <a:r>
              <a:rPr lang="en-GB" dirty="0"/>
              <a:t>Keep unauthorised people out of the danger zone.</a:t>
            </a:r>
          </a:p>
          <a:p>
            <a:endParaRPr lang="en-GB" dirty="0"/>
          </a:p>
          <a:p>
            <a:r>
              <a:rPr lang="en-GB" dirty="0"/>
              <a:t>Maintain communication.</a:t>
            </a:r>
          </a:p>
          <a:p>
            <a:endParaRPr lang="en-GB" dirty="0"/>
          </a:p>
          <a:p>
            <a:r>
              <a:rPr lang="en-GB" sz="3200" dirty="0">
                <a:solidFill>
                  <a:srgbClr val="FF0000"/>
                </a:solidFill>
              </a:rPr>
              <a:t>If you cannot do all </a:t>
            </a:r>
            <a:r>
              <a:rPr lang="en-GB" sz="3200">
                <a:solidFill>
                  <a:srgbClr val="FF0000"/>
                </a:solidFill>
              </a:rPr>
              <a:t>of these, </a:t>
            </a:r>
            <a:r>
              <a:rPr lang="en-GB" sz="3200" dirty="0">
                <a:solidFill>
                  <a:srgbClr val="FF0000"/>
                </a:solidFill>
              </a:rPr>
              <a:t>stop the blast.</a:t>
            </a:r>
          </a:p>
          <a:p>
            <a:endParaRPr lang="en-GB" dirty="0"/>
          </a:p>
        </p:txBody>
      </p:sp>
      <p:sp>
        <p:nvSpPr>
          <p:cNvPr id="14338" name="Rectangle 2"/>
          <p:cNvSpPr>
            <a:spLocks noGrp="1" noChangeArrowheads="1"/>
          </p:cNvSpPr>
          <p:nvPr>
            <p:ph type="title"/>
          </p:nvPr>
        </p:nvSpPr>
        <p:spPr/>
        <p:txBody>
          <a:bodyPr/>
          <a:lstStyle/>
          <a:p>
            <a:r>
              <a:rPr lang="en-GB" sz="1800" dirty="0"/>
              <a:t>Danger Zone Control and the Duties of Sentries</a:t>
            </a:r>
            <a:br>
              <a:rPr lang="en-GB" sz="1800" dirty="0"/>
            </a:br>
            <a:r>
              <a:rPr lang="en-GB" sz="1800" dirty="0"/>
              <a:t>6. Key Points.</a:t>
            </a:r>
          </a:p>
        </p:txBody>
      </p:sp>
    </p:spTree>
    <p:extLst>
      <p:ext uri="{BB962C8B-B14F-4D97-AF65-F5344CB8AC3E}">
        <p14:creationId xmlns:p14="http://schemas.microsoft.com/office/powerpoint/2010/main" val="22048602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1B553ECC2D3844689042851BF8B4A40" ma:contentTypeVersion="2" ma:contentTypeDescription="Create a new document." ma:contentTypeScope="" ma:versionID="144f0608bcfbb2f02fcc34ed8c5685e9">
  <xsd:schema xmlns:xsd="http://www.w3.org/2001/XMLSchema" xmlns:xs="http://www.w3.org/2001/XMLSchema" xmlns:p="http://schemas.microsoft.com/office/2006/metadata/properties" xmlns:ns2="f8d346e2-fb1b-4e34-81ab-6b7dd80a5066" targetNamespace="http://schemas.microsoft.com/office/2006/metadata/properties" ma:root="true" ma:fieldsID="2d47e146bd3ab0b5314da015fe12079e" ns2:_="">
    <xsd:import namespace="f8d346e2-fb1b-4e34-81ab-6b7dd80a5066"/>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d346e2-fb1b-4e34-81ab-6b7dd80a506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AE582D-D977-4F5B-8764-A10C3172D4BE}">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C725627E-1D5E-41CD-841A-4F4B988B8E4B}">
  <ds:schemaRefs>
    <ds:schemaRef ds:uri="http://schemas.microsoft.com/sharepoint/v3/contenttype/forms"/>
  </ds:schemaRefs>
</ds:datastoreItem>
</file>

<file path=customXml/itemProps3.xml><?xml version="1.0" encoding="utf-8"?>
<ds:datastoreItem xmlns:ds="http://schemas.openxmlformats.org/officeDocument/2006/customXml" ds:itemID="{77A8914C-91EB-41C1-B8C5-1AE92DE018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d346e2-fb1b-4e34-81ab-6b7dd80a506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497</TotalTime>
  <Words>669</Words>
  <Application>Microsoft Office PowerPoint</Application>
  <PresentationFormat>On-screen Show (4:3)</PresentationFormat>
  <Paragraphs>55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Danger Zone Control and the Duties of Sentries. Guidance on how to ensure control of the danger zone and what is expected from sentries. </vt:lpstr>
      <vt:lpstr>Danger Zone Control and the Duties of Sentries 1. Introduction</vt:lpstr>
      <vt:lpstr>Danger Zone Control and the Duties of Sentries 2. Sentries Role</vt:lpstr>
      <vt:lpstr>Danger Zone Control and the Duties of Sentries 3. Sentries</vt:lpstr>
      <vt:lpstr>Danger Zone Control and the Duties of Sentries 4. Communication.</vt:lpstr>
      <vt:lpstr>Danger Zone Control and the Duties of Sentries 5. Controlling public rights of way.</vt:lpstr>
      <vt:lpstr>Danger Zone Control and the Duties of Sentries 6. Key Points.</vt:lpstr>
    </vt:vector>
  </TitlesOfParts>
  <Company>Print Revolution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Health &amp; Safety Guidance for Quarries</dc:title>
  <dc:creator>Adrian Collier</dc:creator>
  <cp:lastModifiedBy>Paul Pounsford</cp:lastModifiedBy>
  <cp:revision>62</cp:revision>
  <dcterms:created xsi:type="dcterms:W3CDTF">2013-01-09T16:16:24Z</dcterms:created>
  <dcterms:modified xsi:type="dcterms:W3CDTF">2021-03-04T16:37:56Z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0x010100A1B553ECC2D3844689042851BF8B4A40</vt:lpwstr>
  </property>
</Properties>
</file>