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sldIdLst>
    <p:sldId id="277" r:id="rId5"/>
    <p:sldId id="280" r:id="rId6"/>
    <p:sldId id="278" r:id="rId7"/>
    <p:sldId id="279" r:id="rId8"/>
    <p:sldId id="281" r:id="rId9"/>
    <p:sldId id="283" r:id="rId10"/>
    <p:sldId id="284" r:id="rId11"/>
    <p:sldId id="285" r:id="rId12"/>
    <p:sldId id="286" r:id="rId13"/>
    <p:sldId id="288" r:id="rId14"/>
    <p:sldId id="290" r:id="rId15"/>
    <p:sldId id="291" r:id="rId16"/>
    <p:sldId id="295" r:id="rId17"/>
    <p:sldId id="294" r:id="rId18"/>
    <p:sldId id="293" r:id="rId19"/>
    <p:sldId id="289" r:id="rId20"/>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94660"/>
  </p:normalViewPr>
  <p:slideViewPr>
    <p:cSldViewPr snapToGrid="0" snapToObjects="1">
      <p:cViewPr varScale="1">
        <p:scale>
          <a:sx n="81" d="100"/>
          <a:sy n="81" d="100"/>
        </p:scale>
        <p:origin x="120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A00C4F-ABCC-433A-98B2-54AE9E89B2D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0062E976-67C1-436F-9F9D-7C69C884F1D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9B6A619F-D438-411C-A85B-15F8E2D5D2A4}" type="datetimeFigureOut">
              <a:rPr lang="en-GB"/>
              <a:pPr>
                <a:defRPr/>
              </a:pPr>
              <a:t>10/08/2021</a:t>
            </a:fld>
            <a:endParaRPr lang="en-GB"/>
          </a:p>
        </p:txBody>
      </p:sp>
      <p:sp>
        <p:nvSpPr>
          <p:cNvPr id="4" name="Slide Image Placeholder 3">
            <a:extLst>
              <a:ext uri="{FF2B5EF4-FFF2-40B4-BE49-F238E27FC236}">
                <a16:creationId xmlns:a16="http://schemas.microsoft.com/office/drawing/2014/main" id="{ED0634D9-2263-4269-8A47-4627A6CCD98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E9A09E7B-7B4D-4A70-BCDB-E6D64402593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FEC12689-13E7-475E-9940-99B9F10725A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B8F3ECDB-6B87-48FB-8C0A-7AF965933067}"/>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38E6C38-8BE5-43FE-85C8-1CF9CCD324CF}"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3199"/>
            <a:ext cx="7772400" cy="1470025"/>
          </a:xfrm>
        </p:spPr>
        <p:txBody>
          <a:bodyPr/>
          <a:lstStyle>
            <a:lvl1pPr algn="ctr">
              <a:defRPr sz="3200" b="1">
                <a:solidFill>
                  <a:schemeClr val="tx1">
                    <a:lumMod val="50000"/>
                    <a:lumOff val="50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3159164"/>
            <a:ext cx="6400800" cy="1166093"/>
          </a:xfrm>
        </p:spPr>
        <p:txBody>
          <a:bodyPr/>
          <a:lstStyle>
            <a:lvl1pPr marL="0" indent="0" algn="l">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1015795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457200" y="1350963"/>
            <a:ext cx="8229600" cy="4322762"/>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00730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1675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41124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3242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a:extLst>
              <a:ext uri="{FF2B5EF4-FFF2-40B4-BE49-F238E27FC236}">
                <a16:creationId xmlns:a16="http://schemas.microsoft.com/office/drawing/2014/main" id="{66C947BD-054A-4189-A4DE-FAF69FF43EEC}"/>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2E9774A5-AF7C-4BE5-AD97-A71E9AD6B6C6}"/>
              </a:ext>
            </a:extLst>
          </p:cNvPr>
          <p:cNvSpPr>
            <a:spLocks noGrp="1"/>
          </p:cNvSpPr>
          <p:nvPr>
            <p:ph type="title"/>
          </p:nvPr>
        </p:nvSpPr>
        <p:spPr bwMode="auto">
          <a:xfrm>
            <a:off x="457200" y="301625"/>
            <a:ext cx="8229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8" name="Text Placeholder 2">
            <a:extLst>
              <a:ext uri="{FF2B5EF4-FFF2-40B4-BE49-F238E27FC236}">
                <a16:creationId xmlns:a16="http://schemas.microsoft.com/office/drawing/2014/main" id="{6CADA985-0D56-4CC6-969E-A345333C48E5}"/>
              </a:ext>
            </a:extLst>
          </p:cNvPr>
          <p:cNvSpPr>
            <a:spLocks noGrp="1"/>
          </p:cNvSpPr>
          <p:nvPr>
            <p:ph type="body" idx="1"/>
          </p:nvPr>
        </p:nvSpPr>
        <p:spPr bwMode="auto">
          <a:xfrm>
            <a:off x="457200" y="1257300"/>
            <a:ext cx="82296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pic>
        <p:nvPicPr>
          <p:cNvPr id="1029" name="Picture 5">
            <a:extLst>
              <a:ext uri="{FF2B5EF4-FFF2-40B4-BE49-F238E27FC236}">
                <a16:creationId xmlns:a16="http://schemas.microsoft.com/office/drawing/2014/main" id="{2BC7164A-1C54-49DD-942A-EBD48C40DC38}"/>
              </a:ext>
            </a:extLst>
          </p:cNvPr>
          <p:cNvPicPr>
            <a:picLocks noChangeAspect="1" noChangeArrowheads="1"/>
          </p:cNvPicPr>
          <p:nvPr userDrawn="1"/>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60338" y="5559425"/>
            <a:ext cx="1335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7">
            <a:extLst>
              <a:ext uri="{FF2B5EF4-FFF2-40B4-BE49-F238E27FC236}">
                <a16:creationId xmlns:a16="http://schemas.microsoft.com/office/drawing/2014/main" id="{34633C84-8D10-49B2-819B-11D2C6AE4B59}"/>
              </a:ext>
            </a:extLst>
          </p:cNvPr>
          <p:cNvSpPr txBox="1">
            <a:spLocks noChangeArrowheads="1"/>
          </p:cNvSpPr>
          <p:nvPr userDrawn="1"/>
        </p:nvSpPr>
        <p:spPr bwMode="auto">
          <a:xfrm>
            <a:off x="398463" y="6386513"/>
            <a:ext cx="11400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GB" altLang="en-US" sz="1200" dirty="0">
                <a:solidFill>
                  <a:srgbClr val="F2F2F2"/>
                </a:solidFill>
              </a:rPr>
              <a:t>Slide </a:t>
            </a:r>
            <a:fld id="{BB4D58C9-D0FE-4FF2-AC2A-6EBCF46F00F3}" type="slidenum">
              <a:rPr lang="en-GB" altLang="en-US" sz="1200" smtClean="0">
                <a:solidFill>
                  <a:srgbClr val="F2F2F2"/>
                </a:solidFill>
              </a:rPr>
              <a:pPr eaLnBrk="1" hangingPunct="1">
                <a:defRPr/>
              </a:pPr>
              <a:t>‹#›</a:t>
            </a:fld>
            <a:r>
              <a:rPr lang="en-GB" altLang="en-US" sz="1200" dirty="0">
                <a:solidFill>
                  <a:srgbClr val="F2F2F2"/>
                </a:solidFill>
              </a:rPr>
              <a:t> of 16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l" defTabSz="457200" rtl="0" eaLnBrk="0" fontAlgn="base" hangingPunct="0">
        <a:spcBef>
          <a:spcPct val="0"/>
        </a:spcBef>
        <a:spcAft>
          <a:spcPct val="0"/>
        </a:spcAft>
        <a:defRPr sz="2500" b="1"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1600" b="1"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1600"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B1DFB110-2E44-4DA3-A7D8-55851F60D209}"/>
              </a:ext>
            </a:extLst>
          </p:cNvPr>
          <p:cNvSpPr>
            <a:spLocks noGrp="1" noChangeArrowheads="1"/>
          </p:cNvSpPr>
          <p:nvPr>
            <p:ph type="ctrTitle"/>
          </p:nvPr>
        </p:nvSpPr>
        <p:spPr>
          <a:xfrm>
            <a:off x="1371600" y="1734420"/>
            <a:ext cx="7086600" cy="1470025"/>
          </a:xfrm>
        </p:spPr>
        <p:txBody>
          <a:bodyPr/>
          <a:lstStyle/>
          <a:p>
            <a:pPr algn="l" eaLnBrk="1" hangingPunct="1">
              <a:defRPr/>
            </a:pPr>
            <a:r>
              <a:rPr lang="en-GB" dirty="0"/>
              <a:t>Guidance for Quarry Personnel on the Discovery of Misfired Explosives</a:t>
            </a:r>
            <a:br>
              <a:rPr lang="en-GB" dirty="0"/>
            </a:br>
            <a:r>
              <a:rPr lang="en-GB" sz="2000" dirty="0"/>
              <a:t>Information on how to recognise misfired explosives discovered during the quarrying process and what steps to take.</a:t>
            </a:r>
            <a:br>
              <a:rPr lang="en-US" dirty="0"/>
            </a:br>
            <a:endParaRPr lang="en-US" dirty="0"/>
          </a:p>
        </p:txBody>
      </p:sp>
      <p:sp>
        <p:nvSpPr>
          <p:cNvPr id="3075" name="Text Box 5">
            <a:extLst>
              <a:ext uri="{FF2B5EF4-FFF2-40B4-BE49-F238E27FC236}">
                <a16:creationId xmlns:a16="http://schemas.microsoft.com/office/drawing/2014/main" id="{8DC745CE-427E-466F-BB55-D91BFDBDEAC7}"/>
              </a:ext>
            </a:extLst>
          </p:cNvPr>
          <p:cNvSpPr txBox="1">
            <a:spLocks noChangeArrowheads="1"/>
          </p:cNvSpPr>
          <p:nvPr/>
        </p:nvSpPr>
        <p:spPr bwMode="auto">
          <a:xfrm>
            <a:off x="684213" y="404813"/>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600" b="1">
                <a:solidFill>
                  <a:srgbClr val="7F7F7F"/>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1600">
                <a:solidFill>
                  <a:srgbClr val="7F7F7F"/>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GB" altLang="en-US" sz="1800" b="0">
                <a:solidFill>
                  <a:schemeClr val="tx1"/>
                </a:solidFill>
                <a:latin typeface="Arial" panose="020B0604020202020204" pitchFamily="34" charset="0"/>
              </a:rPr>
              <a:t>Drilling and Blasting</a:t>
            </a:r>
          </a:p>
          <a:p>
            <a:pPr eaLnBrk="1" hangingPunct="1">
              <a:spcBef>
                <a:spcPct val="0"/>
              </a:spcBef>
              <a:buFontTx/>
              <a:buNone/>
            </a:pPr>
            <a:r>
              <a:rPr lang="en-GB" altLang="en-US" sz="1800" b="0">
                <a:solidFill>
                  <a:schemeClr val="tx1"/>
                </a:solidFill>
                <a:latin typeface="Arial" panose="020B0604020202020204" pitchFamily="34" charset="0"/>
              </a:rPr>
              <a:t>Toolbox Talk : 04</a:t>
            </a:r>
            <a:endParaRPr lang="en-US" altLang="en-US" sz="1800" b="0">
              <a:solidFill>
                <a:schemeClr val="tx1"/>
              </a:solidFill>
              <a:latin typeface="Arial" panose="020B0604020202020204" pitchFamily="34" charset="0"/>
            </a:endParaRPr>
          </a:p>
        </p:txBody>
      </p:sp>
      <p:sp>
        <p:nvSpPr>
          <p:cNvPr id="10" name="Subtitle 9">
            <a:extLst>
              <a:ext uri="{FF2B5EF4-FFF2-40B4-BE49-F238E27FC236}">
                <a16:creationId xmlns:a16="http://schemas.microsoft.com/office/drawing/2014/main" id="{BF56EC1A-AA4B-4E5E-9EDB-FDD39A6BD92B}"/>
              </a:ext>
            </a:extLst>
          </p:cNvPr>
          <p:cNvSpPr>
            <a:spLocks noGrp="1"/>
          </p:cNvSpPr>
          <p:nvPr>
            <p:ph type="subTitle" idx="1"/>
          </p:nvPr>
        </p:nvSpPr>
        <p:spPr>
          <a:xfrm>
            <a:off x="1371600" y="3684587"/>
            <a:ext cx="6400800" cy="954088"/>
          </a:xfrm>
        </p:spPr>
        <p:txBody>
          <a:bodyPr/>
          <a:lstStyle/>
          <a:p>
            <a:pPr>
              <a:buFont typeface="Arial" charset="0"/>
              <a:buNone/>
              <a:defRPr/>
            </a:pPr>
            <a:r>
              <a:rPr lang="en-GB" kern="0" dirty="0">
                <a:solidFill>
                  <a:schemeClr val="accent5">
                    <a:lumMod val="25000"/>
                  </a:schemeClr>
                </a:solidFill>
              </a:rPr>
              <a:t>Target Audience</a:t>
            </a:r>
          </a:p>
          <a:p>
            <a:pPr lvl="1" algn="l">
              <a:buFont typeface="Arial" charset="0"/>
              <a:buNone/>
              <a:defRPr/>
            </a:pPr>
            <a:r>
              <a:rPr lang="en-GB" i="1" kern="0" dirty="0">
                <a:solidFill>
                  <a:schemeClr val="accent5">
                    <a:lumMod val="25000"/>
                  </a:schemeClr>
                </a:solidFill>
              </a:rPr>
              <a:t> All quarry personnel.</a:t>
            </a:r>
            <a:endParaRPr lang="en-US" i="1" kern="0" dirty="0">
              <a:solidFill>
                <a:schemeClr val="accent5">
                  <a:lumMod val="25000"/>
                </a:schemeClr>
              </a:solidFill>
            </a:endParaRPr>
          </a:p>
          <a:p>
            <a:pPr>
              <a:buFont typeface="Arial" charset="0"/>
              <a:buNone/>
              <a:defRPr/>
            </a:pPr>
            <a:endParaRPr lang="en-GB" dirty="0"/>
          </a:p>
        </p:txBody>
      </p:sp>
      <p:sp>
        <p:nvSpPr>
          <p:cNvPr id="7" name="TextBox 6">
            <a:extLst>
              <a:ext uri="{FF2B5EF4-FFF2-40B4-BE49-F238E27FC236}">
                <a16:creationId xmlns:a16="http://schemas.microsoft.com/office/drawing/2014/main" id="{7B73C515-2CE8-4A3D-AB0C-8C49D2F1AC1D}"/>
              </a:ext>
            </a:extLst>
          </p:cNvPr>
          <p:cNvSpPr txBox="1"/>
          <p:nvPr/>
        </p:nvSpPr>
        <p:spPr>
          <a:xfrm>
            <a:off x="1755775" y="4981575"/>
            <a:ext cx="5632450" cy="954088"/>
          </a:xfrm>
          <a:prstGeom prst="rect">
            <a:avLst/>
          </a:prstGeom>
          <a:solidFill>
            <a:schemeClr val="accent6">
              <a:lumMod val="40000"/>
              <a:lumOff val="60000"/>
            </a:schemeClr>
          </a:solidFill>
          <a:ln>
            <a:solidFill>
              <a:schemeClr val="bg1">
                <a:lumMod val="50000"/>
              </a:schemeClr>
            </a:solidFill>
          </a:ln>
        </p:spPr>
        <p:txBody>
          <a:bodyPr anchor="ctr">
            <a:spAutoFit/>
          </a:bodyPr>
          <a:lstStyle/>
          <a:p>
            <a:pPr eaLnBrk="1" hangingPunct="1">
              <a:defRPr/>
            </a:pPr>
            <a:r>
              <a:rPr lang="en-GB" sz="800" i="1" dirty="0">
                <a:latin typeface="Arial" charset="0"/>
              </a:rPr>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a:t>
            </a:r>
          </a:p>
          <a:p>
            <a:pPr eaLnBrk="1" hangingPunct="1">
              <a:defRPr/>
            </a:pPr>
            <a:endParaRPr lang="en-GB" sz="800" i="1" dirty="0">
              <a:latin typeface="Arial" charset="0"/>
            </a:endParaRPr>
          </a:p>
          <a:p>
            <a:pPr eaLnBrk="1" hangingPunct="1">
              <a:defRPr/>
            </a:pPr>
            <a:r>
              <a:rPr lang="en-GB" sz="800" i="1" dirty="0">
                <a:latin typeface="Arial" charset="0"/>
              </a:rPr>
              <a:t>This guidance represents good practice which may go further than the minimum you need to do to comply with the law.</a:t>
            </a:r>
          </a:p>
          <a:p>
            <a:pPr eaLnBrk="1" hangingPunct="1">
              <a:defRPr/>
            </a:pPr>
            <a:endParaRPr lang="en-GB" sz="800" i="1" dirty="0">
              <a:latin typeface="Arial" charset="0"/>
            </a:endParaRPr>
          </a:p>
          <a:p>
            <a:pPr eaLnBrk="1" hangingPunct="1">
              <a:defRPr/>
            </a:pPr>
            <a:r>
              <a:rPr lang="en-GB" sz="800" i="1" dirty="0">
                <a:latin typeface="Arial" charset="0"/>
              </a:rPr>
              <a:t>If you use the information provided in this document please acknowledge ‘QNJAC’ as the source .</a:t>
            </a:r>
          </a:p>
        </p:txBody>
      </p:sp>
      <p:sp>
        <p:nvSpPr>
          <p:cNvPr id="8" name="Slide Number Placeholder 3">
            <a:extLst>
              <a:ext uri="{FF2B5EF4-FFF2-40B4-BE49-F238E27FC236}">
                <a16:creationId xmlns:a16="http://schemas.microsoft.com/office/drawing/2014/main" id="{E38F7BB1-CAFE-4F97-8DCA-6F48E25D1308}"/>
              </a:ext>
            </a:extLst>
          </p:cNvPr>
          <p:cNvSpPr txBox="1">
            <a:spLocks/>
          </p:cNvSpPr>
          <p:nvPr/>
        </p:nvSpPr>
        <p:spPr>
          <a:xfrm>
            <a:off x="6019801" y="404813"/>
            <a:ext cx="2203450" cy="365125"/>
          </a:xfrm>
          <a:prstGeom prst="rect">
            <a:avLst/>
          </a:prstGeom>
        </p:spPr>
        <p:txBody>
          <a:bodyPr/>
          <a:lstStyle/>
          <a:p>
            <a:pPr algn="r" eaLnBrk="1" hangingPunct="1">
              <a:defRPr/>
            </a:pPr>
            <a:r>
              <a:rPr lang="en-US" sz="1200" dirty="0">
                <a:solidFill>
                  <a:schemeClr val="bg1">
                    <a:lumMod val="50000"/>
                  </a:schemeClr>
                </a:solidFill>
                <a:latin typeface="Arial" charset="0"/>
              </a:rPr>
              <a:t>Updated February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4562763" cy="1754326"/>
          </a:xfrm>
          <a:prstGeom prst="rect">
            <a:avLst/>
          </a:prstGeom>
          <a:noFill/>
        </p:spPr>
        <p:txBody>
          <a:bodyPr wrap="square" rtlCol="0">
            <a:spAutoFit/>
          </a:bodyPr>
          <a:lstStyle/>
          <a:p>
            <a:r>
              <a:rPr lang="en-GB" dirty="0">
                <a:latin typeface="+mj-lt"/>
              </a:rPr>
              <a:t>Tubes and/or wires : </a:t>
            </a:r>
          </a:p>
          <a:p>
            <a:r>
              <a:rPr lang="en-GB" dirty="0">
                <a:latin typeface="+mj-lt"/>
              </a:rPr>
              <a:t>The existence or wires or tubes in the muck</a:t>
            </a:r>
            <a:br>
              <a:rPr lang="en-GB" dirty="0">
                <a:latin typeface="+mj-lt"/>
              </a:rPr>
            </a:br>
            <a:r>
              <a:rPr lang="en-GB" dirty="0">
                <a:latin typeface="+mj-lt"/>
              </a:rPr>
              <a:t>pile is not automatically an indication of a misfire. However, if the wires or tubes lead to a blast hole in solid rock then this must be treated as a misfire. </a:t>
            </a:r>
          </a:p>
        </p:txBody>
      </p:sp>
      <p:pic>
        <p:nvPicPr>
          <p:cNvPr id="10" name="Picture 2" descr="Image005">
            <a:extLst>
              <a:ext uri="{FF2B5EF4-FFF2-40B4-BE49-F238E27FC236}">
                <a16:creationId xmlns:a16="http://schemas.microsoft.com/office/drawing/2014/main" id="{47603D0A-E61F-4899-ABCC-6C2B1254B280}"/>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017827" y="984336"/>
            <a:ext cx="2139696" cy="24273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F998A54-B482-45B3-B330-0D00641463F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6477" y="3138761"/>
            <a:ext cx="3137467" cy="2196226"/>
          </a:xfrm>
          <a:prstGeom prst="rect">
            <a:avLst/>
          </a:prstGeom>
          <a:ln>
            <a:solidFill>
              <a:schemeClr val="tx1"/>
            </a:solidFill>
          </a:ln>
        </p:spPr>
      </p:pic>
      <p:sp>
        <p:nvSpPr>
          <p:cNvPr id="2" name="TextBox 1">
            <a:extLst>
              <a:ext uri="{FF2B5EF4-FFF2-40B4-BE49-F238E27FC236}">
                <a16:creationId xmlns:a16="http://schemas.microsoft.com/office/drawing/2014/main" id="{645E9322-7725-4E7B-B43D-3BC9285C52CB}"/>
              </a:ext>
            </a:extLst>
          </p:cNvPr>
          <p:cNvSpPr txBox="1"/>
          <p:nvPr/>
        </p:nvSpPr>
        <p:spPr>
          <a:xfrm>
            <a:off x="5606473" y="5837382"/>
            <a:ext cx="1864613" cy="369332"/>
          </a:xfrm>
          <a:prstGeom prst="rect">
            <a:avLst/>
          </a:prstGeom>
          <a:noFill/>
        </p:spPr>
        <p:txBody>
          <a:bodyPr wrap="none" rtlCol="0">
            <a:spAutoFit/>
          </a:bodyPr>
          <a:lstStyle/>
          <a:p>
            <a:r>
              <a:rPr lang="en-GB" dirty="0"/>
              <a:t>Change pictures</a:t>
            </a:r>
          </a:p>
        </p:txBody>
      </p:sp>
      <p:pic>
        <p:nvPicPr>
          <p:cNvPr id="7" name="Picture 6" descr="A close up of a rock&#10;&#10;Description generated with very high confidence">
            <a:extLst>
              <a:ext uri="{FF2B5EF4-FFF2-40B4-BE49-F238E27FC236}">
                <a16:creationId xmlns:a16="http://schemas.microsoft.com/office/drawing/2014/main" id="{3999DFD3-F0DE-4A64-86FE-2085CD139D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63868" y="3578000"/>
            <a:ext cx="2321564" cy="1741173"/>
          </a:xfrm>
          <a:prstGeom prst="rect">
            <a:avLst/>
          </a:prstGeom>
          <a:ln>
            <a:solidFill>
              <a:schemeClr val="tx1"/>
            </a:solidFill>
          </a:ln>
        </p:spPr>
      </p:pic>
    </p:spTree>
    <p:extLst>
      <p:ext uri="{BB962C8B-B14F-4D97-AF65-F5344CB8AC3E}">
        <p14:creationId xmlns:p14="http://schemas.microsoft.com/office/powerpoint/2010/main" val="3611962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3416320"/>
          </a:xfrm>
          <a:prstGeom prst="rect">
            <a:avLst/>
          </a:prstGeom>
          <a:noFill/>
        </p:spPr>
        <p:txBody>
          <a:bodyPr wrap="square" rtlCol="0">
            <a:spAutoFit/>
          </a:bodyPr>
          <a:lstStyle/>
          <a:p>
            <a:r>
              <a:rPr lang="en-GB" dirty="0">
                <a:latin typeface="+mj-lt"/>
              </a:rPr>
              <a:t>Detonators : Shock-Tube connectors</a:t>
            </a:r>
          </a:p>
          <a:p>
            <a:r>
              <a:rPr lang="en-GB" dirty="0">
                <a:latin typeface="+mj-lt"/>
              </a:rPr>
              <a:t>These small detonators are normally housed in some form of plastic surround.</a:t>
            </a:r>
          </a:p>
          <a:p>
            <a:endParaRPr lang="en-GB" dirty="0">
              <a:latin typeface="+mj-lt"/>
            </a:endParaRPr>
          </a:p>
          <a:p>
            <a:r>
              <a:rPr lang="en-GB" dirty="0">
                <a:latin typeface="+mj-lt"/>
              </a:rPr>
              <a:t>It is important to note the differences between fired and unfired connectors to avoid unnecessary false alarms although if in doubt ask for help.</a:t>
            </a:r>
          </a:p>
          <a:p>
            <a:endParaRPr lang="en-GB" dirty="0">
              <a:latin typeface="+mj-lt"/>
            </a:endParaRPr>
          </a:p>
          <a:p>
            <a:r>
              <a:rPr lang="en-GB" dirty="0">
                <a:latin typeface="+mj-lt"/>
              </a:rPr>
              <a:t>The look, design and colour of the connectors varies with the differing manufacturers and each of the main suppliers has provided information on the following pages to help with identification.</a:t>
            </a:r>
          </a:p>
          <a:p>
            <a:endParaRPr lang="en-GB" dirty="0">
              <a:latin typeface="+mj-lt"/>
            </a:endParaRPr>
          </a:p>
          <a:p>
            <a:r>
              <a:rPr lang="en-GB" dirty="0">
                <a:latin typeface="+mj-lt"/>
              </a:rPr>
              <a:t>If you find an unfired connector then you should follow the misfire procedure.</a:t>
            </a:r>
          </a:p>
          <a:p>
            <a:endParaRPr lang="en-GB" dirty="0">
              <a:latin typeface="+mj-lt"/>
            </a:endParaRPr>
          </a:p>
        </p:txBody>
      </p:sp>
    </p:spTree>
    <p:extLst>
      <p:ext uri="{BB962C8B-B14F-4D97-AF65-F5344CB8AC3E}">
        <p14:creationId xmlns:p14="http://schemas.microsoft.com/office/powerpoint/2010/main" val="475266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646331"/>
          </a:xfrm>
          <a:prstGeom prst="rect">
            <a:avLst/>
          </a:prstGeom>
          <a:noFill/>
        </p:spPr>
        <p:txBody>
          <a:bodyPr wrap="square" rtlCol="0">
            <a:spAutoFit/>
          </a:bodyPr>
          <a:lstStyle/>
          <a:p>
            <a:r>
              <a:rPr lang="en-GB" dirty="0">
                <a:latin typeface="+mj-lt"/>
              </a:rPr>
              <a:t>Detonators : Shock-Tube connectors</a:t>
            </a:r>
          </a:p>
          <a:p>
            <a:r>
              <a:rPr lang="en-GB" dirty="0">
                <a:latin typeface="+mj-lt"/>
              </a:rPr>
              <a:t>Products from EPC-UK</a:t>
            </a:r>
          </a:p>
        </p:txBody>
      </p:sp>
      <p:pic>
        <p:nvPicPr>
          <p:cNvPr id="5" name="Picture 4" descr="A picture containing ground, building, yellow, outdoor&#10;&#10;Description generated with very high confidence">
            <a:extLst>
              <a:ext uri="{FF2B5EF4-FFF2-40B4-BE49-F238E27FC236}">
                <a16:creationId xmlns:a16="http://schemas.microsoft.com/office/drawing/2014/main" id="{2BCC08F1-A8D3-4B38-848B-1C6AEDC0D08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66955" y="2115341"/>
            <a:ext cx="4422372" cy="1598859"/>
          </a:xfrm>
          <a:prstGeom prst="rect">
            <a:avLst/>
          </a:prstGeom>
          <a:ln>
            <a:solidFill>
              <a:schemeClr val="tx1"/>
            </a:solidFill>
          </a:ln>
        </p:spPr>
      </p:pic>
      <p:pic>
        <p:nvPicPr>
          <p:cNvPr id="7" name="Picture 6" descr="A close up of a blue wall&#10;&#10;Description generated with high confidence">
            <a:extLst>
              <a:ext uri="{FF2B5EF4-FFF2-40B4-BE49-F238E27FC236}">
                <a16:creationId xmlns:a16="http://schemas.microsoft.com/office/drawing/2014/main" id="{F0333F0C-5FE9-4DC6-BC7F-5A56118651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66956" y="3862343"/>
            <a:ext cx="4422371" cy="1598859"/>
          </a:xfrm>
          <a:prstGeom prst="rect">
            <a:avLst/>
          </a:prstGeom>
          <a:ln>
            <a:solidFill>
              <a:schemeClr val="tx1"/>
            </a:solidFill>
          </a:ln>
        </p:spPr>
      </p:pic>
      <p:sp>
        <p:nvSpPr>
          <p:cNvPr id="8" name="TextBox 7">
            <a:extLst>
              <a:ext uri="{FF2B5EF4-FFF2-40B4-BE49-F238E27FC236}">
                <a16:creationId xmlns:a16="http://schemas.microsoft.com/office/drawing/2014/main" id="{5F9838BF-360C-49CD-BD36-C960DA43D54C}"/>
              </a:ext>
            </a:extLst>
          </p:cNvPr>
          <p:cNvSpPr txBox="1"/>
          <p:nvPr/>
        </p:nvSpPr>
        <p:spPr>
          <a:xfrm>
            <a:off x="5398947" y="2730104"/>
            <a:ext cx="1838965" cy="369332"/>
          </a:xfrm>
          <a:prstGeom prst="rect">
            <a:avLst/>
          </a:prstGeom>
          <a:noFill/>
        </p:spPr>
        <p:txBody>
          <a:bodyPr wrap="none" rtlCol="0">
            <a:spAutoFit/>
          </a:bodyPr>
          <a:lstStyle/>
          <a:p>
            <a:r>
              <a:rPr lang="en-GB" dirty="0"/>
              <a:t>Fired Connector</a:t>
            </a:r>
          </a:p>
        </p:txBody>
      </p:sp>
      <p:sp>
        <p:nvSpPr>
          <p:cNvPr id="9" name="TextBox 8">
            <a:extLst>
              <a:ext uri="{FF2B5EF4-FFF2-40B4-BE49-F238E27FC236}">
                <a16:creationId xmlns:a16="http://schemas.microsoft.com/office/drawing/2014/main" id="{48B1243E-7FAF-4DD8-B936-7959479E5A15}"/>
              </a:ext>
            </a:extLst>
          </p:cNvPr>
          <p:cNvSpPr txBox="1"/>
          <p:nvPr/>
        </p:nvSpPr>
        <p:spPr>
          <a:xfrm>
            <a:off x="5405986" y="4477106"/>
            <a:ext cx="2056973" cy="369332"/>
          </a:xfrm>
          <a:prstGeom prst="rect">
            <a:avLst/>
          </a:prstGeom>
          <a:noFill/>
        </p:spPr>
        <p:txBody>
          <a:bodyPr wrap="none" rtlCol="0">
            <a:spAutoFit/>
          </a:bodyPr>
          <a:lstStyle/>
          <a:p>
            <a:r>
              <a:rPr lang="en-GB" dirty="0"/>
              <a:t>Unfired Connector</a:t>
            </a:r>
          </a:p>
        </p:txBody>
      </p:sp>
      <p:sp>
        <p:nvSpPr>
          <p:cNvPr id="10" name="TextBox 9">
            <a:extLst>
              <a:ext uri="{FF2B5EF4-FFF2-40B4-BE49-F238E27FC236}">
                <a16:creationId xmlns:a16="http://schemas.microsoft.com/office/drawing/2014/main" id="{F7AFD668-438A-4E9C-AB68-B5C4C2C36936}"/>
              </a:ext>
            </a:extLst>
          </p:cNvPr>
          <p:cNvSpPr txBox="1"/>
          <p:nvPr/>
        </p:nvSpPr>
        <p:spPr>
          <a:xfrm>
            <a:off x="5917422" y="1279920"/>
            <a:ext cx="2970545" cy="954107"/>
          </a:xfrm>
          <a:prstGeom prst="rect">
            <a:avLst/>
          </a:prstGeom>
          <a:noFill/>
        </p:spPr>
        <p:txBody>
          <a:bodyPr wrap="square" rtlCol="0">
            <a:spAutoFit/>
          </a:bodyPr>
          <a:lstStyle/>
          <a:p>
            <a:r>
              <a:rPr lang="en-GB" sz="1400" i="1" dirty="0"/>
              <a:t>The colours of the plastic connector block and tubes may vary considerably from those shown</a:t>
            </a:r>
          </a:p>
        </p:txBody>
      </p:sp>
      <p:pic>
        <p:nvPicPr>
          <p:cNvPr id="12" name="Picture 11" descr="A close up of a sign&#10;&#10;Description generated with very high confidence">
            <a:extLst>
              <a:ext uri="{FF2B5EF4-FFF2-40B4-BE49-F238E27FC236}">
                <a16:creationId xmlns:a16="http://schemas.microsoft.com/office/drawing/2014/main" id="{73ED1F0B-2893-4737-946F-50DAD49A83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37586" y="907552"/>
            <a:ext cx="2111211" cy="365769"/>
          </a:xfrm>
          <a:prstGeom prst="rect">
            <a:avLst/>
          </a:prstGeom>
        </p:spPr>
      </p:pic>
    </p:spTree>
    <p:extLst>
      <p:ext uri="{BB962C8B-B14F-4D97-AF65-F5344CB8AC3E}">
        <p14:creationId xmlns:p14="http://schemas.microsoft.com/office/powerpoint/2010/main" val="159325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646331"/>
          </a:xfrm>
          <a:prstGeom prst="rect">
            <a:avLst/>
          </a:prstGeom>
          <a:noFill/>
        </p:spPr>
        <p:txBody>
          <a:bodyPr wrap="square" rtlCol="0">
            <a:spAutoFit/>
          </a:bodyPr>
          <a:lstStyle/>
          <a:p>
            <a:r>
              <a:rPr lang="en-GB" dirty="0">
                <a:latin typeface="+mj-lt"/>
              </a:rPr>
              <a:t>Detonators : Shock-Tube connectors</a:t>
            </a:r>
          </a:p>
          <a:p>
            <a:r>
              <a:rPr lang="en-GB" dirty="0">
                <a:latin typeface="+mj-lt"/>
              </a:rPr>
              <a:t>Products from EDL</a:t>
            </a:r>
          </a:p>
        </p:txBody>
      </p:sp>
      <p:sp>
        <p:nvSpPr>
          <p:cNvPr id="8" name="TextBox 7">
            <a:extLst>
              <a:ext uri="{FF2B5EF4-FFF2-40B4-BE49-F238E27FC236}">
                <a16:creationId xmlns:a16="http://schemas.microsoft.com/office/drawing/2014/main" id="{5F9838BF-360C-49CD-BD36-C960DA43D54C}"/>
              </a:ext>
            </a:extLst>
          </p:cNvPr>
          <p:cNvSpPr txBox="1"/>
          <p:nvPr/>
        </p:nvSpPr>
        <p:spPr>
          <a:xfrm>
            <a:off x="5398947" y="2730104"/>
            <a:ext cx="1838965" cy="584775"/>
          </a:xfrm>
          <a:prstGeom prst="rect">
            <a:avLst/>
          </a:prstGeom>
          <a:noFill/>
        </p:spPr>
        <p:txBody>
          <a:bodyPr wrap="none" rtlCol="0">
            <a:spAutoFit/>
          </a:bodyPr>
          <a:lstStyle/>
          <a:p>
            <a:r>
              <a:rPr lang="en-GB" dirty="0"/>
              <a:t>Fired Connector</a:t>
            </a:r>
            <a:br>
              <a:rPr lang="en-GB" dirty="0"/>
            </a:br>
            <a:r>
              <a:rPr lang="en-GB" sz="1400" i="1" dirty="0"/>
              <a:t>(top of picture)</a:t>
            </a:r>
            <a:endParaRPr lang="en-GB" i="1" dirty="0"/>
          </a:p>
        </p:txBody>
      </p:sp>
      <p:sp>
        <p:nvSpPr>
          <p:cNvPr id="9" name="TextBox 8">
            <a:extLst>
              <a:ext uri="{FF2B5EF4-FFF2-40B4-BE49-F238E27FC236}">
                <a16:creationId xmlns:a16="http://schemas.microsoft.com/office/drawing/2014/main" id="{48B1243E-7FAF-4DD8-B936-7959479E5A15}"/>
              </a:ext>
            </a:extLst>
          </p:cNvPr>
          <p:cNvSpPr txBox="1"/>
          <p:nvPr/>
        </p:nvSpPr>
        <p:spPr>
          <a:xfrm>
            <a:off x="5405986" y="4139341"/>
            <a:ext cx="2056973" cy="584775"/>
          </a:xfrm>
          <a:prstGeom prst="rect">
            <a:avLst/>
          </a:prstGeom>
          <a:noFill/>
        </p:spPr>
        <p:txBody>
          <a:bodyPr wrap="none" rtlCol="0">
            <a:spAutoFit/>
          </a:bodyPr>
          <a:lstStyle/>
          <a:p>
            <a:r>
              <a:rPr lang="en-GB" dirty="0"/>
              <a:t>Unfired Connector</a:t>
            </a:r>
          </a:p>
          <a:p>
            <a:r>
              <a:rPr lang="en-GB" sz="1400" i="1" dirty="0"/>
              <a:t>(bottom of picture</a:t>
            </a:r>
          </a:p>
        </p:txBody>
      </p:sp>
      <p:sp>
        <p:nvSpPr>
          <p:cNvPr id="7" name="TextBox 6">
            <a:extLst>
              <a:ext uri="{FF2B5EF4-FFF2-40B4-BE49-F238E27FC236}">
                <a16:creationId xmlns:a16="http://schemas.microsoft.com/office/drawing/2014/main" id="{546A5919-A74A-448B-A3BA-554CE9BA540B}"/>
              </a:ext>
            </a:extLst>
          </p:cNvPr>
          <p:cNvSpPr txBox="1"/>
          <p:nvPr/>
        </p:nvSpPr>
        <p:spPr>
          <a:xfrm>
            <a:off x="5917422" y="1279920"/>
            <a:ext cx="2970545" cy="954107"/>
          </a:xfrm>
          <a:prstGeom prst="rect">
            <a:avLst/>
          </a:prstGeom>
          <a:noFill/>
        </p:spPr>
        <p:txBody>
          <a:bodyPr wrap="square" rtlCol="0">
            <a:spAutoFit/>
          </a:bodyPr>
          <a:lstStyle/>
          <a:p>
            <a:r>
              <a:rPr lang="en-GB" sz="1400" i="1" dirty="0"/>
              <a:t>The colours of the plastic connector block and tubes may vary considerably from those shown</a:t>
            </a:r>
          </a:p>
        </p:txBody>
      </p:sp>
      <p:pic>
        <p:nvPicPr>
          <p:cNvPr id="5" name="Picture 4">
            <a:extLst>
              <a:ext uri="{FF2B5EF4-FFF2-40B4-BE49-F238E27FC236}">
                <a16:creationId xmlns:a16="http://schemas.microsoft.com/office/drawing/2014/main" id="{ED34AAFC-9598-4A41-9D15-34CEDA3C530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10648" y="781641"/>
            <a:ext cx="2056973" cy="445956"/>
          </a:xfrm>
          <a:prstGeom prst="rect">
            <a:avLst/>
          </a:prstGeom>
        </p:spPr>
      </p:pic>
      <p:pic>
        <p:nvPicPr>
          <p:cNvPr id="1026" name="Picture 1" descr="cid:20e00547-8ecb-4d2f-a981-a64f0d5a3dbc@GBRP123.PROD.OUTLOOK.COM">
            <a:extLst>
              <a:ext uri="{FF2B5EF4-FFF2-40B4-BE49-F238E27FC236}">
                <a16:creationId xmlns:a16="http://schemas.microsoft.com/office/drawing/2014/main" id="{5282F288-D051-4320-BE07-D1507C1B3D92}"/>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rot="5400000">
            <a:off x="1633835" y="2128095"/>
            <a:ext cx="2853496" cy="306536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552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646331"/>
          </a:xfrm>
          <a:prstGeom prst="rect">
            <a:avLst/>
          </a:prstGeom>
          <a:noFill/>
        </p:spPr>
        <p:txBody>
          <a:bodyPr wrap="square" rtlCol="0">
            <a:spAutoFit/>
          </a:bodyPr>
          <a:lstStyle/>
          <a:p>
            <a:r>
              <a:rPr lang="en-GB" dirty="0">
                <a:latin typeface="+mj-lt"/>
              </a:rPr>
              <a:t>Detonators : Shock-Tube connectors</a:t>
            </a:r>
          </a:p>
          <a:p>
            <a:r>
              <a:rPr lang="en-GB" dirty="0">
                <a:latin typeface="+mj-lt"/>
              </a:rPr>
              <a:t>Products from Maxam</a:t>
            </a:r>
          </a:p>
        </p:txBody>
      </p:sp>
      <p:sp>
        <p:nvSpPr>
          <p:cNvPr id="8" name="TextBox 7">
            <a:extLst>
              <a:ext uri="{FF2B5EF4-FFF2-40B4-BE49-F238E27FC236}">
                <a16:creationId xmlns:a16="http://schemas.microsoft.com/office/drawing/2014/main" id="{5F9838BF-360C-49CD-BD36-C960DA43D54C}"/>
              </a:ext>
            </a:extLst>
          </p:cNvPr>
          <p:cNvSpPr txBox="1"/>
          <p:nvPr/>
        </p:nvSpPr>
        <p:spPr>
          <a:xfrm>
            <a:off x="5398947" y="2730104"/>
            <a:ext cx="1838965" cy="369332"/>
          </a:xfrm>
          <a:prstGeom prst="rect">
            <a:avLst/>
          </a:prstGeom>
          <a:noFill/>
        </p:spPr>
        <p:txBody>
          <a:bodyPr wrap="none" rtlCol="0">
            <a:spAutoFit/>
          </a:bodyPr>
          <a:lstStyle/>
          <a:p>
            <a:r>
              <a:rPr lang="en-GB" dirty="0"/>
              <a:t>Fired Connector</a:t>
            </a:r>
          </a:p>
        </p:txBody>
      </p:sp>
      <p:sp>
        <p:nvSpPr>
          <p:cNvPr id="9" name="TextBox 8">
            <a:extLst>
              <a:ext uri="{FF2B5EF4-FFF2-40B4-BE49-F238E27FC236}">
                <a16:creationId xmlns:a16="http://schemas.microsoft.com/office/drawing/2014/main" id="{48B1243E-7FAF-4DD8-B936-7959479E5A15}"/>
              </a:ext>
            </a:extLst>
          </p:cNvPr>
          <p:cNvSpPr txBox="1"/>
          <p:nvPr/>
        </p:nvSpPr>
        <p:spPr>
          <a:xfrm>
            <a:off x="5405986" y="4477106"/>
            <a:ext cx="2056973" cy="369332"/>
          </a:xfrm>
          <a:prstGeom prst="rect">
            <a:avLst/>
          </a:prstGeom>
          <a:noFill/>
        </p:spPr>
        <p:txBody>
          <a:bodyPr wrap="none" rtlCol="0">
            <a:spAutoFit/>
          </a:bodyPr>
          <a:lstStyle/>
          <a:p>
            <a:r>
              <a:rPr lang="en-GB" dirty="0"/>
              <a:t>Unfired Connector</a:t>
            </a:r>
          </a:p>
        </p:txBody>
      </p:sp>
      <p:sp>
        <p:nvSpPr>
          <p:cNvPr id="7" name="TextBox 6">
            <a:extLst>
              <a:ext uri="{FF2B5EF4-FFF2-40B4-BE49-F238E27FC236}">
                <a16:creationId xmlns:a16="http://schemas.microsoft.com/office/drawing/2014/main" id="{546A5919-A74A-448B-A3BA-554CE9BA540B}"/>
              </a:ext>
            </a:extLst>
          </p:cNvPr>
          <p:cNvSpPr txBox="1"/>
          <p:nvPr/>
        </p:nvSpPr>
        <p:spPr>
          <a:xfrm>
            <a:off x="5917422" y="1279920"/>
            <a:ext cx="2970545" cy="954107"/>
          </a:xfrm>
          <a:prstGeom prst="rect">
            <a:avLst/>
          </a:prstGeom>
          <a:noFill/>
        </p:spPr>
        <p:txBody>
          <a:bodyPr wrap="square" rtlCol="0">
            <a:spAutoFit/>
          </a:bodyPr>
          <a:lstStyle/>
          <a:p>
            <a:r>
              <a:rPr lang="en-GB" sz="1400" i="1" dirty="0"/>
              <a:t>The colours of the plastic connector block and tubes may vary considerably from those shown</a:t>
            </a:r>
          </a:p>
        </p:txBody>
      </p:sp>
      <p:pic>
        <p:nvPicPr>
          <p:cNvPr id="2" name="Picture 1">
            <a:extLst>
              <a:ext uri="{FF2B5EF4-FFF2-40B4-BE49-F238E27FC236}">
                <a16:creationId xmlns:a16="http://schemas.microsoft.com/office/drawing/2014/main" id="{DADCE7C1-3D5D-4121-A39B-2B3298EBE8A8}"/>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917422" y="908477"/>
            <a:ext cx="1371600" cy="466725"/>
          </a:xfrm>
          <a:prstGeom prst="rect">
            <a:avLst/>
          </a:prstGeom>
        </p:spPr>
      </p:pic>
      <p:pic>
        <p:nvPicPr>
          <p:cNvPr id="6" name="Picture 5" descr="A picture containing building, ground, wall, indoor&#10;&#10;Description generated with very high confidence">
            <a:extLst>
              <a:ext uri="{FF2B5EF4-FFF2-40B4-BE49-F238E27FC236}">
                <a16:creationId xmlns:a16="http://schemas.microsoft.com/office/drawing/2014/main" id="{D073B43A-A334-4202-BFC4-9CAD55D260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37079" y="3860830"/>
            <a:ext cx="2685269" cy="1601883"/>
          </a:xfrm>
          <a:prstGeom prst="rect">
            <a:avLst/>
          </a:prstGeom>
          <a:ln>
            <a:solidFill>
              <a:schemeClr val="tx1"/>
            </a:solidFill>
          </a:ln>
        </p:spPr>
      </p:pic>
      <p:pic>
        <p:nvPicPr>
          <p:cNvPr id="11" name="Picture 10" descr="A picture containing building, ground&#10;&#10;Description generated with very high confidence">
            <a:extLst>
              <a:ext uri="{FF2B5EF4-FFF2-40B4-BE49-F238E27FC236}">
                <a16:creationId xmlns:a16="http://schemas.microsoft.com/office/drawing/2014/main" id="{6ED670F7-5C02-4293-B367-39A31431DE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37080" y="2105032"/>
            <a:ext cx="2685269" cy="1617963"/>
          </a:xfrm>
          <a:prstGeom prst="rect">
            <a:avLst/>
          </a:prstGeom>
          <a:ln>
            <a:solidFill>
              <a:schemeClr val="tx1"/>
            </a:solidFill>
          </a:ln>
        </p:spPr>
      </p:pic>
    </p:spTree>
    <p:extLst>
      <p:ext uri="{BB962C8B-B14F-4D97-AF65-F5344CB8AC3E}">
        <p14:creationId xmlns:p14="http://schemas.microsoft.com/office/powerpoint/2010/main" val="432752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646331"/>
          </a:xfrm>
          <a:prstGeom prst="rect">
            <a:avLst/>
          </a:prstGeom>
          <a:noFill/>
        </p:spPr>
        <p:txBody>
          <a:bodyPr wrap="square" rtlCol="0">
            <a:spAutoFit/>
          </a:bodyPr>
          <a:lstStyle/>
          <a:p>
            <a:r>
              <a:rPr lang="en-GB" dirty="0">
                <a:latin typeface="+mj-lt"/>
              </a:rPr>
              <a:t>Detonators : Shock-Tube connectors</a:t>
            </a:r>
          </a:p>
          <a:p>
            <a:r>
              <a:rPr lang="en-GB" dirty="0">
                <a:latin typeface="+mj-lt"/>
              </a:rPr>
              <a:t>Products from Orica</a:t>
            </a:r>
          </a:p>
        </p:txBody>
      </p:sp>
      <p:sp>
        <p:nvSpPr>
          <p:cNvPr id="8" name="TextBox 7">
            <a:extLst>
              <a:ext uri="{FF2B5EF4-FFF2-40B4-BE49-F238E27FC236}">
                <a16:creationId xmlns:a16="http://schemas.microsoft.com/office/drawing/2014/main" id="{5F9838BF-360C-49CD-BD36-C960DA43D54C}"/>
              </a:ext>
            </a:extLst>
          </p:cNvPr>
          <p:cNvSpPr txBox="1"/>
          <p:nvPr/>
        </p:nvSpPr>
        <p:spPr>
          <a:xfrm>
            <a:off x="5398947" y="2730104"/>
            <a:ext cx="1838965" cy="369332"/>
          </a:xfrm>
          <a:prstGeom prst="rect">
            <a:avLst/>
          </a:prstGeom>
          <a:noFill/>
        </p:spPr>
        <p:txBody>
          <a:bodyPr wrap="none" rtlCol="0">
            <a:spAutoFit/>
          </a:bodyPr>
          <a:lstStyle/>
          <a:p>
            <a:r>
              <a:rPr lang="en-GB" dirty="0"/>
              <a:t>Fired Connector</a:t>
            </a:r>
          </a:p>
        </p:txBody>
      </p:sp>
      <p:sp>
        <p:nvSpPr>
          <p:cNvPr id="9" name="TextBox 8">
            <a:extLst>
              <a:ext uri="{FF2B5EF4-FFF2-40B4-BE49-F238E27FC236}">
                <a16:creationId xmlns:a16="http://schemas.microsoft.com/office/drawing/2014/main" id="{48B1243E-7FAF-4DD8-B936-7959479E5A15}"/>
              </a:ext>
            </a:extLst>
          </p:cNvPr>
          <p:cNvSpPr txBox="1"/>
          <p:nvPr/>
        </p:nvSpPr>
        <p:spPr>
          <a:xfrm>
            <a:off x="5405986" y="4477106"/>
            <a:ext cx="2056973" cy="369332"/>
          </a:xfrm>
          <a:prstGeom prst="rect">
            <a:avLst/>
          </a:prstGeom>
          <a:noFill/>
        </p:spPr>
        <p:txBody>
          <a:bodyPr wrap="none" rtlCol="0">
            <a:spAutoFit/>
          </a:bodyPr>
          <a:lstStyle/>
          <a:p>
            <a:r>
              <a:rPr lang="en-GB" dirty="0"/>
              <a:t>Unfired Connector</a:t>
            </a:r>
          </a:p>
        </p:txBody>
      </p:sp>
      <p:sp>
        <p:nvSpPr>
          <p:cNvPr id="7" name="TextBox 6">
            <a:extLst>
              <a:ext uri="{FF2B5EF4-FFF2-40B4-BE49-F238E27FC236}">
                <a16:creationId xmlns:a16="http://schemas.microsoft.com/office/drawing/2014/main" id="{B184F958-7222-4355-B4D5-8842D7AE596A}"/>
              </a:ext>
            </a:extLst>
          </p:cNvPr>
          <p:cNvSpPr txBox="1"/>
          <p:nvPr/>
        </p:nvSpPr>
        <p:spPr>
          <a:xfrm>
            <a:off x="5917422" y="1279920"/>
            <a:ext cx="2970545" cy="954107"/>
          </a:xfrm>
          <a:prstGeom prst="rect">
            <a:avLst/>
          </a:prstGeom>
          <a:noFill/>
        </p:spPr>
        <p:txBody>
          <a:bodyPr wrap="square" rtlCol="0">
            <a:spAutoFit/>
          </a:bodyPr>
          <a:lstStyle/>
          <a:p>
            <a:r>
              <a:rPr lang="en-GB" sz="1400" i="1" dirty="0"/>
              <a:t>The colours of the plastic connector block and tubes may vary considerably from those shown</a:t>
            </a:r>
          </a:p>
        </p:txBody>
      </p:sp>
      <p:grpSp>
        <p:nvGrpSpPr>
          <p:cNvPr id="2" name="Group 1">
            <a:extLst>
              <a:ext uri="{FF2B5EF4-FFF2-40B4-BE49-F238E27FC236}">
                <a16:creationId xmlns:a16="http://schemas.microsoft.com/office/drawing/2014/main" id="{19AEA9CB-8977-446B-BF89-13A479C2A10D}"/>
              </a:ext>
            </a:extLst>
          </p:cNvPr>
          <p:cNvGrpSpPr/>
          <p:nvPr/>
        </p:nvGrpSpPr>
        <p:grpSpPr>
          <a:xfrm>
            <a:off x="255260" y="3971913"/>
            <a:ext cx="5012995" cy="1379718"/>
            <a:chOff x="255260" y="2279696"/>
            <a:chExt cx="5012995" cy="1379718"/>
          </a:xfrm>
        </p:grpSpPr>
        <p:pic>
          <p:nvPicPr>
            <p:cNvPr id="10" name="Picture 9">
              <a:extLst>
                <a:ext uri="{FF2B5EF4-FFF2-40B4-BE49-F238E27FC236}">
                  <a16:creationId xmlns:a16="http://schemas.microsoft.com/office/drawing/2014/main" id="{B232A6DC-6D07-4D94-B4FC-744753F8FC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5260" y="2279696"/>
              <a:ext cx="2340926" cy="1379718"/>
            </a:xfrm>
            <a:prstGeom prst="rect">
              <a:avLst/>
            </a:prstGeom>
            <a:ln>
              <a:solidFill>
                <a:schemeClr val="tx1"/>
              </a:solidFill>
            </a:ln>
          </p:spPr>
        </p:pic>
        <p:pic>
          <p:nvPicPr>
            <p:cNvPr id="11" name="Picture 10">
              <a:extLst>
                <a:ext uri="{FF2B5EF4-FFF2-40B4-BE49-F238E27FC236}">
                  <a16:creationId xmlns:a16="http://schemas.microsoft.com/office/drawing/2014/main" id="{776324A5-5176-49E9-8FF7-C270D67191E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726877" y="2279696"/>
              <a:ext cx="2541378" cy="1379718"/>
            </a:xfrm>
            <a:prstGeom prst="rect">
              <a:avLst/>
            </a:prstGeom>
            <a:ln>
              <a:solidFill>
                <a:schemeClr val="tx1"/>
              </a:solidFill>
            </a:ln>
          </p:spPr>
        </p:pic>
      </p:grpSp>
      <p:grpSp>
        <p:nvGrpSpPr>
          <p:cNvPr id="5" name="Group 4">
            <a:extLst>
              <a:ext uri="{FF2B5EF4-FFF2-40B4-BE49-F238E27FC236}">
                <a16:creationId xmlns:a16="http://schemas.microsoft.com/office/drawing/2014/main" id="{873A074D-A740-4C54-AB7A-82E3A40EE93F}"/>
              </a:ext>
            </a:extLst>
          </p:cNvPr>
          <p:cNvGrpSpPr/>
          <p:nvPr/>
        </p:nvGrpSpPr>
        <p:grpSpPr>
          <a:xfrm>
            <a:off x="255260" y="2224911"/>
            <a:ext cx="5012995" cy="1379718"/>
            <a:chOff x="255260" y="3971913"/>
            <a:chExt cx="5012995" cy="1379718"/>
          </a:xfrm>
        </p:grpSpPr>
        <p:pic>
          <p:nvPicPr>
            <p:cNvPr id="12" name="Picture 11">
              <a:extLst>
                <a:ext uri="{FF2B5EF4-FFF2-40B4-BE49-F238E27FC236}">
                  <a16:creationId xmlns:a16="http://schemas.microsoft.com/office/drawing/2014/main" id="{D30A0972-F014-4DEE-8068-CF49368B107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55260" y="3971913"/>
              <a:ext cx="2340926" cy="1379718"/>
            </a:xfrm>
            <a:prstGeom prst="rect">
              <a:avLst/>
            </a:prstGeom>
            <a:ln>
              <a:solidFill>
                <a:schemeClr val="tx1"/>
              </a:solidFill>
            </a:ln>
          </p:spPr>
        </p:pic>
        <p:pic>
          <p:nvPicPr>
            <p:cNvPr id="13" name="Picture 12">
              <a:extLst>
                <a:ext uri="{FF2B5EF4-FFF2-40B4-BE49-F238E27FC236}">
                  <a16:creationId xmlns:a16="http://schemas.microsoft.com/office/drawing/2014/main" id="{22FF3C46-3A64-43A2-87FD-2E11CB825AA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726877" y="3971913"/>
              <a:ext cx="2541378" cy="1379718"/>
            </a:xfrm>
            <a:prstGeom prst="rect">
              <a:avLst/>
            </a:prstGeom>
            <a:ln>
              <a:solidFill>
                <a:schemeClr val="tx1"/>
              </a:solidFill>
            </a:ln>
          </p:spPr>
        </p:pic>
      </p:grpSp>
      <p:pic>
        <p:nvPicPr>
          <p:cNvPr id="6" name="Picture 5">
            <a:extLst>
              <a:ext uri="{FF2B5EF4-FFF2-40B4-BE49-F238E27FC236}">
                <a16:creationId xmlns:a16="http://schemas.microsoft.com/office/drawing/2014/main" id="{AABF504A-326C-4A8E-98E9-EB3E6F819B02}"/>
              </a:ext>
            </a:extLst>
          </p:cNvPr>
          <p:cNvPicPr>
            <a:picLocks noChangeAspect="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917422" y="754528"/>
            <a:ext cx="1545537" cy="539711"/>
          </a:xfrm>
          <a:prstGeom prst="rect">
            <a:avLst/>
          </a:prstGeom>
        </p:spPr>
      </p:pic>
    </p:spTree>
    <p:extLst>
      <p:ext uri="{BB962C8B-B14F-4D97-AF65-F5344CB8AC3E}">
        <p14:creationId xmlns:p14="http://schemas.microsoft.com/office/powerpoint/2010/main" val="655913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should I do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4185761"/>
          </a:xfrm>
          <a:prstGeom prst="rect">
            <a:avLst/>
          </a:prstGeom>
          <a:noFill/>
        </p:spPr>
        <p:txBody>
          <a:bodyPr wrap="square" rtlCol="0">
            <a:spAutoFit/>
          </a:bodyPr>
          <a:lstStyle/>
          <a:p>
            <a:r>
              <a:rPr lang="en-GB" sz="1600" dirty="0">
                <a:latin typeface="+mj-lt"/>
              </a:rPr>
              <a:t>On discovering or suspecting a misfire you should take the following steps</a:t>
            </a:r>
          </a:p>
          <a:p>
            <a:endParaRPr lang="en-GB" sz="1600" dirty="0">
              <a:latin typeface="+mj-lt"/>
            </a:endParaRPr>
          </a:p>
          <a:p>
            <a:pPr marL="742950" lvl="1" indent="-285750">
              <a:buFont typeface="Arial" panose="020B0604020202020204" pitchFamily="34" charset="0"/>
              <a:buChar char="•"/>
            </a:pPr>
            <a:r>
              <a:rPr lang="en-GB" b="1" dirty="0">
                <a:latin typeface="+mj-lt"/>
              </a:rPr>
              <a:t>STOP</a:t>
            </a:r>
            <a:br>
              <a:rPr lang="en-GB" dirty="0">
                <a:latin typeface="+mj-lt"/>
              </a:rPr>
            </a:br>
            <a:r>
              <a:rPr lang="en-GB" dirty="0">
                <a:latin typeface="+mj-lt"/>
              </a:rPr>
              <a:t>Immediately stop any excavation or processing activities</a:t>
            </a:r>
            <a:br>
              <a:rPr lang="en-GB" dirty="0">
                <a:latin typeface="+mj-lt"/>
              </a:rPr>
            </a:br>
            <a:r>
              <a:rPr lang="en-GB" dirty="0">
                <a:latin typeface="+mj-lt"/>
              </a:rPr>
              <a:t>Do not handle the misfire</a:t>
            </a:r>
            <a:br>
              <a:rPr lang="en-GB" dirty="0">
                <a:latin typeface="+mj-lt"/>
              </a:rPr>
            </a:br>
            <a:endParaRPr lang="en-GB" dirty="0">
              <a:latin typeface="+mj-lt"/>
            </a:endParaRPr>
          </a:p>
          <a:p>
            <a:pPr marL="742950" lvl="1" indent="-285750">
              <a:buFont typeface="Arial" panose="020B0604020202020204" pitchFamily="34" charset="0"/>
              <a:buChar char="•"/>
            </a:pPr>
            <a:r>
              <a:rPr lang="en-GB" b="1" dirty="0">
                <a:latin typeface="+mj-lt"/>
              </a:rPr>
              <a:t>COMMUNICATE</a:t>
            </a:r>
            <a:br>
              <a:rPr lang="en-GB" dirty="0">
                <a:latin typeface="+mj-lt"/>
              </a:rPr>
            </a:br>
            <a:r>
              <a:rPr lang="en-GB" dirty="0">
                <a:latin typeface="+mj-lt"/>
              </a:rPr>
              <a:t>Contact the responsible manager – normally the quarry manager</a:t>
            </a:r>
            <a:br>
              <a:rPr lang="en-GB" dirty="0">
                <a:latin typeface="+mj-lt"/>
              </a:rPr>
            </a:br>
            <a:endParaRPr lang="en-GB" dirty="0">
              <a:latin typeface="+mj-lt"/>
            </a:endParaRPr>
          </a:p>
          <a:p>
            <a:pPr marL="742950" lvl="1" indent="-285750">
              <a:buFont typeface="Arial" panose="020B0604020202020204" pitchFamily="34" charset="0"/>
              <a:buChar char="•"/>
            </a:pPr>
            <a:r>
              <a:rPr lang="en-GB" b="1" dirty="0">
                <a:latin typeface="+mj-lt"/>
              </a:rPr>
              <a:t>PREVENT</a:t>
            </a:r>
            <a:br>
              <a:rPr lang="en-GB" dirty="0">
                <a:latin typeface="+mj-lt"/>
              </a:rPr>
            </a:br>
            <a:r>
              <a:rPr lang="en-GB" dirty="0">
                <a:latin typeface="+mj-lt"/>
              </a:rPr>
              <a:t>Clear the area and ensure that people do not enter</a:t>
            </a:r>
          </a:p>
          <a:p>
            <a:pPr marL="742950" lvl="1" indent="-285750">
              <a:buFont typeface="Arial" panose="020B0604020202020204" pitchFamily="34" charset="0"/>
              <a:buChar char="•"/>
            </a:pPr>
            <a:endParaRPr lang="en-GB" dirty="0">
              <a:latin typeface="+mj-lt"/>
            </a:endParaRPr>
          </a:p>
          <a:p>
            <a:pPr marL="742950" lvl="1" indent="-285750">
              <a:buFont typeface="Arial" panose="020B0604020202020204" pitchFamily="34" charset="0"/>
              <a:buChar char="•"/>
            </a:pPr>
            <a:r>
              <a:rPr lang="en-GB" b="1" dirty="0">
                <a:latin typeface="+mj-lt"/>
              </a:rPr>
              <a:t>WAIT</a:t>
            </a:r>
            <a:br>
              <a:rPr lang="en-GB" b="1" dirty="0">
                <a:latin typeface="+mj-lt"/>
              </a:rPr>
            </a:br>
            <a:r>
              <a:rPr lang="en-GB" dirty="0" err="1">
                <a:latin typeface="+mj-lt"/>
              </a:rPr>
              <a:t>Wait</a:t>
            </a:r>
            <a:r>
              <a:rPr lang="en-GB" dirty="0">
                <a:latin typeface="+mj-lt"/>
              </a:rPr>
              <a:t> for the responsible manager to visit and then follow</a:t>
            </a:r>
            <a:br>
              <a:rPr lang="en-GB" dirty="0">
                <a:latin typeface="+mj-lt"/>
              </a:rPr>
            </a:br>
            <a:r>
              <a:rPr lang="en-GB" dirty="0">
                <a:latin typeface="+mj-lt"/>
              </a:rPr>
              <a:t>their instructions</a:t>
            </a:r>
            <a:endParaRPr lang="en-GB" b="1" dirty="0">
              <a:latin typeface="+mj-lt"/>
            </a:endParaRPr>
          </a:p>
        </p:txBody>
      </p:sp>
    </p:spTree>
    <p:extLst>
      <p:ext uri="{BB962C8B-B14F-4D97-AF65-F5344CB8AC3E}">
        <p14:creationId xmlns:p14="http://schemas.microsoft.com/office/powerpoint/2010/main" val="30644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a:t>Explosives and detonators are widely used in the quarrying industry and may occasionally be found during the quarrying process – these are known as misfires.</a:t>
            </a:r>
          </a:p>
          <a:p>
            <a:endParaRPr lang="en-GB" dirty="0"/>
          </a:p>
          <a:p>
            <a:r>
              <a:rPr lang="en-GB" dirty="0"/>
              <a:t>Misfires have the potential to be detonated</a:t>
            </a:r>
            <a:br>
              <a:rPr lang="en-GB" dirty="0"/>
            </a:br>
            <a:r>
              <a:rPr lang="en-GB" dirty="0"/>
              <a:t>by impact and such an event can have</a:t>
            </a:r>
            <a:br>
              <a:rPr lang="en-GB" dirty="0"/>
            </a:br>
            <a:r>
              <a:rPr lang="en-GB" dirty="0"/>
              <a:t>serious consequences</a:t>
            </a:r>
          </a:p>
          <a:p>
            <a:endParaRPr lang="en-GB" dirty="0"/>
          </a:p>
          <a:p>
            <a:r>
              <a:rPr lang="en-GB" dirty="0"/>
              <a:t>Quarry personnel need to be able to</a:t>
            </a:r>
            <a:br>
              <a:rPr lang="en-GB" dirty="0"/>
            </a:br>
            <a:r>
              <a:rPr lang="en-GB" dirty="0"/>
              <a:t>recognise a misfire and to understand what</a:t>
            </a:r>
            <a:br>
              <a:rPr lang="en-GB" dirty="0"/>
            </a:br>
            <a:r>
              <a:rPr lang="en-GB" dirty="0"/>
              <a:t>steps to take in the event of finding one</a:t>
            </a:r>
          </a:p>
          <a:p>
            <a:endParaRPr lang="en-GB" dirty="0"/>
          </a:p>
          <a:p>
            <a:r>
              <a:rPr lang="en-US" dirty="0"/>
              <a:t>Only trained and competent people should</a:t>
            </a:r>
            <a:br>
              <a:rPr lang="en-US" dirty="0"/>
            </a:br>
            <a:r>
              <a:rPr lang="en-US" dirty="0"/>
              <a:t>deal with misfires</a:t>
            </a:r>
            <a:br>
              <a:rPr lang="en-GB" dirty="0"/>
            </a:br>
            <a:endParaRPr lang="en-GB" dirty="0"/>
          </a:p>
          <a:p>
            <a:endParaRPr lang="en-GB" dirty="0"/>
          </a:p>
        </p:txBody>
      </p:sp>
      <p:sp>
        <p:nvSpPr>
          <p:cNvPr id="3" name="Title 2"/>
          <p:cNvSpPr>
            <a:spLocks noGrp="1"/>
          </p:cNvSpPr>
          <p:nvPr>
            <p:ph type="title"/>
          </p:nvPr>
        </p:nvSpPr>
        <p:spPr/>
        <p:txBody>
          <a:bodyPr/>
          <a:lstStyle/>
          <a:p>
            <a:r>
              <a:rPr lang="en-GB" dirty="0"/>
              <a:t>Misfires : Guidance for Quarry Personnel</a:t>
            </a:r>
          </a:p>
        </p:txBody>
      </p:sp>
      <p:pic>
        <p:nvPicPr>
          <p:cNvPr id="6" name="Picture 5" descr="A sign on the side of a dirt field&#10;&#10;Description generated with very high confidence">
            <a:extLst>
              <a:ext uri="{FF2B5EF4-FFF2-40B4-BE49-F238E27FC236}">
                <a16:creationId xmlns:a16="http://schemas.microsoft.com/office/drawing/2014/main" id="{D19F613A-BB18-4C01-9A67-89BFE411627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06064" y="2142224"/>
            <a:ext cx="2664542" cy="2740239"/>
          </a:xfrm>
          <a:prstGeom prst="rect">
            <a:avLst/>
          </a:prstGeom>
          <a:ln>
            <a:solidFill>
              <a:schemeClr val="tx1"/>
            </a:solidFill>
          </a:ln>
        </p:spPr>
      </p:pic>
    </p:spTree>
    <p:extLst>
      <p:ext uri="{BB962C8B-B14F-4D97-AF65-F5344CB8AC3E}">
        <p14:creationId xmlns:p14="http://schemas.microsoft.com/office/powerpoint/2010/main" val="1075671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1625"/>
            <a:ext cx="8229600" cy="511175"/>
          </a:xfrm>
        </p:spPr>
        <p:txBody>
          <a:bodyPr/>
          <a:lstStyle/>
          <a:p>
            <a:r>
              <a:rPr lang="en-GB" dirty="0"/>
              <a:t>Misfires : Guidance for Quarry Personnel</a:t>
            </a:r>
          </a:p>
        </p:txBody>
      </p:sp>
      <p:pic>
        <p:nvPicPr>
          <p:cNvPr id="4" name="Dummy with Detonator.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screen"/>
          <a:stretch>
            <a:fillRect/>
          </a:stretch>
        </p:blipFill>
        <p:spPr>
          <a:xfrm>
            <a:off x="583712" y="1463005"/>
            <a:ext cx="5279571" cy="3959678"/>
          </a:xfrm>
          <a:prstGeom prst="rect">
            <a:avLst/>
          </a:prstGeom>
          <a:ln w="3175">
            <a:solidFill>
              <a:schemeClr val="tx1"/>
            </a:solidFill>
          </a:ln>
          <a:effectLst>
            <a:outerShdw blurRad="50800" dist="38100" dir="2700000" algn="tl" rotWithShape="0">
              <a:prstClr val="black">
                <a:alpha val="40000"/>
              </a:prstClr>
            </a:outerShdw>
          </a:effectLst>
        </p:spPr>
      </p:pic>
      <p:sp>
        <p:nvSpPr>
          <p:cNvPr id="6" name="TextBox 5"/>
          <p:cNvSpPr txBox="1"/>
          <p:nvPr/>
        </p:nvSpPr>
        <p:spPr>
          <a:xfrm>
            <a:off x="2501722" y="5432895"/>
            <a:ext cx="3361561" cy="307777"/>
          </a:xfrm>
          <a:prstGeom prst="rect">
            <a:avLst/>
          </a:prstGeom>
          <a:noFill/>
        </p:spPr>
        <p:txBody>
          <a:bodyPr wrap="none" rtlCol="0">
            <a:spAutoFit/>
          </a:bodyPr>
          <a:lstStyle/>
          <a:p>
            <a:pPr algn="r"/>
            <a:r>
              <a:rPr lang="en-GB" sz="1400" b="1" dirty="0">
                <a:solidFill>
                  <a:schemeClr val="tx2"/>
                </a:solidFill>
              </a:rPr>
              <a:t>Press the ‘pg </a:t>
            </a:r>
            <a:r>
              <a:rPr lang="en-GB" sz="1400" b="1" dirty="0" err="1">
                <a:solidFill>
                  <a:schemeClr val="tx2"/>
                </a:solidFill>
              </a:rPr>
              <a:t>dn</a:t>
            </a:r>
            <a:r>
              <a:rPr lang="en-GB" sz="1400" b="1" dirty="0">
                <a:solidFill>
                  <a:schemeClr val="tx2"/>
                </a:solidFill>
              </a:rPr>
              <a:t>’ button to play video</a:t>
            </a:r>
          </a:p>
        </p:txBody>
      </p:sp>
      <p:sp>
        <p:nvSpPr>
          <p:cNvPr id="8" name="TextBox 7"/>
          <p:cNvSpPr txBox="1"/>
          <p:nvPr/>
        </p:nvSpPr>
        <p:spPr>
          <a:xfrm>
            <a:off x="754705" y="5432896"/>
            <a:ext cx="5108578" cy="307777"/>
          </a:xfrm>
          <a:prstGeom prst="rect">
            <a:avLst/>
          </a:prstGeom>
          <a:noFill/>
        </p:spPr>
        <p:txBody>
          <a:bodyPr wrap="none" rtlCol="0">
            <a:spAutoFit/>
          </a:bodyPr>
          <a:lstStyle/>
          <a:p>
            <a:pPr algn="r"/>
            <a:r>
              <a:rPr lang="en-GB" sz="1400" b="1" dirty="0">
                <a:solidFill>
                  <a:schemeClr val="tx2"/>
                </a:solidFill>
              </a:rPr>
              <a:t>Press the ‘</a:t>
            </a:r>
            <a:r>
              <a:rPr lang="en-GB" sz="1400" b="1" dirty="0" err="1">
                <a:solidFill>
                  <a:schemeClr val="tx2"/>
                </a:solidFill>
              </a:rPr>
              <a:t>pg</a:t>
            </a:r>
            <a:r>
              <a:rPr lang="en-GB" sz="1400" b="1" dirty="0">
                <a:solidFill>
                  <a:schemeClr val="tx2"/>
                </a:solidFill>
              </a:rPr>
              <a:t> up’ and then ‘</a:t>
            </a:r>
            <a:r>
              <a:rPr lang="en-GB" sz="1400" b="1" dirty="0" err="1">
                <a:solidFill>
                  <a:schemeClr val="tx2"/>
                </a:solidFill>
              </a:rPr>
              <a:t>pg</a:t>
            </a:r>
            <a:r>
              <a:rPr lang="en-GB" sz="1400" b="1" dirty="0">
                <a:solidFill>
                  <a:schemeClr val="tx2"/>
                </a:solidFill>
              </a:rPr>
              <a:t> </a:t>
            </a:r>
            <a:r>
              <a:rPr lang="en-GB" sz="1400" b="1" dirty="0" err="1">
                <a:solidFill>
                  <a:schemeClr val="tx2"/>
                </a:solidFill>
              </a:rPr>
              <a:t>dn</a:t>
            </a:r>
            <a:r>
              <a:rPr lang="en-GB" sz="1400" b="1" dirty="0">
                <a:solidFill>
                  <a:schemeClr val="tx2"/>
                </a:solidFill>
              </a:rPr>
              <a:t>’ buttons to re-play video</a:t>
            </a:r>
          </a:p>
        </p:txBody>
      </p:sp>
      <p:pic>
        <p:nvPicPr>
          <p:cNvPr id="7" name="Picture 6" descr="Dummy with Det HS_14.jpg">
            <a:extLst>
              <a:ext uri="{FF2B5EF4-FFF2-40B4-BE49-F238E27FC236}">
                <a16:creationId xmlns:a16="http://schemas.microsoft.com/office/drawing/2014/main" id="{5682FEF1-17A2-4DFE-887F-214101041B25}"/>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106768" y="1458344"/>
            <a:ext cx="2713631" cy="3395316"/>
          </a:xfrm>
          <a:prstGeom prst="rect">
            <a:avLst/>
          </a:prstGeom>
          <a:ln>
            <a:solidFill>
              <a:schemeClr val="tx1"/>
            </a:solidFill>
          </a:ln>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BC6EFA35-046D-48FA-A8C7-7FE874F70E79}"/>
              </a:ext>
            </a:extLst>
          </p:cNvPr>
          <p:cNvSpPr txBox="1"/>
          <p:nvPr/>
        </p:nvSpPr>
        <p:spPr>
          <a:xfrm>
            <a:off x="583712" y="975690"/>
            <a:ext cx="4429482" cy="369332"/>
          </a:xfrm>
          <a:prstGeom prst="rect">
            <a:avLst/>
          </a:prstGeom>
          <a:noFill/>
        </p:spPr>
        <p:txBody>
          <a:bodyPr wrap="none" rtlCol="0">
            <a:spAutoFit/>
          </a:bodyPr>
          <a:lstStyle/>
          <a:p>
            <a:r>
              <a:rPr lang="en-GB" dirty="0">
                <a:solidFill>
                  <a:schemeClr val="bg1">
                    <a:lumMod val="50000"/>
                  </a:schemeClr>
                </a:solidFill>
              </a:rPr>
              <a:t>A reminder about the power of detonators</a:t>
            </a:r>
            <a:endParaRPr lang="en-GB" sz="1400" dirty="0">
              <a:solidFill>
                <a:schemeClr val="bg1">
                  <a:lumMod val="50000"/>
                </a:schemeClr>
              </a:solidFill>
            </a:endParaRPr>
          </a:p>
        </p:txBody>
      </p:sp>
    </p:spTree>
    <p:extLst>
      <p:ext uri="{BB962C8B-B14F-4D97-AF65-F5344CB8AC3E}">
        <p14:creationId xmlns:p14="http://schemas.microsoft.com/office/powerpoint/2010/main" val="30509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par>
                          <p:cTn id="11" fill="hold">
                            <p:stCondLst>
                              <p:cond delay="0"/>
                            </p:stCondLst>
                            <p:childTnLst>
                              <p:par>
                                <p:cTn id="12" presetID="1" presetClass="mediacall" presetSubtype="0" fill="hold" nodeType="afterEffect">
                                  <p:stCondLst>
                                    <p:cond delay="0"/>
                                  </p:stCondLst>
                                  <p:childTnLst>
                                    <p:cmd type="call" cmd="playFrom(0.0)">
                                      <p:cBhvr>
                                        <p:cTn id="13" dur="1982" fill="hold"/>
                                        <p:tgtEl>
                                          <p:spTgt spid="4"/>
                                        </p:tgtEl>
                                      </p:cBhvr>
                                    </p:cmd>
                                  </p:childTnLst>
                                </p:cTn>
                              </p:par>
                            </p:childTnLst>
                          </p:cTn>
                        </p:par>
                        <p:par>
                          <p:cTn id="14" fill="hold">
                            <p:stCondLst>
                              <p:cond delay="1982"/>
                            </p:stCondLst>
                            <p:childTnLst>
                              <p:par>
                                <p:cTn id="15" presetID="1" presetClass="entr" presetSubtype="0"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20" fill="hold" display="0">
                  <p:stCondLst>
                    <p:cond delay="indefinite"/>
                  </p:stCondLst>
                  <p:endCondLst>
                    <p:cond evt="onNext" delay="0">
                      <p:tgtEl>
                        <p:sldTgt/>
                      </p:tgtEl>
                    </p:cond>
                    <p:cond evt="onPrev" delay="0">
                      <p:tgtEl>
                        <p:sldTgt/>
                      </p:tgtEl>
                    </p:cond>
                  </p:endCondLst>
                </p:cTn>
                <p:tgtEl>
                  <p:spTgt spid="4"/>
                </p:tgtEl>
              </p:cMediaNode>
            </p:video>
          </p:childTnLst>
        </p:cTn>
      </p:par>
    </p:tnLst>
    <p:bldLst>
      <p:bldP spid="6" grpId="0"/>
      <p:bldP spid="6" grpId="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p>
        </p:txBody>
      </p:sp>
      <p:sp>
        <p:nvSpPr>
          <p:cNvPr id="4" name="TextBox 3"/>
          <p:cNvSpPr txBox="1"/>
          <p:nvPr/>
        </p:nvSpPr>
        <p:spPr>
          <a:xfrm>
            <a:off x="3964525" y="5624939"/>
            <a:ext cx="3361561" cy="307777"/>
          </a:xfrm>
          <a:prstGeom prst="rect">
            <a:avLst/>
          </a:prstGeom>
          <a:noFill/>
        </p:spPr>
        <p:txBody>
          <a:bodyPr wrap="none" rtlCol="0">
            <a:spAutoFit/>
          </a:bodyPr>
          <a:lstStyle/>
          <a:p>
            <a:pPr algn="r"/>
            <a:r>
              <a:rPr lang="en-GB" sz="1400" b="1" dirty="0">
                <a:solidFill>
                  <a:schemeClr val="tx2"/>
                </a:solidFill>
              </a:rPr>
              <a:t>Press the ‘pg </a:t>
            </a:r>
            <a:r>
              <a:rPr lang="en-GB" sz="1400" b="1" dirty="0" err="1">
                <a:solidFill>
                  <a:schemeClr val="tx2"/>
                </a:solidFill>
              </a:rPr>
              <a:t>dn</a:t>
            </a:r>
            <a:r>
              <a:rPr lang="en-GB" sz="1400" b="1" dirty="0">
                <a:solidFill>
                  <a:schemeClr val="tx2"/>
                </a:solidFill>
              </a:rPr>
              <a:t>’ button to play video</a:t>
            </a:r>
          </a:p>
        </p:txBody>
      </p:sp>
      <p:sp>
        <p:nvSpPr>
          <p:cNvPr id="5" name="TextBox 4"/>
          <p:cNvSpPr txBox="1"/>
          <p:nvPr/>
        </p:nvSpPr>
        <p:spPr>
          <a:xfrm>
            <a:off x="3139235" y="5621832"/>
            <a:ext cx="4186851" cy="307777"/>
          </a:xfrm>
          <a:prstGeom prst="rect">
            <a:avLst/>
          </a:prstGeom>
          <a:noFill/>
        </p:spPr>
        <p:txBody>
          <a:bodyPr wrap="none" rtlCol="0">
            <a:spAutoFit/>
          </a:bodyPr>
          <a:lstStyle/>
          <a:p>
            <a:pPr algn="r"/>
            <a:r>
              <a:rPr lang="en-GB" sz="1400" b="1" dirty="0">
                <a:solidFill>
                  <a:schemeClr val="tx2"/>
                </a:solidFill>
              </a:rPr>
              <a:t>Press ‘pg up’  and then ‘pg </a:t>
            </a:r>
            <a:r>
              <a:rPr lang="en-GB" sz="1400" b="1" dirty="0" err="1">
                <a:solidFill>
                  <a:schemeClr val="tx2"/>
                </a:solidFill>
              </a:rPr>
              <a:t>dn</a:t>
            </a:r>
            <a:r>
              <a:rPr lang="en-GB" sz="1400" b="1" dirty="0">
                <a:solidFill>
                  <a:schemeClr val="tx2"/>
                </a:solidFill>
              </a:rPr>
              <a:t>’ to repeat video</a:t>
            </a:r>
          </a:p>
        </p:txBody>
      </p:sp>
      <p:pic>
        <p:nvPicPr>
          <p:cNvPr id="6" name="Dummy with Dynamite.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cstate="print"/>
          <a:srcRect b="15930"/>
          <a:stretch/>
        </p:blipFill>
        <p:spPr>
          <a:xfrm>
            <a:off x="1524000" y="1691926"/>
            <a:ext cx="6096000" cy="3843675"/>
          </a:xfrm>
          <a:prstGeom prst="rect">
            <a:avLst/>
          </a:prstGeom>
          <a:ln>
            <a:solidFill>
              <a:schemeClr val="tx1"/>
            </a:solidFill>
          </a:ln>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C0D55331-F59D-4414-850B-0D3842BAFBEB}"/>
              </a:ext>
            </a:extLst>
          </p:cNvPr>
          <p:cNvSpPr txBox="1"/>
          <p:nvPr/>
        </p:nvSpPr>
        <p:spPr>
          <a:xfrm>
            <a:off x="1524000" y="924043"/>
            <a:ext cx="5942652" cy="584775"/>
          </a:xfrm>
          <a:prstGeom prst="rect">
            <a:avLst/>
          </a:prstGeom>
          <a:noFill/>
        </p:spPr>
        <p:txBody>
          <a:bodyPr wrap="none" rtlCol="0">
            <a:spAutoFit/>
          </a:bodyPr>
          <a:lstStyle/>
          <a:p>
            <a:r>
              <a:rPr lang="en-GB" dirty="0">
                <a:solidFill>
                  <a:schemeClr val="bg1">
                    <a:lumMod val="50000"/>
                  </a:schemeClr>
                </a:solidFill>
              </a:rPr>
              <a:t>A reminder about the power of explosives</a:t>
            </a:r>
          </a:p>
          <a:p>
            <a:r>
              <a:rPr lang="en-GB" sz="1400" dirty="0">
                <a:solidFill>
                  <a:schemeClr val="bg1">
                    <a:lumMod val="50000"/>
                  </a:schemeClr>
                </a:solidFill>
              </a:rPr>
              <a:t>In this video about the amount found in a typical booster used in quarries</a:t>
            </a:r>
          </a:p>
        </p:txBody>
      </p:sp>
    </p:spTree>
    <p:extLst>
      <p:ext uri="{BB962C8B-B14F-4D97-AF65-F5344CB8AC3E}">
        <p14:creationId xmlns:p14="http://schemas.microsoft.com/office/powerpoint/2010/main" val="3926836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811" fill="hold"/>
                                        <p:tgtEl>
                                          <p:spTgt spid="6"/>
                                        </p:tgtEl>
                                      </p:cBhvr>
                                    </p:cmd>
                                  </p:childTnLst>
                                </p:cTn>
                              </p:par>
                            </p:childTnLst>
                          </p:cTn>
                        </p:par>
                        <p:par>
                          <p:cTn id="10" fill="hold">
                            <p:stCondLst>
                              <p:cond delay="1811"/>
                            </p:stCondLst>
                            <p:childTnLst>
                              <p:par>
                                <p:cTn id="11" presetID="1"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p:cTn id="13" fill="hold" display="0">
                  <p:stCondLst>
                    <p:cond delay="indefinite"/>
                  </p:stCondLst>
                  <p:endCondLst>
                    <p:cond evt="onNext" delay="0">
                      <p:tgtEl>
                        <p:sldTgt/>
                      </p:tgtEl>
                    </p:cond>
                    <p:cond evt="onPrev" delay="0">
                      <p:tgtEl>
                        <p:sldTgt/>
                      </p:tgtEl>
                    </p:cond>
                  </p:endCondLst>
                </p:cTn>
                <p:tgtEl>
                  <p:spTgt spid="6"/>
                </p:tgtEl>
              </p:cMediaNode>
            </p:video>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57200" y="1350963"/>
            <a:ext cx="8229600" cy="955675"/>
          </a:xfrm>
        </p:spPr>
        <p:txBody>
          <a:bodyPr/>
          <a:lstStyle/>
          <a:p>
            <a:r>
              <a:rPr lang="en-GB" dirty="0"/>
              <a:t>Here are some photographs showing misfires to give you some idea of what to look out for :</a:t>
            </a:r>
            <a:br>
              <a:rPr lang="en-GB" dirty="0"/>
            </a:br>
            <a:endParaRPr lang="en-GB" dirty="0"/>
          </a:p>
          <a:p>
            <a:endParaRPr lang="en-GB" dirty="0"/>
          </a:p>
        </p:txBody>
      </p:sp>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2164916"/>
            <a:ext cx="4124035" cy="1200329"/>
          </a:xfrm>
          <a:prstGeom prst="rect">
            <a:avLst/>
          </a:prstGeom>
          <a:noFill/>
        </p:spPr>
        <p:txBody>
          <a:bodyPr wrap="square" rtlCol="0">
            <a:spAutoFit/>
          </a:bodyPr>
          <a:lstStyle/>
          <a:p>
            <a:r>
              <a:rPr lang="en-GB" dirty="0">
                <a:latin typeface="+mj-lt"/>
              </a:rPr>
              <a:t>Bulk explosives : </a:t>
            </a:r>
          </a:p>
          <a:p>
            <a:r>
              <a:rPr lang="en-GB" dirty="0">
                <a:latin typeface="+mj-lt"/>
              </a:rPr>
              <a:t>In general you will see these as just dry white powders or smears of a porridge like substance</a:t>
            </a:r>
          </a:p>
        </p:txBody>
      </p:sp>
      <p:pic>
        <p:nvPicPr>
          <p:cNvPr id="6" name="Picture 5" descr="A stone wall&#10;&#10;Description generated with very high confidence">
            <a:extLst>
              <a:ext uri="{FF2B5EF4-FFF2-40B4-BE49-F238E27FC236}">
                <a16:creationId xmlns:a16="http://schemas.microsoft.com/office/drawing/2014/main" id="{3BD5C92D-0227-4AD5-9C20-CA607415F3ED}"/>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5255491" y="1919434"/>
            <a:ext cx="2103640" cy="4063420"/>
          </a:xfrm>
          <a:prstGeom prst="rect">
            <a:avLst/>
          </a:prstGeom>
          <a:ln>
            <a:solidFill>
              <a:schemeClr val="tx1"/>
            </a:solidFill>
          </a:ln>
        </p:spPr>
      </p:pic>
      <p:pic>
        <p:nvPicPr>
          <p:cNvPr id="8" name="Picture 7">
            <a:extLst>
              <a:ext uri="{FF2B5EF4-FFF2-40B4-BE49-F238E27FC236}">
                <a16:creationId xmlns:a16="http://schemas.microsoft.com/office/drawing/2014/main" id="{F63B8350-B136-4005-8719-8FCF292E1ED7}"/>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794328" y="3566160"/>
            <a:ext cx="3989099" cy="2015978"/>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928803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923330"/>
          </a:xfrm>
          <a:prstGeom prst="rect">
            <a:avLst/>
          </a:prstGeom>
          <a:noFill/>
        </p:spPr>
        <p:txBody>
          <a:bodyPr wrap="square" rtlCol="0">
            <a:spAutoFit/>
          </a:bodyPr>
          <a:lstStyle/>
          <a:p>
            <a:r>
              <a:rPr lang="en-GB" dirty="0">
                <a:latin typeface="+mj-lt"/>
              </a:rPr>
              <a:t>Packaged explosives : </a:t>
            </a:r>
          </a:p>
          <a:p>
            <a:r>
              <a:rPr lang="en-GB" dirty="0">
                <a:latin typeface="+mj-lt"/>
              </a:rPr>
              <a:t>These are generally seen as a plastic wrapped sausage and can be in a range of diameters. </a:t>
            </a:r>
          </a:p>
        </p:txBody>
      </p:sp>
      <p:pic>
        <p:nvPicPr>
          <p:cNvPr id="8" name="Picture 7" descr="A close up of a rock&#10;&#10;Description generated with very high confidence">
            <a:extLst>
              <a:ext uri="{FF2B5EF4-FFF2-40B4-BE49-F238E27FC236}">
                <a16:creationId xmlns:a16="http://schemas.microsoft.com/office/drawing/2014/main" id="{7D6BEA86-98F7-47A7-AABB-027BB8BC8E4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41367" y="2592279"/>
            <a:ext cx="2403794" cy="2927928"/>
          </a:xfrm>
          <a:prstGeom prst="rect">
            <a:avLst/>
          </a:prstGeom>
          <a:ln>
            <a:solidFill>
              <a:schemeClr val="tx1"/>
            </a:solidFill>
          </a:ln>
        </p:spPr>
      </p:pic>
      <p:pic>
        <p:nvPicPr>
          <p:cNvPr id="7" name="Picture 6">
            <a:extLst>
              <a:ext uri="{FF2B5EF4-FFF2-40B4-BE49-F238E27FC236}">
                <a16:creationId xmlns:a16="http://schemas.microsoft.com/office/drawing/2014/main" id="{24D0CD84-DBDB-4082-9588-A069A5F3499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8711" y="2592279"/>
            <a:ext cx="3028339" cy="2273753"/>
          </a:xfrm>
          <a:prstGeom prst="rect">
            <a:avLst/>
          </a:prstGeom>
          <a:ln>
            <a:solidFill>
              <a:schemeClr val="tx1"/>
            </a:solidFill>
          </a:ln>
        </p:spPr>
      </p:pic>
      <p:pic>
        <p:nvPicPr>
          <p:cNvPr id="6" name="Picture 5" descr="DSC05132.JPG">
            <a:extLst>
              <a:ext uri="{FF2B5EF4-FFF2-40B4-BE49-F238E27FC236}">
                <a16:creationId xmlns:a16="http://schemas.microsoft.com/office/drawing/2014/main" id="{8D48BECD-B0E2-4238-B362-E2CA20483C03}"/>
              </a:ext>
            </a:extLst>
          </p:cNvPr>
          <p:cNvPicPr>
            <a:picLocks noChangeAspect="1"/>
          </p:cNvPicPr>
          <p:nvPr/>
        </p:nvPicPr>
        <p:blipFill>
          <a:blip r:embed="rId4" cstate="email">
            <a:lum bright="-4000" contrast="35000"/>
            <a:extLst>
              <a:ext uri="{28A0092B-C50C-407E-A947-70E740481C1C}">
                <a14:useLocalDpi xmlns:a14="http://schemas.microsoft.com/office/drawing/2010/main"/>
              </a:ext>
            </a:extLst>
          </a:blip>
          <a:srcRect/>
          <a:stretch>
            <a:fillRect/>
          </a:stretch>
        </p:blipFill>
        <p:spPr>
          <a:xfrm>
            <a:off x="978408" y="2592279"/>
            <a:ext cx="2069409" cy="2947340"/>
          </a:xfrm>
          <a:prstGeom prst="rect">
            <a:avLst/>
          </a:prstGeom>
          <a:noFill/>
          <a:ln w="3175">
            <a:solidFill>
              <a:schemeClr val="tx1"/>
            </a:solidFill>
            <a:miter lim="800000"/>
            <a:headEnd/>
            <a:tailEnd/>
          </a:ln>
          <a:effectLst/>
        </p:spPr>
      </p:pic>
      <p:sp>
        <p:nvSpPr>
          <p:cNvPr id="2" name="Oval 1">
            <a:extLst>
              <a:ext uri="{FF2B5EF4-FFF2-40B4-BE49-F238E27FC236}">
                <a16:creationId xmlns:a16="http://schemas.microsoft.com/office/drawing/2014/main" id="{8BB7C005-A7F3-4903-BC2E-6207F8B9CD76}"/>
              </a:ext>
            </a:extLst>
          </p:cNvPr>
          <p:cNvSpPr/>
          <p:nvPr/>
        </p:nvSpPr>
        <p:spPr>
          <a:xfrm>
            <a:off x="1668983" y="3224980"/>
            <a:ext cx="688258" cy="648929"/>
          </a:xfrm>
          <a:prstGeom prst="ellipse">
            <a:avLst/>
          </a:prstGeom>
          <a:noFill/>
          <a:ln w="5715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3743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923330"/>
          </a:xfrm>
          <a:prstGeom prst="rect">
            <a:avLst/>
          </a:prstGeom>
          <a:noFill/>
        </p:spPr>
        <p:txBody>
          <a:bodyPr wrap="square" rtlCol="0">
            <a:spAutoFit/>
          </a:bodyPr>
          <a:lstStyle/>
          <a:p>
            <a:r>
              <a:rPr lang="en-GB" dirty="0">
                <a:latin typeface="+mj-lt"/>
              </a:rPr>
              <a:t>Detonating Cord : </a:t>
            </a:r>
          </a:p>
          <a:p>
            <a:r>
              <a:rPr lang="en-GB" dirty="0">
                <a:latin typeface="+mj-lt"/>
              </a:rPr>
              <a:t>These are continuous string of explosive that looks like washing line or rope and can be of various diameters and colours. </a:t>
            </a:r>
          </a:p>
        </p:txBody>
      </p:sp>
      <p:pic>
        <p:nvPicPr>
          <p:cNvPr id="2" name="Picture 1">
            <a:extLst>
              <a:ext uri="{FF2B5EF4-FFF2-40B4-BE49-F238E27FC236}">
                <a16:creationId xmlns:a16="http://schemas.microsoft.com/office/drawing/2014/main" id="{7590C8F4-B3AD-4A94-835D-81932B87DA6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3393" y="3288317"/>
            <a:ext cx="2572918" cy="2291554"/>
          </a:xfrm>
          <a:prstGeom prst="rect">
            <a:avLst/>
          </a:prstGeom>
          <a:ln>
            <a:solidFill>
              <a:schemeClr val="tx1"/>
            </a:solidFill>
          </a:ln>
        </p:spPr>
      </p:pic>
      <p:pic>
        <p:nvPicPr>
          <p:cNvPr id="7" name="Picture 6" descr="A picture containing ground, bicycle, outdoor, worm&#10;&#10;Description generated with very high confidence">
            <a:extLst>
              <a:ext uri="{FF2B5EF4-FFF2-40B4-BE49-F238E27FC236}">
                <a16:creationId xmlns:a16="http://schemas.microsoft.com/office/drawing/2014/main" id="{9648E51D-208E-436E-ABB5-5C25515ED24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115943" y="3288317"/>
            <a:ext cx="4570857" cy="1648692"/>
          </a:xfrm>
          <a:prstGeom prst="rect">
            <a:avLst/>
          </a:prstGeom>
          <a:ln>
            <a:solidFill>
              <a:schemeClr val="tx1"/>
            </a:solidFill>
          </a:ln>
        </p:spPr>
      </p:pic>
      <p:sp>
        <p:nvSpPr>
          <p:cNvPr id="5" name="Rectangle 4">
            <a:extLst>
              <a:ext uri="{FF2B5EF4-FFF2-40B4-BE49-F238E27FC236}">
                <a16:creationId xmlns:a16="http://schemas.microsoft.com/office/drawing/2014/main" id="{11C05230-3A84-4715-BDCC-AEF8FC273260}"/>
              </a:ext>
            </a:extLst>
          </p:cNvPr>
          <p:cNvSpPr/>
          <p:nvPr/>
        </p:nvSpPr>
        <p:spPr>
          <a:xfrm>
            <a:off x="973394" y="2328633"/>
            <a:ext cx="2572918" cy="923330"/>
          </a:xfrm>
          <a:prstGeom prst="rect">
            <a:avLst/>
          </a:prstGeom>
          <a:solidFill>
            <a:schemeClr val="accent6">
              <a:lumMod val="75000"/>
            </a:schemeClr>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dirty="0"/>
              <a:t>Orange paint has been used in this example to identify the misfire location</a:t>
            </a:r>
          </a:p>
        </p:txBody>
      </p:sp>
    </p:spTree>
    <p:extLst>
      <p:ext uri="{BB962C8B-B14F-4D97-AF65-F5344CB8AC3E}">
        <p14:creationId xmlns:p14="http://schemas.microsoft.com/office/powerpoint/2010/main" val="3353808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1200329"/>
          </a:xfrm>
          <a:prstGeom prst="rect">
            <a:avLst/>
          </a:prstGeom>
          <a:noFill/>
        </p:spPr>
        <p:txBody>
          <a:bodyPr wrap="square" rtlCol="0">
            <a:spAutoFit/>
          </a:bodyPr>
          <a:lstStyle/>
          <a:p>
            <a:r>
              <a:rPr lang="en-GB" dirty="0">
                <a:latin typeface="+mj-lt"/>
              </a:rPr>
              <a:t>Boosters : </a:t>
            </a:r>
          </a:p>
          <a:p>
            <a:r>
              <a:rPr lang="en-GB" dirty="0">
                <a:latin typeface="+mj-lt"/>
              </a:rPr>
              <a:t>These are about the size of a tin of soup and can often be found with detonators inside. </a:t>
            </a:r>
          </a:p>
          <a:p>
            <a:r>
              <a:rPr lang="en-GB" dirty="0">
                <a:latin typeface="+mj-lt"/>
              </a:rPr>
              <a:t>They are generally brightly coloured </a:t>
            </a:r>
          </a:p>
        </p:txBody>
      </p:sp>
      <p:pic>
        <p:nvPicPr>
          <p:cNvPr id="2" name="Picture 1">
            <a:extLst>
              <a:ext uri="{FF2B5EF4-FFF2-40B4-BE49-F238E27FC236}">
                <a16:creationId xmlns:a16="http://schemas.microsoft.com/office/drawing/2014/main" id="{360FBCC2-31DA-44DB-8D14-2334FC8527C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4328" y="2837314"/>
            <a:ext cx="2416147" cy="1884795"/>
          </a:xfrm>
          <a:prstGeom prst="rect">
            <a:avLst/>
          </a:prstGeom>
          <a:ln>
            <a:solidFill>
              <a:schemeClr val="tx1"/>
            </a:solidFill>
          </a:ln>
        </p:spPr>
      </p:pic>
      <p:pic>
        <p:nvPicPr>
          <p:cNvPr id="5" name="Picture 4">
            <a:extLst>
              <a:ext uri="{FF2B5EF4-FFF2-40B4-BE49-F238E27FC236}">
                <a16:creationId xmlns:a16="http://schemas.microsoft.com/office/drawing/2014/main" id="{AC064522-FA91-4AE6-B773-62252A13C52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51591" y="2837314"/>
            <a:ext cx="2099464" cy="1884795"/>
          </a:xfrm>
          <a:prstGeom prst="rect">
            <a:avLst/>
          </a:prstGeom>
          <a:ln>
            <a:solidFill>
              <a:schemeClr val="tx1"/>
            </a:solidFill>
          </a:ln>
        </p:spPr>
      </p:pic>
      <p:pic>
        <p:nvPicPr>
          <p:cNvPr id="10" name="Picture 2">
            <a:extLst>
              <a:ext uri="{FF2B5EF4-FFF2-40B4-BE49-F238E27FC236}">
                <a16:creationId xmlns:a16="http://schemas.microsoft.com/office/drawing/2014/main" id="{E3D54064-3A1E-47C1-A150-B63C6FB746E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792170" y="2837314"/>
            <a:ext cx="3003011" cy="1884794"/>
          </a:xfrm>
          <a:prstGeom prst="rect">
            <a:avLst/>
          </a:prstGeom>
          <a:ln w="3175" cap="sq">
            <a:solidFill>
              <a:schemeClr val="tx1"/>
            </a:solidFill>
            <a:prstDash val="solid"/>
            <a:miter lim="800000"/>
          </a:ln>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73182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Misfires : Guidance for Quarry Personnel</a:t>
            </a:r>
            <a:br>
              <a:rPr lang="en-GB" dirty="0"/>
            </a:br>
            <a:r>
              <a:rPr lang="en-GB" sz="2000" dirty="0"/>
              <a:t>What am I looking for ?</a:t>
            </a:r>
            <a:endParaRPr lang="en-GB" dirty="0"/>
          </a:p>
        </p:txBody>
      </p:sp>
      <p:sp>
        <p:nvSpPr>
          <p:cNvPr id="4" name="TextBox 3">
            <a:extLst>
              <a:ext uri="{FF2B5EF4-FFF2-40B4-BE49-F238E27FC236}">
                <a16:creationId xmlns:a16="http://schemas.microsoft.com/office/drawing/2014/main" id="{90B8002E-B76E-4768-9B58-965F1F25BEBE}"/>
              </a:ext>
            </a:extLst>
          </p:cNvPr>
          <p:cNvSpPr txBox="1"/>
          <p:nvPr/>
        </p:nvSpPr>
        <p:spPr>
          <a:xfrm>
            <a:off x="794328" y="1320867"/>
            <a:ext cx="7892472" cy="1477328"/>
          </a:xfrm>
          <a:prstGeom prst="rect">
            <a:avLst/>
          </a:prstGeom>
          <a:noFill/>
        </p:spPr>
        <p:txBody>
          <a:bodyPr wrap="square" rtlCol="0">
            <a:spAutoFit/>
          </a:bodyPr>
          <a:lstStyle/>
          <a:p>
            <a:r>
              <a:rPr lang="en-GB" dirty="0">
                <a:latin typeface="+mj-lt"/>
              </a:rPr>
              <a:t>Detonators : </a:t>
            </a:r>
          </a:p>
          <a:p>
            <a:r>
              <a:rPr lang="en-GB" dirty="0">
                <a:latin typeface="+mj-lt"/>
              </a:rPr>
              <a:t>These metal tubes are about the diameter of a pencil and are either made of aluminium or copper. They can either have wires entering one end or a small plastic tube. If they have fired then the end of the detonator will have been blown off.</a:t>
            </a:r>
          </a:p>
        </p:txBody>
      </p:sp>
      <p:pic>
        <p:nvPicPr>
          <p:cNvPr id="13" name="Picture 12" descr="A picture containing building, old, animal, ground&#10;&#10;Description generated with high confidence">
            <a:extLst>
              <a:ext uri="{FF2B5EF4-FFF2-40B4-BE49-F238E27FC236}">
                <a16:creationId xmlns:a16="http://schemas.microsoft.com/office/drawing/2014/main" id="{CC3B3C37-5C61-4AB5-A512-4953AA7753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54544" y="3954460"/>
            <a:ext cx="3953785" cy="1144802"/>
          </a:xfrm>
          <a:prstGeom prst="rect">
            <a:avLst/>
          </a:prstGeom>
          <a:ln>
            <a:solidFill>
              <a:schemeClr val="tx1"/>
            </a:solidFill>
          </a:ln>
        </p:spPr>
      </p:pic>
      <p:pic>
        <p:nvPicPr>
          <p:cNvPr id="2050" name="Picture 2" descr="DSCF9168v2">
            <a:extLst>
              <a:ext uri="{FF2B5EF4-FFF2-40B4-BE49-F238E27FC236}">
                <a16:creationId xmlns:a16="http://schemas.microsoft.com/office/drawing/2014/main" id="{3E355FFC-25E6-4C71-B3B9-716BAE6CC1A0}"/>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154545" y="2763310"/>
            <a:ext cx="3953785" cy="94903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6785D92C-CE77-4255-8D8D-454DC22C7F2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0800000">
            <a:off x="457201" y="2867914"/>
            <a:ext cx="3515032" cy="1944599"/>
          </a:xfrm>
          <a:prstGeom prst="rect">
            <a:avLst/>
          </a:prstGeom>
          <a:ln>
            <a:solidFill>
              <a:schemeClr val="tx1"/>
            </a:solidFill>
          </a:ln>
        </p:spPr>
      </p:pic>
    </p:spTree>
    <p:extLst>
      <p:ext uri="{BB962C8B-B14F-4D97-AF65-F5344CB8AC3E}">
        <p14:creationId xmlns:p14="http://schemas.microsoft.com/office/powerpoint/2010/main" val="17264407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B553ECC2D3844689042851BF8B4A40" ma:contentTypeVersion="2" ma:contentTypeDescription="Create a new document." ma:contentTypeScope="" ma:versionID="144f0608bcfbb2f02fcc34ed8c5685e9">
  <xsd:schema xmlns:xsd="http://www.w3.org/2001/XMLSchema" xmlns:xs="http://www.w3.org/2001/XMLSchema" xmlns:p="http://schemas.microsoft.com/office/2006/metadata/properties" xmlns:ns2="f8d346e2-fb1b-4e34-81ab-6b7dd80a5066" targetNamespace="http://schemas.microsoft.com/office/2006/metadata/properties" ma:root="true" ma:fieldsID="2d47e146bd3ab0b5314da015fe12079e" ns2:_="">
    <xsd:import namespace="f8d346e2-fb1b-4e34-81ab-6b7dd80a506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d346e2-fb1b-4e34-81ab-6b7dd80a5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01D2678-EC89-4373-9230-60E162593BCD}">
  <ds:schemaRefs>
    <ds:schemaRef ds:uri="http://schemas.microsoft.com/sharepoint/v3/contenttype/forms"/>
  </ds:schemaRefs>
</ds:datastoreItem>
</file>

<file path=customXml/itemProps2.xml><?xml version="1.0" encoding="utf-8"?>
<ds:datastoreItem xmlns:ds="http://schemas.openxmlformats.org/officeDocument/2006/customXml" ds:itemID="{C3574F99-82FF-4957-9BCD-1B1EE3EA9B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d346e2-fb1b-4e34-81ab-6b7dd80a50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A1BCC8-B6E4-4242-8B69-B2B25A3293C1}">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terms/"/>
    <ds:schemaRef ds:uri="http://schemas.microsoft.com/office/2006/metadata/properties"/>
    <ds:schemaRef ds:uri="http://purl.org/dc/elements/1.1/"/>
    <ds:schemaRef ds:uri="41e7fcdd-d6d8-45a8-8b74-7ea30bd2122c"/>
    <ds:schemaRef ds:uri="b930a243-c05f-4869-97a1-d93b928ec83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941</TotalTime>
  <Words>966</Words>
  <Application>Microsoft Office PowerPoint</Application>
  <PresentationFormat>On-screen Show (4:3)</PresentationFormat>
  <Paragraphs>92</Paragraphs>
  <Slides>16</Slides>
  <Notes>0</Notes>
  <HiddenSlides>0</HiddenSlides>
  <MMClips>2</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Guidance for Quarry Personnel on the Discovery of Misfired Explosives Information on how to recognise misfired explosives discovered during the quarrying process and what steps to take. </vt:lpstr>
      <vt:lpstr>Misfires : Guidance for Quarry Personnel</vt:lpstr>
      <vt:lpstr>Misfires : Guidance for Quarry Personnel</vt:lpstr>
      <vt:lpstr>Misfires : Guidance for Quarry Personnel</vt:lpstr>
      <vt:lpstr>Misfires : Guidance for Quarry Personnel What am I looking for ?</vt:lpstr>
      <vt:lpstr>Misfires : Guidance for Quarry Personnel What am I looking for ?</vt:lpstr>
      <vt:lpstr>Misfires : Guidance for Quarry Personnel What am I looking for ?</vt:lpstr>
      <vt:lpstr>Misfires : Guidance for Quarry Personnel What am I looking for ?</vt:lpstr>
      <vt:lpstr>Misfires : Guidance for Quarry Personnel What am I looking for ?</vt:lpstr>
      <vt:lpstr>Misfires : Guidance for Quarry Personnel What am I looking for ?</vt:lpstr>
      <vt:lpstr>Misfires : Guidance for Quarry Personnel What am I looking for ?</vt:lpstr>
      <vt:lpstr>Misfires : Guidance for Quarry Personnel What am I looking for ?</vt:lpstr>
      <vt:lpstr>Misfires : Guidance for Quarry Personnel What am I looking for ?</vt:lpstr>
      <vt:lpstr>Misfires : Guidance for Quarry Personnel What am I looking for ?</vt:lpstr>
      <vt:lpstr>Misfires : Guidance for Quarry Personnel What am I looking for ?</vt:lpstr>
      <vt:lpstr>Misfires : Guidance for Quarry Personnel What should I do ?</vt:lpstr>
    </vt:vector>
  </TitlesOfParts>
  <Company>Print Revolution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Colin Mew</cp:lastModifiedBy>
  <cp:revision>110</cp:revision>
  <dcterms:created xsi:type="dcterms:W3CDTF">2013-01-09T16:16:24Z</dcterms:created>
  <dcterms:modified xsi:type="dcterms:W3CDTF">2021-08-10T10:15:13Z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0x010100A1B553ECC2D3844689042851BF8B4A40</vt:lpwstr>
  </property>
</Properties>
</file>