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sldIdLst>
    <p:sldId id="277" r:id="rId5"/>
    <p:sldId id="280" r:id="rId6"/>
    <p:sldId id="278" r:id="rId7"/>
    <p:sldId id="279" r:id="rId8"/>
    <p:sldId id="281" r:id="rId9"/>
    <p:sldId id="283" r:id="rId10"/>
    <p:sldId id="284" r:id="rId11"/>
    <p:sldId id="285" r:id="rId12"/>
    <p:sldId id="286" r:id="rId13"/>
    <p:sldId id="288" r:id="rId14"/>
    <p:sldId id="290" r:id="rId15"/>
    <p:sldId id="291" r:id="rId16"/>
    <p:sldId id="295" r:id="rId17"/>
    <p:sldId id="294" r:id="rId18"/>
    <p:sldId id="293" r:id="rId19"/>
    <p:sldId id="289" r:id="rId2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4660"/>
  </p:normalViewPr>
  <p:slideViewPr>
    <p:cSldViewPr snapToGrid="0" snapToObjects="1">
      <p:cViewPr varScale="1">
        <p:scale>
          <a:sx n="81" d="100"/>
          <a:sy n="81" d="100"/>
        </p:scale>
        <p:origin x="120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A00C4F-ABCC-433A-98B2-54AE9E89B2D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0062E976-67C1-436F-9F9D-7C69C884F1D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9B6A619F-D438-411C-A85B-15F8E2D5D2A4}" type="datetimeFigureOut">
              <a:rPr lang="en-GB"/>
              <a:pPr>
                <a:defRPr/>
              </a:pPr>
              <a:t>10/08/2021</a:t>
            </a:fld>
            <a:endParaRPr lang="en-GB"/>
          </a:p>
        </p:txBody>
      </p:sp>
      <p:sp>
        <p:nvSpPr>
          <p:cNvPr id="4" name="Slide Image Placeholder 3">
            <a:extLst>
              <a:ext uri="{FF2B5EF4-FFF2-40B4-BE49-F238E27FC236}">
                <a16:creationId xmlns:a16="http://schemas.microsoft.com/office/drawing/2014/main" id="{ED0634D9-2263-4269-8A47-4627A6CCD98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E9A09E7B-7B4D-4A70-BCDB-E6D64402593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FEC12689-13E7-475E-9940-99B9F10725A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B8F3ECDB-6B87-48FB-8C0A-7AF96593306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38E6C38-8BE5-43FE-85C8-1CF9CCD324C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53199"/>
            <a:ext cx="7772400" cy="1470025"/>
          </a:xfrm>
        </p:spPr>
        <p:txBody>
          <a:bodyPr/>
          <a:lstStyle>
            <a:lvl1pPr algn="ctr">
              <a:defRPr sz="3200" b="1">
                <a:solidFill>
                  <a:schemeClr val="tx1">
                    <a:lumMod val="50000"/>
                    <a:lumOff val="50000"/>
                  </a:schemeClr>
                </a:solidFill>
              </a:defRPr>
            </a:lvl1pPr>
          </a:lstStyle>
          <a:p>
            <a:r>
              <a:rPr lang="en-GB"/>
              <a:t>Click to edit Master title style</a:t>
            </a:r>
            <a:endParaRPr lang="en-US"/>
          </a:p>
        </p:txBody>
      </p:sp>
      <p:sp>
        <p:nvSpPr>
          <p:cNvPr id="3" name="Subtitle 2"/>
          <p:cNvSpPr>
            <a:spLocks noGrp="1"/>
          </p:cNvSpPr>
          <p:nvPr>
            <p:ph type="subTitle" idx="1"/>
          </p:nvPr>
        </p:nvSpPr>
        <p:spPr>
          <a:xfrm>
            <a:off x="1371600" y="3159164"/>
            <a:ext cx="6400800" cy="1166093"/>
          </a:xfrm>
        </p:spPr>
        <p:txBody>
          <a:bodyPr/>
          <a:lstStyle>
            <a:lvl1pPr marL="0" indent="0" algn="l">
              <a:buNone/>
              <a:defRPr sz="16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1015795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57200" y="1350963"/>
            <a:ext cx="8229600" cy="4322762"/>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0730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500"/>
            </a:lvl1pPr>
          </a:lstStyle>
          <a:p>
            <a:r>
              <a:rPr lang="en-GB"/>
              <a:t>Click to edit Master title style</a:t>
            </a:r>
            <a:endParaRPr lang="en-US"/>
          </a:p>
        </p:txBody>
      </p:sp>
      <p:sp>
        <p:nvSpPr>
          <p:cNvPr id="3" name="Content Placeholder 2"/>
          <p:cNvSpPr>
            <a:spLocks noGrp="1"/>
          </p:cNvSpPr>
          <p:nvPr>
            <p:ph sz="half" idx="1"/>
          </p:nvPr>
        </p:nvSpPr>
        <p:spPr>
          <a:xfrm>
            <a:off x="457200" y="1402774"/>
            <a:ext cx="4038600" cy="4723390"/>
          </a:xfrm>
        </p:spPr>
        <p:txBody>
          <a:bodyPr/>
          <a:lstStyle>
            <a:lvl1pPr>
              <a:defRPr sz="2000">
                <a:solidFill>
                  <a:schemeClr val="bg1">
                    <a:lumMod val="50000"/>
                  </a:schemeClr>
                </a:solidFill>
              </a:defRPr>
            </a:lvl1pPr>
            <a:lvl2pPr>
              <a:defRPr sz="1800">
                <a:solidFill>
                  <a:schemeClr val="bg1">
                    <a:lumMod val="50000"/>
                  </a:schemeClr>
                </a:solidFill>
              </a:defRPr>
            </a:lvl2pPr>
            <a:lvl3pPr>
              <a:defRPr sz="1600">
                <a:solidFill>
                  <a:schemeClr val="bg1">
                    <a:lumMod val="50000"/>
                  </a:schemeClr>
                </a:solidFill>
              </a:defRPr>
            </a:lvl3pPr>
            <a:lvl4pPr>
              <a:defRPr sz="1400">
                <a:solidFill>
                  <a:schemeClr val="bg1">
                    <a:lumMod val="50000"/>
                  </a:schemeClr>
                </a:solidFill>
              </a:defRPr>
            </a:lvl4pPr>
            <a:lvl5pPr>
              <a:defRPr sz="1400">
                <a:solidFill>
                  <a:schemeClr val="bg1">
                    <a:lumMod val="50000"/>
                  </a:schemeClr>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402774"/>
            <a:ext cx="4038600" cy="4723389"/>
          </a:xfrm>
        </p:spPr>
        <p:txBody>
          <a:bodyPr/>
          <a:lstStyle>
            <a:lvl1pPr>
              <a:defRPr sz="2000">
                <a:solidFill>
                  <a:schemeClr val="bg1">
                    <a:lumMod val="50000"/>
                  </a:schemeClr>
                </a:solidFill>
              </a:defRPr>
            </a:lvl1pPr>
            <a:lvl2pPr>
              <a:defRPr sz="1800">
                <a:solidFill>
                  <a:schemeClr val="bg1">
                    <a:lumMod val="50000"/>
                  </a:schemeClr>
                </a:solidFill>
              </a:defRPr>
            </a:lvl2pPr>
            <a:lvl3pPr>
              <a:defRPr sz="1600">
                <a:solidFill>
                  <a:schemeClr val="bg1">
                    <a:lumMod val="50000"/>
                  </a:schemeClr>
                </a:solidFill>
              </a:defRPr>
            </a:lvl3pPr>
            <a:lvl4pPr>
              <a:defRPr sz="1400">
                <a:solidFill>
                  <a:schemeClr val="bg1">
                    <a:lumMod val="50000"/>
                  </a:schemeClr>
                </a:solidFill>
              </a:defRPr>
            </a:lvl4pPr>
            <a:lvl5pPr>
              <a:defRPr sz="1400">
                <a:solidFill>
                  <a:schemeClr val="bg1">
                    <a:lumMod val="50000"/>
                  </a:schemeClr>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1675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41124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242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QNJAC PP template.pdf">
            <a:extLst>
              <a:ext uri="{FF2B5EF4-FFF2-40B4-BE49-F238E27FC236}">
                <a16:creationId xmlns:a16="http://schemas.microsoft.com/office/drawing/2014/main" id="{66C947BD-054A-4189-A4DE-FAF69FF43EEC}"/>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0" y="-25400"/>
            <a:ext cx="9180513" cy="695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2E9774A5-AF7C-4BE5-AD97-A71E9AD6B6C6}"/>
              </a:ext>
            </a:extLst>
          </p:cNvPr>
          <p:cNvSpPr>
            <a:spLocks noGrp="1"/>
          </p:cNvSpPr>
          <p:nvPr>
            <p:ph type="title"/>
          </p:nvPr>
        </p:nvSpPr>
        <p:spPr bwMode="auto">
          <a:xfrm>
            <a:off x="457200" y="301625"/>
            <a:ext cx="8229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endParaRPr lang="en-US" altLang="en-US"/>
          </a:p>
        </p:txBody>
      </p:sp>
      <p:sp>
        <p:nvSpPr>
          <p:cNvPr id="1028" name="Text Placeholder 2">
            <a:extLst>
              <a:ext uri="{FF2B5EF4-FFF2-40B4-BE49-F238E27FC236}">
                <a16:creationId xmlns:a16="http://schemas.microsoft.com/office/drawing/2014/main" id="{6CADA985-0D56-4CC6-969E-A345333C48E5}"/>
              </a:ext>
            </a:extLst>
          </p:cNvPr>
          <p:cNvSpPr>
            <a:spLocks noGrp="1"/>
          </p:cNvSpPr>
          <p:nvPr>
            <p:ph type="body" idx="1"/>
          </p:nvPr>
        </p:nvSpPr>
        <p:spPr bwMode="auto">
          <a:xfrm>
            <a:off x="457200" y="1257300"/>
            <a:ext cx="822960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pic>
        <p:nvPicPr>
          <p:cNvPr id="1029" name="Picture 5">
            <a:extLst>
              <a:ext uri="{FF2B5EF4-FFF2-40B4-BE49-F238E27FC236}">
                <a16:creationId xmlns:a16="http://schemas.microsoft.com/office/drawing/2014/main" id="{2BC7164A-1C54-49DD-942A-EBD48C40DC38}"/>
              </a:ext>
            </a:extLst>
          </p:cNvPr>
          <p:cNvPicPr>
            <a:picLocks noChangeAspect="1" noChangeArrowheads="1"/>
          </p:cNvPicPr>
          <p:nvPr userDrawn="1"/>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0338" y="5559425"/>
            <a:ext cx="13350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7">
            <a:extLst>
              <a:ext uri="{FF2B5EF4-FFF2-40B4-BE49-F238E27FC236}">
                <a16:creationId xmlns:a16="http://schemas.microsoft.com/office/drawing/2014/main" id="{34633C84-8D10-49B2-819B-11D2C6AE4B59}"/>
              </a:ext>
            </a:extLst>
          </p:cNvPr>
          <p:cNvSpPr txBox="1">
            <a:spLocks noChangeArrowheads="1"/>
          </p:cNvSpPr>
          <p:nvPr userDrawn="1"/>
        </p:nvSpPr>
        <p:spPr bwMode="auto">
          <a:xfrm>
            <a:off x="398463" y="6386513"/>
            <a:ext cx="11400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GB" altLang="en-US" sz="1200" dirty="0">
                <a:solidFill>
                  <a:srgbClr val="F2F2F2"/>
                </a:solidFill>
              </a:rPr>
              <a:t>Slide </a:t>
            </a:r>
            <a:fld id="{BB4D58C9-D0FE-4FF2-AC2A-6EBCF46F00F3}" type="slidenum">
              <a:rPr lang="en-GB" altLang="en-US" sz="1200" smtClean="0">
                <a:solidFill>
                  <a:srgbClr val="F2F2F2"/>
                </a:solidFill>
              </a:rPr>
              <a:pPr eaLnBrk="1" hangingPunct="1">
                <a:defRPr/>
              </a:pPr>
              <a:t>‹#›</a:t>
            </a:fld>
            <a:r>
              <a:rPr lang="en-GB" altLang="en-US" sz="1200" dirty="0">
                <a:solidFill>
                  <a:srgbClr val="F2F2F2"/>
                </a:solidFill>
              </a:rPr>
              <a:t> of 16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l" defTabSz="457200" rtl="0" eaLnBrk="0" fontAlgn="base" hangingPunct="0">
        <a:spcBef>
          <a:spcPct val="0"/>
        </a:spcBef>
        <a:spcAft>
          <a:spcPct val="0"/>
        </a:spcAft>
        <a:defRPr sz="2500" b="1" kern="1200">
          <a:solidFill>
            <a:schemeClr val="tx1"/>
          </a:solidFill>
          <a:latin typeface="+mj-lt"/>
          <a:ea typeface="ＭＳ Ｐゴシック" pitchFamily="-1" charset="-128"/>
          <a:cs typeface="+mj-cs"/>
        </a:defRPr>
      </a:lvl1pPr>
      <a:lvl2pPr algn="l" defTabSz="457200" rtl="0" eaLnBrk="0" fontAlgn="base" hangingPunct="0">
        <a:spcBef>
          <a:spcPct val="0"/>
        </a:spcBef>
        <a:spcAft>
          <a:spcPct val="0"/>
        </a:spcAft>
        <a:defRPr sz="2500" b="1">
          <a:solidFill>
            <a:schemeClr val="tx1"/>
          </a:solidFill>
          <a:latin typeface="Calibri" pitchFamily="-1" charset="0"/>
          <a:ea typeface="ＭＳ Ｐゴシック" pitchFamily="-1" charset="-128"/>
        </a:defRPr>
      </a:lvl2pPr>
      <a:lvl3pPr algn="l" defTabSz="457200" rtl="0" eaLnBrk="0" fontAlgn="base" hangingPunct="0">
        <a:spcBef>
          <a:spcPct val="0"/>
        </a:spcBef>
        <a:spcAft>
          <a:spcPct val="0"/>
        </a:spcAft>
        <a:defRPr sz="2500" b="1">
          <a:solidFill>
            <a:schemeClr val="tx1"/>
          </a:solidFill>
          <a:latin typeface="Calibri" pitchFamily="-1" charset="0"/>
          <a:ea typeface="ＭＳ Ｐゴシック" pitchFamily="-1" charset="-128"/>
        </a:defRPr>
      </a:lvl3pPr>
      <a:lvl4pPr algn="l" defTabSz="457200" rtl="0" eaLnBrk="0" fontAlgn="base" hangingPunct="0">
        <a:spcBef>
          <a:spcPct val="0"/>
        </a:spcBef>
        <a:spcAft>
          <a:spcPct val="0"/>
        </a:spcAft>
        <a:defRPr sz="2500" b="1">
          <a:solidFill>
            <a:schemeClr val="tx1"/>
          </a:solidFill>
          <a:latin typeface="Calibri" pitchFamily="-1" charset="0"/>
          <a:ea typeface="ＭＳ Ｐゴシック" pitchFamily="-1" charset="-128"/>
        </a:defRPr>
      </a:lvl4pPr>
      <a:lvl5pPr algn="l" defTabSz="457200" rtl="0" eaLnBrk="0" fontAlgn="base" hangingPunct="0">
        <a:spcBef>
          <a:spcPct val="0"/>
        </a:spcBef>
        <a:spcAft>
          <a:spcPct val="0"/>
        </a:spcAft>
        <a:defRPr sz="2500" b="1">
          <a:solidFill>
            <a:schemeClr val="tx1"/>
          </a:solidFill>
          <a:latin typeface="Calibri" pitchFamily="-1" charset="0"/>
          <a:ea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1" charset="0"/>
          <a:ea typeface="ＭＳ Ｐゴシック" pitchFamily="-1" charset="-128"/>
        </a:defRPr>
      </a:lvl6pPr>
      <a:lvl7pPr marL="914400" algn="ctr" defTabSz="457200" rtl="0" fontAlgn="base">
        <a:spcBef>
          <a:spcPct val="0"/>
        </a:spcBef>
        <a:spcAft>
          <a:spcPct val="0"/>
        </a:spcAft>
        <a:defRPr sz="4400">
          <a:solidFill>
            <a:schemeClr val="tx1"/>
          </a:solidFill>
          <a:latin typeface="Calibri" pitchFamily="-1" charset="0"/>
          <a:ea typeface="ＭＳ Ｐゴシック" pitchFamily="-1" charset="-128"/>
        </a:defRPr>
      </a:lvl7pPr>
      <a:lvl8pPr marL="1371600" algn="ctr" defTabSz="457200" rtl="0" fontAlgn="base">
        <a:spcBef>
          <a:spcPct val="0"/>
        </a:spcBef>
        <a:spcAft>
          <a:spcPct val="0"/>
        </a:spcAft>
        <a:defRPr sz="4400">
          <a:solidFill>
            <a:schemeClr val="tx1"/>
          </a:solidFill>
          <a:latin typeface="Calibri" pitchFamily="-1" charset="0"/>
          <a:ea typeface="ＭＳ Ｐゴシック" pitchFamily="-1" charset="-128"/>
        </a:defRPr>
      </a:lvl8pPr>
      <a:lvl9pPr marL="1828800" algn="ctr" defTabSz="457200" rtl="0" fontAlgn="base">
        <a:spcBef>
          <a:spcPct val="0"/>
        </a:spcBef>
        <a:spcAft>
          <a:spcPct val="0"/>
        </a:spcAft>
        <a:defRPr sz="4400">
          <a:solidFill>
            <a:schemeClr val="tx1"/>
          </a:solidFill>
          <a:latin typeface="Calibri" pitchFamily="-1" charset="0"/>
          <a:ea typeface="ＭＳ Ｐゴシック" pitchFamily="-1"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1600" b="1" kern="1200">
          <a:solidFill>
            <a:srgbClr val="7F7F7F"/>
          </a:solidFill>
          <a:latin typeface="+mn-lt"/>
          <a:ea typeface="ＭＳ Ｐゴシック" pitchFamily="-1"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1DFB110-2E44-4DA3-A7D8-55851F60D209}"/>
              </a:ext>
            </a:extLst>
          </p:cNvPr>
          <p:cNvSpPr>
            <a:spLocks noGrp="1" noChangeArrowheads="1"/>
          </p:cNvSpPr>
          <p:nvPr>
            <p:ph type="ctrTitle"/>
          </p:nvPr>
        </p:nvSpPr>
        <p:spPr>
          <a:xfrm>
            <a:off x="1371600" y="1734420"/>
            <a:ext cx="7086600" cy="1470025"/>
          </a:xfrm>
        </p:spPr>
        <p:txBody>
          <a:bodyPr/>
          <a:lstStyle/>
          <a:p>
            <a:pPr algn="l" eaLnBrk="1" hangingPunct="1">
              <a:defRPr/>
            </a:pPr>
            <a:r>
              <a:rPr lang="en-GB" dirty="0"/>
              <a:t>Guidance for Quarry Personnel on the Discovery of Misfired Explosives</a:t>
            </a:r>
            <a:br>
              <a:rPr lang="en-GB" dirty="0"/>
            </a:br>
            <a:r>
              <a:rPr lang="en-GB" sz="2000" dirty="0"/>
              <a:t>Information on how to recognise misfired explosives discovered during the quarrying process and what steps to take.</a:t>
            </a:r>
            <a:br>
              <a:rPr lang="en-US" dirty="0"/>
            </a:br>
            <a:endParaRPr lang="en-US" dirty="0"/>
          </a:p>
        </p:txBody>
      </p:sp>
      <p:sp>
        <p:nvSpPr>
          <p:cNvPr id="3075" name="Text Box 5">
            <a:extLst>
              <a:ext uri="{FF2B5EF4-FFF2-40B4-BE49-F238E27FC236}">
                <a16:creationId xmlns:a16="http://schemas.microsoft.com/office/drawing/2014/main" id="{8DC745CE-427E-466F-BB55-D91BFDBDEAC7}"/>
              </a:ext>
            </a:extLst>
          </p:cNvPr>
          <p:cNvSpPr txBox="1">
            <a:spLocks noChangeArrowheads="1"/>
          </p:cNvSpPr>
          <p:nvPr/>
        </p:nvSpPr>
        <p:spPr bwMode="auto">
          <a:xfrm>
            <a:off x="684213" y="404813"/>
            <a:ext cx="2203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1600" b="1">
                <a:solidFill>
                  <a:srgbClr val="7F7F7F"/>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800" b="0">
                <a:solidFill>
                  <a:schemeClr val="tx1"/>
                </a:solidFill>
                <a:latin typeface="Arial" panose="020B0604020202020204" pitchFamily="34" charset="0"/>
              </a:rPr>
              <a:t>Drilling and Blasting</a:t>
            </a:r>
          </a:p>
          <a:p>
            <a:pPr eaLnBrk="1" hangingPunct="1">
              <a:spcBef>
                <a:spcPct val="0"/>
              </a:spcBef>
              <a:buFontTx/>
              <a:buNone/>
            </a:pPr>
            <a:r>
              <a:rPr lang="en-GB" altLang="en-US" sz="1800" b="0">
                <a:solidFill>
                  <a:schemeClr val="tx1"/>
                </a:solidFill>
                <a:latin typeface="Arial" panose="020B0604020202020204" pitchFamily="34" charset="0"/>
              </a:rPr>
              <a:t>Toolbox Talk : 04</a:t>
            </a:r>
            <a:endParaRPr lang="en-US" altLang="en-US" sz="1800" b="0">
              <a:solidFill>
                <a:schemeClr val="tx1"/>
              </a:solidFill>
              <a:latin typeface="Arial" panose="020B0604020202020204" pitchFamily="34" charset="0"/>
            </a:endParaRPr>
          </a:p>
        </p:txBody>
      </p:sp>
      <p:sp>
        <p:nvSpPr>
          <p:cNvPr id="10" name="Subtitle 9">
            <a:extLst>
              <a:ext uri="{FF2B5EF4-FFF2-40B4-BE49-F238E27FC236}">
                <a16:creationId xmlns:a16="http://schemas.microsoft.com/office/drawing/2014/main" id="{BF56EC1A-AA4B-4E5E-9EDB-FDD39A6BD92B}"/>
              </a:ext>
            </a:extLst>
          </p:cNvPr>
          <p:cNvSpPr>
            <a:spLocks noGrp="1"/>
          </p:cNvSpPr>
          <p:nvPr>
            <p:ph type="subTitle" idx="1"/>
          </p:nvPr>
        </p:nvSpPr>
        <p:spPr>
          <a:xfrm>
            <a:off x="1371600" y="3684587"/>
            <a:ext cx="6400800" cy="954088"/>
          </a:xfrm>
        </p:spPr>
        <p:txBody>
          <a:bodyPr/>
          <a:lstStyle/>
          <a:p>
            <a:pPr>
              <a:buFont typeface="Arial" charset="0"/>
              <a:buNone/>
              <a:defRPr/>
            </a:pPr>
            <a:r>
              <a:rPr lang="en-GB" kern="0" dirty="0">
                <a:solidFill>
                  <a:schemeClr val="accent5">
                    <a:lumMod val="25000"/>
                  </a:schemeClr>
                </a:solidFill>
              </a:rPr>
              <a:t>Target Audience</a:t>
            </a:r>
          </a:p>
          <a:p>
            <a:pPr lvl="1" algn="l">
              <a:buFont typeface="Arial" charset="0"/>
              <a:buNone/>
              <a:defRPr/>
            </a:pPr>
            <a:r>
              <a:rPr lang="en-GB" i="1" kern="0" dirty="0">
                <a:solidFill>
                  <a:schemeClr val="accent5">
                    <a:lumMod val="25000"/>
                  </a:schemeClr>
                </a:solidFill>
              </a:rPr>
              <a:t> All quarry personnel.</a:t>
            </a:r>
            <a:endParaRPr lang="en-US" i="1" kern="0" dirty="0">
              <a:solidFill>
                <a:schemeClr val="accent5">
                  <a:lumMod val="25000"/>
                </a:schemeClr>
              </a:solidFill>
            </a:endParaRPr>
          </a:p>
          <a:p>
            <a:pPr>
              <a:buFont typeface="Arial" charset="0"/>
              <a:buNone/>
              <a:defRPr/>
            </a:pPr>
            <a:endParaRPr lang="en-GB" dirty="0"/>
          </a:p>
        </p:txBody>
      </p:sp>
      <p:sp>
        <p:nvSpPr>
          <p:cNvPr id="7" name="TextBox 6">
            <a:extLst>
              <a:ext uri="{FF2B5EF4-FFF2-40B4-BE49-F238E27FC236}">
                <a16:creationId xmlns:a16="http://schemas.microsoft.com/office/drawing/2014/main" id="{7B73C515-2CE8-4A3D-AB0C-8C49D2F1AC1D}"/>
              </a:ext>
            </a:extLst>
          </p:cNvPr>
          <p:cNvSpPr txBox="1"/>
          <p:nvPr/>
        </p:nvSpPr>
        <p:spPr>
          <a:xfrm>
            <a:off x="1755775" y="4981575"/>
            <a:ext cx="5632450" cy="954088"/>
          </a:xfrm>
          <a:prstGeom prst="rect">
            <a:avLst/>
          </a:prstGeom>
          <a:solidFill>
            <a:schemeClr val="accent6">
              <a:lumMod val="40000"/>
              <a:lumOff val="60000"/>
            </a:schemeClr>
          </a:solidFill>
          <a:ln>
            <a:solidFill>
              <a:schemeClr val="bg1">
                <a:lumMod val="50000"/>
              </a:schemeClr>
            </a:solidFill>
          </a:ln>
        </p:spPr>
        <p:txBody>
          <a:bodyPr anchor="ctr">
            <a:spAutoFit/>
          </a:bodyPr>
          <a:lstStyle/>
          <a:p>
            <a:pPr eaLnBrk="1" hangingPunct="1">
              <a:defRPr/>
            </a:pPr>
            <a:r>
              <a:rPr lang="en-GB" sz="800" i="1" dirty="0">
                <a:latin typeface="Arial" charset="0"/>
              </a:rPr>
              <a:t>This toolbox talk may be freely reproduced except for advertising, endorsement or commercial purposes. It has been developed by the Quarries National Joint Advisory Committee (QNJAC) to help quarry operators, contractors, managers and others make health and safety improvements in the quarry industry. </a:t>
            </a:r>
          </a:p>
          <a:p>
            <a:pPr eaLnBrk="1" hangingPunct="1">
              <a:defRPr/>
            </a:pPr>
            <a:endParaRPr lang="en-GB" sz="800" i="1" dirty="0">
              <a:latin typeface="Arial" charset="0"/>
            </a:endParaRPr>
          </a:p>
          <a:p>
            <a:pPr eaLnBrk="1" hangingPunct="1">
              <a:defRPr/>
            </a:pPr>
            <a:r>
              <a:rPr lang="en-GB" sz="800" i="1" dirty="0">
                <a:latin typeface="Arial" charset="0"/>
              </a:rPr>
              <a:t>This guidance represents good practice which may go further than the minimum you need to do to comply with the law.</a:t>
            </a:r>
          </a:p>
          <a:p>
            <a:pPr eaLnBrk="1" hangingPunct="1">
              <a:defRPr/>
            </a:pPr>
            <a:endParaRPr lang="en-GB" sz="800" i="1" dirty="0">
              <a:latin typeface="Arial" charset="0"/>
            </a:endParaRPr>
          </a:p>
          <a:p>
            <a:pPr eaLnBrk="1" hangingPunct="1">
              <a:defRPr/>
            </a:pPr>
            <a:r>
              <a:rPr lang="en-GB" sz="800" i="1" dirty="0">
                <a:latin typeface="Arial" charset="0"/>
              </a:rPr>
              <a:t>If you use the information provided in this document please acknowledge ‘QNJAC’ as the source .</a:t>
            </a:r>
          </a:p>
        </p:txBody>
      </p:sp>
      <p:sp>
        <p:nvSpPr>
          <p:cNvPr id="8" name="Slide Number Placeholder 3">
            <a:extLst>
              <a:ext uri="{FF2B5EF4-FFF2-40B4-BE49-F238E27FC236}">
                <a16:creationId xmlns:a16="http://schemas.microsoft.com/office/drawing/2014/main" id="{E38F7BB1-CAFE-4F97-8DCA-6F48E25D1308}"/>
              </a:ext>
            </a:extLst>
          </p:cNvPr>
          <p:cNvSpPr txBox="1">
            <a:spLocks/>
          </p:cNvSpPr>
          <p:nvPr/>
        </p:nvSpPr>
        <p:spPr>
          <a:xfrm>
            <a:off x="6019801" y="404813"/>
            <a:ext cx="2203450" cy="365125"/>
          </a:xfrm>
          <a:prstGeom prst="rect">
            <a:avLst/>
          </a:prstGeom>
        </p:spPr>
        <p:txBody>
          <a:bodyPr/>
          <a:lstStyle/>
          <a:p>
            <a:pPr algn="r" eaLnBrk="1" hangingPunct="1">
              <a:defRPr/>
            </a:pPr>
            <a:r>
              <a:rPr lang="en-US" sz="1200" dirty="0">
                <a:solidFill>
                  <a:schemeClr val="bg1">
                    <a:lumMod val="50000"/>
                  </a:schemeClr>
                </a:solidFill>
                <a:latin typeface="Arial" charset="0"/>
              </a:rPr>
              <a:t>Updated February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Misfires : Guidance for Quarry Personnel</a:t>
            </a:r>
            <a:br>
              <a:rPr lang="en-GB" dirty="0"/>
            </a:br>
            <a:r>
              <a:rPr lang="en-GB" sz="2000" dirty="0"/>
              <a:t>What am I looking for ?</a:t>
            </a:r>
            <a:endParaRPr lang="en-GB" dirty="0"/>
          </a:p>
        </p:txBody>
      </p:sp>
      <p:sp>
        <p:nvSpPr>
          <p:cNvPr id="4" name="TextBox 3">
            <a:extLst>
              <a:ext uri="{FF2B5EF4-FFF2-40B4-BE49-F238E27FC236}">
                <a16:creationId xmlns:a16="http://schemas.microsoft.com/office/drawing/2014/main" id="{90B8002E-B76E-4768-9B58-965F1F25BEBE}"/>
              </a:ext>
            </a:extLst>
          </p:cNvPr>
          <p:cNvSpPr txBox="1"/>
          <p:nvPr/>
        </p:nvSpPr>
        <p:spPr>
          <a:xfrm>
            <a:off x="794328" y="1320867"/>
            <a:ext cx="4562763" cy="1754326"/>
          </a:xfrm>
          <a:prstGeom prst="rect">
            <a:avLst/>
          </a:prstGeom>
          <a:noFill/>
        </p:spPr>
        <p:txBody>
          <a:bodyPr wrap="square" rtlCol="0">
            <a:spAutoFit/>
          </a:bodyPr>
          <a:lstStyle/>
          <a:p>
            <a:r>
              <a:rPr lang="en-GB" dirty="0">
                <a:latin typeface="+mj-lt"/>
              </a:rPr>
              <a:t>Tubes and/or wires : </a:t>
            </a:r>
          </a:p>
          <a:p>
            <a:r>
              <a:rPr lang="en-GB" dirty="0">
                <a:latin typeface="+mj-lt"/>
              </a:rPr>
              <a:t>The existence or wires or tubes in the muck</a:t>
            </a:r>
            <a:br>
              <a:rPr lang="en-GB" dirty="0">
                <a:latin typeface="+mj-lt"/>
              </a:rPr>
            </a:br>
            <a:r>
              <a:rPr lang="en-GB" dirty="0">
                <a:latin typeface="+mj-lt"/>
              </a:rPr>
              <a:t>pile is not automatically an indication of a misfire. However, if the wires or tubes lead to a blast hole in solid rock then this must be treated as a misfire. </a:t>
            </a:r>
          </a:p>
        </p:txBody>
      </p:sp>
      <p:pic>
        <p:nvPicPr>
          <p:cNvPr id="10" name="Picture 2" descr="Image005">
            <a:extLst>
              <a:ext uri="{FF2B5EF4-FFF2-40B4-BE49-F238E27FC236}">
                <a16:creationId xmlns:a16="http://schemas.microsoft.com/office/drawing/2014/main" id="{47603D0A-E61F-4899-ABCC-6C2B1254B280}"/>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17827" y="984336"/>
            <a:ext cx="2139696" cy="24273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F998A54-B482-45B3-B330-0D00641463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6477" y="3138761"/>
            <a:ext cx="3137467" cy="2196226"/>
          </a:xfrm>
          <a:prstGeom prst="rect">
            <a:avLst/>
          </a:prstGeom>
          <a:ln>
            <a:solidFill>
              <a:schemeClr val="tx1"/>
            </a:solidFill>
          </a:ln>
        </p:spPr>
      </p:pic>
      <p:sp>
        <p:nvSpPr>
          <p:cNvPr id="2" name="TextBox 1">
            <a:extLst>
              <a:ext uri="{FF2B5EF4-FFF2-40B4-BE49-F238E27FC236}">
                <a16:creationId xmlns:a16="http://schemas.microsoft.com/office/drawing/2014/main" id="{645E9322-7725-4E7B-B43D-3BC9285C52CB}"/>
              </a:ext>
            </a:extLst>
          </p:cNvPr>
          <p:cNvSpPr txBox="1"/>
          <p:nvPr/>
        </p:nvSpPr>
        <p:spPr>
          <a:xfrm>
            <a:off x="5606473" y="5837382"/>
            <a:ext cx="1864613" cy="369332"/>
          </a:xfrm>
          <a:prstGeom prst="rect">
            <a:avLst/>
          </a:prstGeom>
          <a:noFill/>
        </p:spPr>
        <p:txBody>
          <a:bodyPr wrap="none" rtlCol="0">
            <a:spAutoFit/>
          </a:bodyPr>
          <a:lstStyle/>
          <a:p>
            <a:r>
              <a:rPr lang="en-GB" dirty="0"/>
              <a:t>Change pictures</a:t>
            </a:r>
          </a:p>
        </p:txBody>
      </p:sp>
      <p:pic>
        <p:nvPicPr>
          <p:cNvPr id="7" name="Picture 6" descr="A close up of a rock&#10;&#10;Description generated with very high confidence">
            <a:extLst>
              <a:ext uri="{FF2B5EF4-FFF2-40B4-BE49-F238E27FC236}">
                <a16:creationId xmlns:a16="http://schemas.microsoft.com/office/drawing/2014/main" id="{3999DFD3-F0DE-4A64-86FE-2085CD139D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63868" y="3578000"/>
            <a:ext cx="2321564" cy="1741173"/>
          </a:xfrm>
          <a:prstGeom prst="rect">
            <a:avLst/>
          </a:prstGeom>
          <a:ln>
            <a:solidFill>
              <a:schemeClr val="tx1"/>
            </a:solidFill>
          </a:ln>
        </p:spPr>
      </p:pic>
    </p:spTree>
    <p:extLst>
      <p:ext uri="{BB962C8B-B14F-4D97-AF65-F5344CB8AC3E}">
        <p14:creationId xmlns:p14="http://schemas.microsoft.com/office/powerpoint/2010/main" val="3611962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Misfires : Guidance for Quarry Personnel</a:t>
            </a:r>
            <a:br>
              <a:rPr lang="en-GB" dirty="0"/>
            </a:br>
            <a:r>
              <a:rPr lang="en-GB" sz="2000" dirty="0"/>
              <a:t>What am I looking for ?</a:t>
            </a:r>
            <a:endParaRPr lang="en-GB" dirty="0"/>
          </a:p>
        </p:txBody>
      </p:sp>
      <p:sp>
        <p:nvSpPr>
          <p:cNvPr id="4" name="TextBox 3">
            <a:extLst>
              <a:ext uri="{FF2B5EF4-FFF2-40B4-BE49-F238E27FC236}">
                <a16:creationId xmlns:a16="http://schemas.microsoft.com/office/drawing/2014/main" id="{90B8002E-B76E-4768-9B58-965F1F25BEBE}"/>
              </a:ext>
            </a:extLst>
          </p:cNvPr>
          <p:cNvSpPr txBox="1"/>
          <p:nvPr/>
        </p:nvSpPr>
        <p:spPr>
          <a:xfrm>
            <a:off x="794328" y="1320867"/>
            <a:ext cx="7892472" cy="3416320"/>
          </a:xfrm>
          <a:prstGeom prst="rect">
            <a:avLst/>
          </a:prstGeom>
          <a:noFill/>
        </p:spPr>
        <p:txBody>
          <a:bodyPr wrap="square" rtlCol="0">
            <a:spAutoFit/>
          </a:bodyPr>
          <a:lstStyle/>
          <a:p>
            <a:r>
              <a:rPr lang="en-GB" dirty="0">
                <a:latin typeface="+mj-lt"/>
              </a:rPr>
              <a:t>Detonators : Shock-Tube connectors</a:t>
            </a:r>
          </a:p>
          <a:p>
            <a:r>
              <a:rPr lang="en-GB" dirty="0">
                <a:latin typeface="+mj-lt"/>
              </a:rPr>
              <a:t>These small detonators are normally housed in some form of plastic surround.</a:t>
            </a:r>
          </a:p>
          <a:p>
            <a:endParaRPr lang="en-GB" dirty="0">
              <a:latin typeface="+mj-lt"/>
            </a:endParaRPr>
          </a:p>
          <a:p>
            <a:r>
              <a:rPr lang="en-GB" dirty="0">
                <a:latin typeface="+mj-lt"/>
              </a:rPr>
              <a:t>It is important to note the differences between fired and unfired connectors to avoid unnecessary false alarms although if in doubt ask for help.</a:t>
            </a:r>
          </a:p>
          <a:p>
            <a:endParaRPr lang="en-GB" dirty="0">
              <a:latin typeface="+mj-lt"/>
            </a:endParaRPr>
          </a:p>
          <a:p>
            <a:r>
              <a:rPr lang="en-GB" dirty="0">
                <a:latin typeface="+mj-lt"/>
              </a:rPr>
              <a:t>The look, design and colour of the connectors varies with the differing manufacturers and each of the main suppliers has provided information on the following pages to help with identification.</a:t>
            </a:r>
          </a:p>
          <a:p>
            <a:endParaRPr lang="en-GB" dirty="0">
              <a:latin typeface="+mj-lt"/>
            </a:endParaRPr>
          </a:p>
          <a:p>
            <a:r>
              <a:rPr lang="en-GB" dirty="0">
                <a:latin typeface="+mj-lt"/>
              </a:rPr>
              <a:t>If you find an unfired connector then you should follow the misfire procedure.</a:t>
            </a:r>
          </a:p>
          <a:p>
            <a:endParaRPr lang="en-GB" dirty="0">
              <a:latin typeface="+mj-lt"/>
            </a:endParaRPr>
          </a:p>
        </p:txBody>
      </p:sp>
    </p:spTree>
    <p:extLst>
      <p:ext uri="{BB962C8B-B14F-4D97-AF65-F5344CB8AC3E}">
        <p14:creationId xmlns:p14="http://schemas.microsoft.com/office/powerpoint/2010/main" val="475266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Misfires : Guidance for Quarry Personnel</a:t>
            </a:r>
            <a:br>
              <a:rPr lang="en-GB" dirty="0"/>
            </a:br>
            <a:r>
              <a:rPr lang="en-GB" sz="2000" dirty="0"/>
              <a:t>What am I looking for ?</a:t>
            </a:r>
            <a:endParaRPr lang="en-GB" dirty="0"/>
          </a:p>
        </p:txBody>
      </p:sp>
      <p:sp>
        <p:nvSpPr>
          <p:cNvPr id="4" name="TextBox 3">
            <a:extLst>
              <a:ext uri="{FF2B5EF4-FFF2-40B4-BE49-F238E27FC236}">
                <a16:creationId xmlns:a16="http://schemas.microsoft.com/office/drawing/2014/main" id="{90B8002E-B76E-4768-9B58-965F1F25BEBE}"/>
              </a:ext>
            </a:extLst>
          </p:cNvPr>
          <p:cNvSpPr txBox="1"/>
          <p:nvPr/>
        </p:nvSpPr>
        <p:spPr>
          <a:xfrm>
            <a:off x="794328" y="1320867"/>
            <a:ext cx="7892472" cy="646331"/>
          </a:xfrm>
          <a:prstGeom prst="rect">
            <a:avLst/>
          </a:prstGeom>
          <a:noFill/>
        </p:spPr>
        <p:txBody>
          <a:bodyPr wrap="square" rtlCol="0">
            <a:spAutoFit/>
          </a:bodyPr>
          <a:lstStyle/>
          <a:p>
            <a:r>
              <a:rPr lang="en-GB" dirty="0">
                <a:latin typeface="+mj-lt"/>
              </a:rPr>
              <a:t>Detonators : Shock-Tube connectors</a:t>
            </a:r>
          </a:p>
          <a:p>
            <a:r>
              <a:rPr lang="en-GB" dirty="0">
                <a:latin typeface="+mj-lt"/>
              </a:rPr>
              <a:t>Products from EPC-UK</a:t>
            </a:r>
          </a:p>
        </p:txBody>
      </p:sp>
      <p:pic>
        <p:nvPicPr>
          <p:cNvPr id="5" name="Picture 4" descr="A picture containing ground, building, yellow, outdoor&#10;&#10;Description generated with very high confidence">
            <a:extLst>
              <a:ext uri="{FF2B5EF4-FFF2-40B4-BE49-F238E27FC236}">
                <a16:creationId xmlns:a16="http://schemas.microsoft.com/office/drawing/2014/main" id="{2BCC08F1-A8D3-4B38-848B-1C6AEDC0D08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66955" y="2115341"/>
            <a:ext cx="4422372" cy="1598859"/>
          </a:xfrm>
          <a:prstGeom prst="rect">
            <a:avLst/>
          </a:prstGeom>
          <a:ln>
            <a:solidFill>
              <a:schemeClr val="tx1"/>
            </a:solidFill>
          </a:ln>
        </p:spPr>
      </p:pic>
      <p:pic>
        <p:nvPicPr>
          <p:cNvPr id="7" name="Picture 6" descr="A close up of a blue wall&#10;&#10;Description generated with high confidence">
            <a:extLst>
              <a:ext uri="{FF2B5EF4-FFF2-40B4-BE49-F238E27FC236}">
                <a16:creationId xmlns:a16="http://schemas.microsoft.com/office/drawing/2014/main" id="{F0333F0C-5FE9-4DC6-BC7F-5A56118651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6956" y="3862343"/>
            <a:ext cx="4422371" cy="1598859"/>
          </a:xfrm>
          <a:prstGeom prst="rect">
            <a:avLst/>
          </a:prstGeom>
          <a:ln>
            <a:solidFill>
              <a:schemeClr val="tx1"/>
            </a:solidFill>
          </a:ln>
        </p:spPr>
      </p:pic>
      <p:sp>
        <p:nvSpPr>
          <p:cNvPr id="8" name="TextBox 7">
            <a:extLst>
              <a:ext uri="{FF2B5EF4-FFF2-40B4-BE49-F238E27FC236}">
                <a16:creationId xmlns:a16="http://schemas.microsoft.com/office/drawing/2014/main" id="{5F9838BF-360C-49CD-BD36-C960DA43D54C}"/>
              </a:ext>
            </a:extLst>
          </p:cNvPr>
          <p:cNvSpPr txBox="1"/>
          <p:nvPr/>
        </p:nvSpPr>
        <p:spPr>
          <a:xfrm>
            <a:off x="5398947" y="2730104"/>
            <a:ext cx="1838965" cy="369332"/>
          </a:xfrm>
          <a:prstGeom prst="rect">
            <a:avLst/>
          </a:prstGeom>
          <a:noFill/>
        </p:spPr>
        <p:txBody>
          <a:bodyPr wrap="none" rtlCol="0">
            <a:spAutoFit/>
          </a:bodyPr>
          <a:lstStyle/>
          <a:p>
            <a:r>
              <a:rPr lang="en-GB" dirty="0"/>
              <a:t>Fired Connector</a:t>
            </a:r>
          </a:p>
        </p:txBody>
      </p:sp>
      <p:sp>
        <p:nvSpPr>
          <p:cNvPr id="9" name="TextBox 8">
            <a:extLst>
              <a:ext uri="{FF2B5EF4-FFF2-40B4-BE49-F238E27FC236}">
                <a16:creationId xmlns:a16="http://schemas.microsoft.com/office/drawing/2014/main" id="{48B1243E-7FAF-4DD8-B936-7959479E5A15}"/>
              </a:ext>
            </a:extLst>
          </p:cNvPr>
          <p:cNvSpPr txBox="1"/>
          <p:nvPr/>
        </p:nvSpPr>
        <p:spPr>
          <a:xfrm>
            <a:off x="5405986" y="4477106"/>
            <a:ext cx="2056973" cy="369332"/>
          </a:xfrm>
          <a:prstGeom prst="rect">
            <a:avLst/>
          </a:prstGeom>
          <a:noFill/>
        </p:spPr>
        <p:txBody>
          <a:bodyPr wrap="none" rtlCol="0">
            <a:spAutoFit/>
          </a:bodyPr>
          <a:lstStyle/>
          <a:p>
            <a:r>
              <a:rPr lang="en-GB" dirty="0"/>
              <a:t>Unfired Connector</a:t>
            </a:r>
          </a:p>
        </p:txBody>
      </p:sp>
      <p:sp>
        <p:nvSpPr>
          <p:cNvPr id="10" name="TextBox 9">
            <a:extLst>
              <a:ext uri="{FF2B5EF4-FFF2-40B4-BE49-F238E27FC236}">
                <a16:creationId xmlns:a16="http://schemas.microsoft.com/office/drawing/2014/main" id="{F7AFD668-438A-4E9C-AB68-B5C4C2C36936}"/>
              </a:ext>
            </a:extLst>
          </p:cNvPr>
          <p:cNvSpPr txBox="1"/>
          <p:nvPr/>
        </p:nvSpPr>
        <p:spPr>
          <a:xfrm>
            <a:off x="5917422" y="1279920"/>
            <a:ext cx="2970545" cy="954107"/>
          </a:xfrm>
          <a:prstGeom prst="rect">
            <a:avLst/>
          </a:prstGeom>
          <a:noFill/>
        </p:spPr>
        <p:txBody>
          <a:bodyPr wrap="square" rtlCol="0">
            <a:spAutoFit/>
          </a:bodyPr>
          <a:lstStyle/>
          <a:p>
            <a:r>
              <a:rPr lang="en-GB" sz="1400" i="1" dirty="0"/>
              <a:t>The colours of the plastic connector block and tubes may vary considerably from those shown</a:t>
            </a:r>
          </a:p>
        </p:txBody>
      </p:sp>
      <p:pic>
        <p:nvPicPr>
          <p:cNvPr id="12" name="Picture 11" descr="A close up of a sign&#10;&#10;Description generated with very high confidence">
            <a:extLst>
              <a:ext uri="{FF2B5EF4-FFF2-40B4-BE49-F238E27FC236}">
                <a16:creationId xmlns:a16="http://schemas.microsoft.com/office/drawing/2014/main" id="{73ED1F0B-2893-4737-946F-50DAD49A83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37586" y="907552"/>
            <a:ext cx="2111211" cy="365769"/>
          </a:xfrm>
          <a:prstGeom prst="rect">
            <a:avLst/>
          </a:prstGeom>
        </p:spPr>
      </p:pic>
    </p:spTree>
    <p:extLst>
      <p:ext uri="{BB962C8B-B14F-4D97-AF65-F5344CB8AC3E}">
        <p14:creationId xmlns:p14="http://schemas.microsoft.com/office/powerpoint/2010/main" val="159325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Misfires : Guidance for Quarry Personnel</a:t>
            </a:r>
            <a:br>
              <a:rPr lang="en-GB" dirty="0"/>
            </a:br>
            <a:r>
              <a:rPr lang="en-GB" sz="2000" dirty="0"/>
              <a:t>What am I looking for ?</a:t>
            </a:r>
            <a:endParaRPr lang="en-GB" dirty="0"/>
          </a:p>
        </p:txBody>
      </p:sp>
      <p:sp>
        <p:nvSpPr>
          <p:cNvPr id="4" name="TextBox 3">
            <a:extLst>
              <a:ext uri="{FF2B5EF4-FFF2-40B4-BE49-F238E27FC236}">
                <a16:creationId xmlns:a16="http://schemas.microsoft.com/office/drawing/2014/main" id="{90B8002E-B76E-4768-9B58-965F1F25BEBE}"/>
              </a:ext>
            </a:extLst>
          </p:cNvPr>
          <p:cNvSpPr txBox="1"/>
          <p:nvPr/>
        </p:nvSpPr>
        <p:spPr>
          <a:xfrm>
            <a:off x="794328" y="1320867"/>
            <a:ext cx="7892472" cy="646331"/>
          </a:xfrm>
          <a:prstGeom prst="rect">
            <a:avLst/>
          </a:prstGeom>
          <a:noFill/>
        </p:spPr>
        <p:txBody>
          <a:bodyPr wrap="square" rtlCol="0">
            <a:spAutoFit/>
          </a:bodyPr>
          <a:lstStyle/>
          <a:p>
            <a:r>
              <a:rPr lang="en-GB" dirty="0">
                <a:latin typeface="+mj-lt"/>
              </a:rPr>
              <a:t>Detonators : Shock-Tube connectors</a:t>
            </a:r>
          </a:p>
          <a:p>
            <a:r>
              <a:rPr lang="en-GB" dirty="0">
                <a:latin typeface="+mj-lt"/>
              </a:rPr>
              <a:t>Products from EDL</a:t>
            </a:r>
          </a:p>
        </p:txBody>
      </p:sp>
      <p:sp>
        <p:nvSpPr>
          <p:cNvPr id="8" name="TextBox 7">
            <a:extLst>
              <a:ext uri="{FF2B5EF4-FFF2-40B4-BE49-F238E27FC236}">
                <a16:creationId xmlns:a16="http://schemas.microsoft.com/office/drawing/2014/main" id="{5F9838BF-360C-49CD-BD36-C960DA43D54C}"/>
              </a:ext>
            </a:extLst>
          </p:cNvPr>
          <p:cNvSpPr txBox="1"/>
          <p:nvPr/>
        </p:nvSpPr>
        <p:spPr>
          <a:xfrm>
            <a:off x="5398947" y="2730104"/>
            <a:ext cx="1838965" cy="584775"/>
          </a:xfrm>
          <a:prstGeom prst="rect">
            <a:avLst/>
          </a:prstGeom>
          <a:noFill/>
        </p:spPr>
        <p:txBody>
          <a:bodyPr wrap="none" rtlCol="0">
            <a:spAutoFit/>
          </a:bodyPr>
          <a:lstStyle/>
          <a:p>
            <a:r>
              <a:rPr lang="en-GB" dirty="0"/>
              <a:t>Fired Connector</a:t>
            </a:r>
            <a:br>
              <a:rPr lang="en-GB" dirty="0"/>
            </a:br>
            <a:r>
              <a:rPr lang="en-GB" sz="1400" i="1" dirty="0"/>
              <a:t>(top of picture)</a:t>
            </a:r>
            <a:endParaRPr lang="en-GB" i="1" dirty="0"/>
          </a:p>
        </p:txBody>
      </p:sp>
      <p:sp>
        <p:nvSpPr>
          <p:cNvPr id="9" name="TextBox 8">
            <a:extLst>
              <a:ext uri="{FF2B5EF4-FFF2-40B4-BE49-F238E27FC236}">
                <a16:creationId xmlns:a16="http://schemas.microsoft.com/office/drawing/2014/main" id="{48B1243E-7FAF-4DD8-B936-7959479E5A15}"/>
              </a:ext>
            </a:extLst>
          </p:cNvPr>
          <p:cNvSpPr txBox="1"/>
          <p:nvPr/>
        </p:nvSpPr>
        <p:spPr>
          <a:xfrm>
            <a:off x="5405986" y="4139341"/>
            <a:ext cx="2056973" cy="584775"/>
          </a:xfrm>
          <a:prstGeom prst="rect">
            <a:avLst/>
          </a:prstGeom>
          <a:noFill/>
        </p:spPr>
        <p:txBody>
          <a:bodyPr wrap="none" rtlCol="0">
            <a:spAutoFit/>
          </a:bodyPr>
          <a:lstStyle/>
          <a:p>
            <a:r>
              <a:rPr lang="en-GB" dirty="0"/>
              <a:t>Unfired Connector</a:t>
            </a:r>
          </a:p>
          <a:p>
            <a:r>
              <a:rPr lang="en-GB" sz="1400" i="1" dirty="0"/>
              <a:t>(bottom of picture</a:t>
            </a:r>
          </a:p>
        </p:txBody>
      </p:sp>
      <p:sp>
        <p:nvSpPr>
          <p:cNvPr id="7" name="TextBox 6">
            <a:extLst>
              <a:ext uri="{FF2B5EF4-FFF2-40B4-BE49-F238E27FC236}">
                <a16:creationId xmlns:a16="http://schemas.microsoft.com/office/drawing/2014/main" id="{546A5919-A74A-448B-A3BA-554CE9BA540B}"/>
              </a:ext>
            </a:extLst>
          </p:cNvPr>
          <p:cNvSpPr txBox="1"/>
          <p:nvPr/>
        </p:nvSpPr>
        <p:spPr>
          <a:xfrm>
            <a:off x="5917422" y="1279920"/>
            <a:ext cx="2970545" cy="954107"/>
          </a:xfrm>
          <a:prstGeom prst="rect">
            <a:avLst/>
          </a:prstGeom>
          <a:noFill/>
        </p:spPr>
        <p:txBody>
          <a:bodyPr wrap="square" rtlCol="0">
            <a:spAutoFit/>
          </a:bodyPr>
          <a:lstStyle/>
          <a:p>
            <a:r>
              <a:rPr lang="en-GB" sz="1400" i="1" dirty="0"/>
              <a:t>The colours of the plastic connector block and tubes may vary considerably from those shown</a:t>
            </a:r>
          </a:p>
        </p:txBody>
      </p:sp>
      <p:pic>
        <p:nvPicPr>
          <p:cNvPr id="5" name="Picture 4">
            <a:extLst>
              <a:ext uri="{FF2B5EF4-FFF2-40B4-BE49-F238E27FC236}">
                <a16:creationId xmlns:a16="http://schemas.microsoft.com/office/drawing/2014/main" id="{ED34AAFC-9598-4A41-9D15-34CEDA3C53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0648" y="781641"/>
            <a:ext cx="2056973" cy="445956"/>
          </a:xfrm>
          <a:prstGeom prst="rect">
            <a:avLst/>
          </a:prstGeom>
        </p:spPr>
      </p:pic>
      <p:pic>
        <p:nvPicPr>
          <p:cNvPr id="1026" name="Picture 1" descr="cid:20e00547-8ecb-4d2f-a981-a64f0d5a3dbc@GBRP123.PROD.OUTLOOK.COM">
            <a:extLst>
              <a:ext uri="{FF2B5EF4-FFF2-40B4-BE49-F238E27FC236}">
                <a16:creationId xmlns:a16="http://schemas.microsoft.com/office/drawing/2014/main" id="{5282F288-D051-4320-BE07-D1507C1B3D92}"/>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rot="5400000">
            <a:off x="1633835" y="2128095"/>
            <a:ext cx="2853496" cy="3065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552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Misfires : Guidance for Quarry Personnel</a:t>
            </a:r>
            <a:br>
              <a:rPr lang="en-GB" dirty="0"/>
            </a:br>
            <a:r>
              <a:rPr lang="en-GB" sz="2000" dirty="0"/>
              <a:t>What am I looking for ?</a:t>
            </a:r>
            <a:endParaRPr lang="en-GB" dirty="0"/>
          </a:p>
        </p:txBody>
      </p:sp>
      <p:sp>
        <p:nvSpPr>
          <p:cNvPr id="4" name="TextBox 3">
            <a:extLst>
              <a:ext uri="{FF2B5EF4-FFF2-40B4-BE49-F238E27FC236}">
                <a16:creationId xmlns:a16="http://schemas.microsoft.com/office/drawing/2014/main" id="{90B8002E-B76E-4768-9B58-965F1F25BEBE}"/>
              </a:ext>
            </a:extLst>
          </p:cNvPr>
          <p:cNvSpPr txBox="1"/>
          <p:nvPr/>
        </p:nvSpPr>
        <p:spPr>
          <a:xfrm>
            <a:off x="794328" y="1320867"/>
            <a:ext cx="7892472" cy="646331"/>
          </a:xfrm>
          <a:prstGeom prst="rect">
            <a:avLst/>
          </a:prstGeom>
          <a:noFill/>
        </p:spPr>
        <p:txBody>
          <a:bodyPr wrap="square" rtlCol="0">
            <a:spAutoFit/>
          </a:bodyPr>
          <a:lstStyle/>
          <a:p>
            <a:r>
              <a:rPr lang="en-GB" dirty="0">
                <a:latin typeface="+mj-lt"/>
              </a:rPr>
              <a:t>Detonators : Shock-Tube connectors</a:t>
            </a:r>
          </a:p>
          <a:p>
            <a:r>
              <a:rPr lang="en-GB" dirty="0">
                <a:latin typeface="+mj-lt"/>
              </a:rPr>
              <a:t>Products from Maxam</a:t>
            </a:r>
          </a:p>
        </p:txBody>
      </p:sp>
      <p:sp>
        <p:nvSpPr>
          <p:cNvPr id="8" name="TextBox 7">
            <a:extLst>
              <a:ext uri="{FF2B5EF4-FFF2-40B4-BE49-F238E27FC236}">
                <a16:creationId xmlns:a16="http://schemas.microsoft.com/office/drawing/2014/main" id="{5F9838BF-360C-49CD-BD36-C960DA43D54C}"/>
              </a:ext>
            </a:extLst>
          </p:cNvPr>
          <p:cNvSpPr txBox="1"/>
          <p:nvPr/>
        </p:nvSpPr>
        <p:spPr>
          <a:xfrm>
            <a:off x="5398947" y="2730104"/>
            <a:ext cx="1838965" cy="369332"/>
          </a:xfrm>
          <a:prstGeom prst="rect">
            <a:avLst/>
          </a:prstGeom>
          <a:noFill/>
        </p:spPr>
        <p:txBody>
          <a:bodyPr wrap="none" rtlCol="0">
            <a:spAutoFit/>
          </a:bodyPr>
          <a:lstStyle/>
          <a:p>
            <a:r>
              <a:rPr lang="en-GB" dirty="0"/>
              <a:t>Fired Connector</a:t>
            </a:r>
          </a:p>
        </p:txBody>
      </p:sp>
      <p:sp>
        <p:nvSpPr>
          <p:cNvPr id="9" name="TextBox 8">
            <a:extLst>
              <a:ext uri="{FF2B5EF4-FFF2-40B4-BE49-F238E27FC236}">
                <a16:creationId xmlns:a16="http://schemas.microsoft.com/office/drawing/2014/main" id="{48B1243E-7FAF-4DD8-B936-7959479E5A15}"/>
              </a:ext>
            </a:extLst>
          </p:cNvPr>
          <p:cNvSpPr txBox="1"/>
          <p:nvPr/>
        </p:nvSpPr>
        <p:spPr>
          <a:xfrm>
            <a:off x="5405986" y="4477106"/>
            <a:ext cx="2056973" cy="369332"/>
          </a:xfrm>
          <a:prstGeom prst="rect">
            <a:avLst/>
          </a:prstGeom>
          <a:noFill/>
        </p:spPr>
        <p:txBody>
          <a:bodyPr wrap="none" rtlCol="0">
            <a:spAutoFit/>
          </a:bodyPr>
          <a:lstStyle/>
          <a:p>
            <a:r>
              <a:rPr lang="en-GB" dirty="0"/>
              <a:t>Unfired Connector</a:t>
            </a:r>
          </a:p>
        </p:txBody>
      </p:sp>
      <p:sp>
        <p:nvSpPr>
          <p:cNvPr id="7" name="TextBox 6">
            <a:extLst>
              <a:ext uri="{FF2B5EF4-FFF2-40B4-BE49-F238E27FC236}">
                <a16:creationId xmlns:a16="http://schemas.microsoft.com/office/drawing/2014/main" id="{546A5919-A74A-448B-A3BA-554CE9BA540B}"/>
              </a:ext>
            </a:extLst>
          </p:cNvPr>
          <p:cNvSpPr txBox="1"/>
          <p:nvPr/>
        </p:nvSpPr>
        <p:spPr>
          <a:xfrm>
            <a:off x="5917422" y="1279920"/>
            <a:ext cx="2970545" cy="954107"/>
          </a:xfrm>
          <a:prstGeom prst="rect">
            <a:avLst/>
          </a:prstGeom>
          <a:noFill/>
        </p:spPr>
        <p:txBody>
          <a:bodyPr wrap="square" rtlCol="0">
            <a:spAutoFit/>
          </a:bodyPr>
          <a:lstStyle/>
          <a:p>
            <a:r>
              <a:rPr lang="en-GB" sz="1400" i="1" dirty="0"/>
              <a:t>The colours of the plastic connector block and tubes may vary considerably from those shown</a:t>
            </a:r>
          </a:p>
        </p:txBody>
      </p:sp>
      <p:pic>
        <p:nvPicPr>
          <p:cNvPr id="2" name="Picture 1">
            <a:extLst>
              <a:ext uri="{FF2B5EF4-FFF2-40B4-BE49-F238E27FC236}">
                <a16:creationId xmlns:a16="http://schemas.microsoft.com/office/drawing/2014/main" id="{DADCE7C1-3D5D-4121-A39B-2B3298EBE8A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917422" y="908477"/>
            <a:ext cx="1371600" cy="466725"/>
          </a:xfrm>
          <a:prstGeom prst="rect">
            <a:avLst/>
          </a:prstGeom>
        </p:spPr>
      </p:pic>
      <p:pic>
        <p:nvPicPr>
          <p:cNvPr id="6" name="Picture 5" descr="A picture containing building, ground, wall, indoor&#10;&#10;Description generated with very high confidence">
            <a:extLst>
              <a:ext uri="{FF2B5EF4-FFF2-40B4-BE49-F238E27FC236}">
                <a16:creationId xmlns:a16="http://schemas.microsoft.com/office/drawing/2014/main" id="{D073B43A-A334-4202-BFC4-9CAD55D260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37079" y="3860830"/>
            <a:ext cx="2685269" cy="1601883"/>
          </a:xfrm>
          <a:prstGeom prst="rect">
            <a:avLst/>
          </a:prstGeom>
          <a:ln>
            <a:solidFill>
              <a:schemeClr val="tx1"/>
            </a:solidFill>
          </a:ln>
        </p:spPr>
      </p:pic>
      <p:pic>
        <p:nvPicPr>
          <p:cNvPr id="11" name="Picture 10" descr="A picture containing building, ground&#10;&#10;Description generated with very high confidence">
            <a:extLst>
              <a:ext uri="{FF2B5EF4-FFF2-40B4-BE49-F238E27FC236}">
                <a16:creationId xmlns:a16="http://schemas.microsoft.com/office/drawing/2014/main" id="{6ED670F7-5C02-4293-B367-39A31431DE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7080" y="2105032"/>
            <a:ext cx="2685269" cy="1617963"/>
          </a:xfrm>
          <a:prstGeom prst="rect">
            <a:avLst/>
          </a:prstGeom>
          <a:ln>
            <a:solidFill>
              <a:schemeClr val="tx1"/>
            </a:solidFill>
          </a:ln>
        </p:spPr>
      </p:pic>
    </p:spTree>
    <p:extLst>
      <p:ext uri="{BB962C8B-B14F-4D97-AF65-F5344CB8AC3E}">
        <p14:creationId xmlns:p14="http://schemas.microsoft.com/office/powerpoint/2010/main" val="432752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Misfires : Guidance for Quarry Personnel</a:t>
            </a:r>
            <a:br>
              <a:rPr lang="en-GB" dirty="0"/>
            </a:br>
            <a:r>
              <a:rPr lang="en-GB" sz="2000" dirty="0"/>
              <a:t>What am I looking for ?</a:t>
            </a:r>
            <a:endParaRPr lang="en-GB" dirty="0"/>
          </a:p>
        </p:txBody>
      </p:sp>
      <p:sp>
        <p:nvSpPr>
          <p:cNvPr id="4" name="TextBox 3">
            <a:extLst>
              <a:ext uri="{FF2B5EF4-FFF2-40B4-BE49-F238E27FC236}">
                <a16:creationId xmlns:a16="http://schemas.microsoft.com/office/drawing/2014/main" id="{90B8002E-B76E-4768-9B58-965F1F25BEBE}"/>
              </a:ext>
            </a:extLst>
          </p:cNvPr>
          <p:cNvSpPr txBox="1"/>
          <p:nvPr/>
        </p:nvSpPr>
        <p:spPr>
          <a:xfrm>
            <a:off x="794328" y="1320867"/>
            <a:ext cx="7892472" cy="646331"/>
          </a:xfrm>
          <a:prstGeom prst="rect">
            <a:avLst/>
          </a:prstGeom>
          <a:noFill/>
        </p:spPr>
        <p:txBody>
          <a:bodyPr wrap="square" rtlCol="0">
            <a:spAutoFit/>
          </a:bodyPr>
          <a:lstStyle/>
          <a:p>
            <a:r>
              <a:rPr lang="en-GB" dirty="0">
                <a:latin typeface="+mj-lt"/>
              </a:rPr>
              <a:t>Detonators : Shock-Tube connectors</a:t>
            </a:r>
          </a:p>
          <a:p>
            <a:r>
              <a:rPr lang="en-GB" dirty="0">
                <a:latin typeface="+mj-lt"/>
              </a:rPr>
              <a:t>Products from Orica</a:t>
            </a:r>
          </a:p>
        </p:txBody>
      </p:sp>
      <p:sp>
        <p:nvSpPr>
          <p:cNvPr id="8" name="TextBox 7">
            <a:extLst>
              <a:ext uri="{FF2B5EF4-FFF2-40B4-BE49-F238E27FC236}">
                <a16:creationId xmlns:a16="http://schemas.microsoft.com/office/drawing/2014/main" id="{5F9838BF-360C-49CD-BD36-C960DA43D54C}"/>
              </a:ext>
            </a:extLst>
          </p:cNvPr>
          <p:cNvSpPr txBox="1"/>
          <p:nvPr/>
        </p:nvSpPr>
        <p:spPr>
          <a:xfrm>
            <a:off x="5398947" y="2730104"/>
            <a:ext cx="1838965" cy="369332"/>
          </a:xfrm>
          <a:prstGeom prst="rect">
            <a:avLst/>
          </a:prstGeom>
          <a:noFill/>
        </p:spPr>
        <p:txBody>
          <a:bodyPr wrap="none" rtlCol="0">
            <a:spAutoFit/>
          </a:bodyPr>
          <a:lstStyle/>
          <a:p>
            <a:r>
              <a:rPr lang="en-GB" dirty="0"/>
              <a:t>Fired Connector</a:t>
            </a:r>
          </a:p>
        </p:txBody>
      </p:sp>
      <p:sp>
        <p:nvSpPr>
          <p:cNvPr id="9" name="TextBox 8">
            <a:extLst>
              <a:ext uri="{FF2B5EF4-FFF2-40B4-BE49-F238E27FC236}">
                <a16:creationId xmlns:a16="http://schemas.microsoft.com/office/drawing/2014/main" id="{48B1243E-7FAF-4DD8-B936-7959479E5A15}"/>
              </a:ext>
            </a:extLst>
          </p:cNvPr>
          <p:cNvSpPr txBox="1"/>
          <p:nvPr/>
        </p:nvSpPr>
        <p:spPr>
          <a:xfrm>
            <a:off x="5405986" y="4477106"/>
            <a:ext cx="2056973" cy="369332"/>
          </a:xfrm>
          <a:prstGeom prst="rect">
            <a:avLst/>
          </a:prstGeom>
          <a:noFill/>
        </p:spPr>
        <p:txBody>
          <a:bodyPr wrap="none" rtlCol="0">
            <a:spAutoFit/>
          </a:bodyPr>
          <a:lstStyle/>
          <a:p>
            <a:r>
              <a:rPr lang="en-GB" dirty="0"/>
              <a:t>Unfired Connector</a:t>
            </a:r>
          </a:p>
        </p:txBody>
      </p:sp>
      <p:sp>
        <p:nvSpPr>
          <p:cNvPr id="7" name="TextBox 6">
            <a:extLst>
              <a:ext uri="{FF2B5EF4-FFF2-40B4-BE49-F238E27FC236}">
                <a16:creationId xmlns:a16="http://schemas.microsoft.com/office/drawing/2014/main" id="{B184F958-7222-4355-B4D5-8842D7AE596A}"/>
              </a:ext>
            </a:extLst>
          </p:cNvPr>
          <p:cNvSpPr txBox="1"/>
          <p:nvPr/>
        </p:nvSpPr>
        <p:spPr>
          <a:xfrm>
            <a:off x="5917422" y="1279920"/>
            <a:ext cx="2970545" cy="954107"/>
          </a:xfrm>
          <a:prstGeom prst="rect">
            <a:avLst/>
          </a:prstGeom>
          <a:noFill/>
        </p:spPr>
        <p:txBody>
          <a:bodyPr wrap="square" rtlCol="0">
            <a:spAutoFit/>
          </a:bodyPr>
          <a:lstStyle/>
          <a:p>
            <a:r>
              <a:rPr lang="en-GB" sz="1400" i="1" dirty="0"/>
              <a:t>The colours of the plastic connector block and tubes may vary considerably from those shown</a:t>
            </a:r>
          </a:p>
        </p:txBody>
      </p:sp>
      <p:grpSp>
        <p:nvGrpSpPr>
          <p:cNvPr id="2" name="Group 1">
            <a:extLst>
              <a:ext uri="{FF2B5EF4-FFF2-40B4-BE49-F238E27FC236}">
                <a16:creationId xmlns:a16="http://schemas.microsoft.com/office/drawing/2014/main" id="{19AEA9CB-8977-446B-BF89-13A479C2A10D}"/>
              </a:ext>
            </a:extLst>
          </p:cNvPr>
          <p:cNvGrpSpPr/>
          <p:nvPr/>
        </p:nvGrpSpPr>
        <p:grpSpPr>
          <a:xfrm>
            <a:off x="255260" y="3971913"/>
            <a:ext cx="5012995" cy="1379718"/>
            <a:chOff x="255260" y="2279696"/>
            <a:chExt cx="5012995" cy="1379718"/>
          </a:xfrm>
        </p:grpSpPr>
        <p:pic>
          <p:nvPicPr>
            <p:cNvPr id="10" name="Picture 9">
              <a:extLst>
                <a:ext uri="{FF2B5EF4-FFF2-40B4-BE49-F238E27FC236}">
                  <a16:creationId xmlns:a16="http://schemas.microsoft.com/office/drawing/2014/main" id="{B232A6DC-6D07-4D94-B4FC-744753F8FC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5260" y="2279696"/>
              <a:ext cx="2340926" cy="1379718"/>
            </a:xfrm>
            <a:prstGeom prst="rect">
              <a:avLst/>
            </a:prstGeom>
            <a:ln>
              <a:solidFill>
                <a:schemeClr val="tx1"/>
              </a:solidFill>
            </a:ln>
          </p:spPr>
        </p:pic>
        <p:pic>
          <p:nvPicPr>
            <p:cNvPr id="11" name="Picture 10">
              <a:extLst>
                <a:ext uri="{FF2B5EF4-FFF2-40B4-BE49-F238E27FC236}">
                  <a16:creationId xmlns:a16="http://schemas.microsoft.com/office/drawing/2014/main" id="{776324A5-5176-49E9-8FF7-C270D67191E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26877" y="2279696"/>
              <a:ext cx="2541378" cy="1379718"/>
            </a:xfrm>
            <a:prstGeom prst="rect">
              <a:avLst/>
            </a:prstGeom>
            <a:ln>
              <a:solidFill>
                <a:schemeClr val="tx1"/>
              </a:solidFill>
            </a:ln>
          </p:spPr>
        </p:pic>
      </p:grpSp>
      <p:grpSp>
        <p:nvGrpSpPr>
          <p:cNvPr id="5" name="Group 4">
            <a:extLst>
              <a:ext uri="{FF2B5EF4-FFF2-40B4-BE49-F238E27FC236}">
                <a16:creationId xmlns:a16="http://schemas.microsoft.com/office/drawing/2014/main" id="{873A074D-A740-4C54-AB7A-82E3A40EE93F}"/>
              </a:ext>
            </a:extLst>
          </p:cNvPr>
          <p:cNvGrpSpPr/>
          <p:nvPr/>
        </p:nvGrpSpPr>
        <p:grpSpPr>
          <a:xfrm>
            <a:off x="255260" y="2224911"/>
            <a:ext cx="5012995" cy="1379718"/>
            <a:chOff x="255260" y="3971913"/>
            <a:chExt cx="5012995" cy="1379718"/>
          </a:xfrm>
        </p:grpSpPr>
        <p:pic>
          <p:nvPicPr>
            <p:cNvPr id="12" name="Picture 11">
              <a:extLst>
                <a:ext uri="{FF2B5EF4-FFF2-40B4-BE49-F238E27FC236}">
                  <a16:creationId xmlns:a16="http://schemas.microsoft.com/office/drawing/2014/main" id="{D30A0972-F014-4DEE-8068-CF49368B107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5260" y="3971913"/>
              <a:ext cx="2340926" cy="1379718"/>
            </a:xfrm>
            <a:prstGeom prst="rect">
              <a:avLst/>
            </a:prstGeom>
            <a:ln>
              <a:solidFill>
                <a:schemeClr val="tx1"/>
              </a:solidFill>
            </a:ln>
          </p:spPr>
        </p:pic>
        <p:pic>
          <p:nvPicPr>
            <p:cNvPr id="13" name="Picture 12">
              <a:extLst>
                <a:ext uri="{FF2B5EF4-FFF2-40B4-BE49-F238E27FC236}">
                  <a16:creationId xmlns:a16="http://schemas.microsoft.com/office/drawing/2014/main" id="{22FF3C46-3A64-43A2-87FD-2E11CB825AA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26877" y="3971913"/>
              <a:ext cx="2541378" cy="1379718"/>
            </a:xfrm>
            <a:prstGeom prst="rect">
              <a:avLst/>
            </a:prstGeom>
            <a:ln>
              <a:solidFill>
                <a:schemeClr val="tx1"/>
              </a:solidFill>
            </a:ln>
          </p:spPr>
        </p:pic>
      </p:grpSp>
      <p:pic>
        <p:nvPicPr>
          <p:cNvPr id="6" name="Picture 5">
            <a:extLst>
              <a:ext uri="{FF2B5EF4-FFF2-40B4-BE49-F238E27FC236}">
                <a16:creationId xmlns:a16="http://schemas.microsoft.com/office/drawing/2014/main" id="{AABF504A-326C-4A8E-98E9-EB3E6F819B02}"/>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917422" y="754528"/>
            <a:ext cx="1545537" cy="539711"/>
          </a:xfrm>
          <a:prstGeom prst="rect">
            <a:avLst/>
          </a:prstGeom>
        </p:spPr>
      </p:pic>
    </p:spTree>
    <p:extLst>
      <p:ext uri="{BB962C8B-B14F-4D97-AF65-F5344CB8AC3E}">
        <p14:creationId xmlns:p14="http://schemas.microsoft.com/office/powerpoint/2010/main" val="655913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Misfires : Guidance for Quarry Personnel</a:t>
            </a:r>
            <a:br>
              <a:rPr lang="en-GB" dirty="0"/>
            </a:br>
            <a:r>
              <a:rPr lang="en-GB" sz="2000" dirty="0"/>
              <a:t>What should I do ?</a:t>
            </a:r>
            <a:endParaRPr lang="en-GB" dirty="0"/>
          </a:p>
        </p:txBody>
      </p:sp>
      <p:sp>
        <p:nvSpPr>
          <p:cNvPr id="4" name="TextBox 3">
            <a:extLst>
              <a:ext uri="{FF2B5EF4-FFF2-40B4-BE49-F238E27FC236}">
                <a16:creationId xmlns:a16="http://schemas.microsoft.com/office/drawing/2014/main" id="{90B8002E-B76E-4768-9B58-965F1F25BEBE}"/>
              </a:ext>
            </a:extLst>
          </p:cNvPr>
          <p:cNvSpPr txBox="1"/>
          <p:nvPr/>
        </p:nvSpPr>
        <p:spPr>
          <a:xfrm>
            <a:off x="794328" y="1320867"/>
            <a:ext cx="7892472" cy="4185761"/>
          </a:xfrm>
          <a:prstGeom prst="rect">
            <a:avLst/>
          </a:prstGeom>
          <a:noFill/>
        </p:spPr>
        <p:txBody>
          <a:bodyPr wrap="square" rtlCol="0">
            <a:spAutoFit/>
          </a:bodyPr>
          <a:lstStyle/>
          <a:p>
            <a:r>
              <a:rPr lang="en-GB" sz="1600" dirty="0">
                <a:latin typeface="+mj-lt"/>
              </a:rPr>
              <a:t>On discovering or suspecting a misfire you should take the following steps</a:t>
            </a:r>
          </a:p>
          <a:p>
            <a:endParaRPr lang="en-GB" sz="1600" dirty="0">
              <a:latin typeface="+mj-lt"/>
            </a:endParaRPr>
          </a:p>
          <a:p>
            <a:pPr marL="742950" lvl="1" indent="-285750">
              <a:buFont typeface="Arial" panose="020B0604020202020204" pitchFamily="34" charset="0"/>
              <a:buChar char="•"/>
            </a:pPr>
            <a:r>
              <a:rPr lang="en-GB" b="1" dirty="0">
                <a:latin typeface="+mj-lt"/>
              </a:rPr>
              <a:t>STOP</a:t>
            </a:r>
            <a:br>
              <a:rPr lang="en-GB" dirty="0">
                <a:latin typeface="+mj-lt"/>
              </a:rPr>
            </a:br>
            <a:r>
              <a:rPr lang="en-GB" dirty="0">
                <a:latin typeface="+mj-lt"/>
              </a:rPr>
              <a:t>Immediately stop any excavation or processing activities</a:t>
            </a:r>
            <a:br>
              <a:rPr lang="en-GB" dirty="0">
                <a:latin typeface="+mj-lt"/>
              </a:rPr>
            </a:br>
            <a:r>
              <a:rPr lang="en-GB" dirty="0">
                <a:latin typeface="+mj-lt"/>
              </a:rPr>
              <a:t>Do not handle the misfire</a:t>
            </a:r>
            <a:br>
              <a:rPr lang="en-GB" dirty="0">
                <a:latin typeface="+mj-lt"/>
              </a:rPr>
            </a:br>
            <a:endParaRPr lang="en-GB" dirty="0">
              <a:latin typeface="+mj-lt"/>
            </a:endParaRPr>
          </a:p>
          <a:p>
            <a:pPr marL="742950" lvl="1" indent="-285750">
              <a:buFont typeface="Arial" panose="020B0604020202020204" pitchFamily="34" charset="0"/>
              <a:buChar char="•"/>
            </a:pPr>
            <a:r>
              <a:rPr lang="en-GB" b="1" dirty="0">
                <a:latin typeface="+mj-lt"/>
              </a:rPr>
              <a:t>COMMUNICATE</a:t>
            </a:r>
            <a:br>
              <a:rPr lang="en-GB" dirty="0">
                <a:latin typeface="+mj-lt"/>
              </a:rPr>
            </a:br>
            <a:r>
              <a:rPr lang="en-GB" dirty="0">
                <a:latin typeface="+mj-lt"/>
              </a:rPr>
              <a:t>Contact the responsible manager – normally the quarry manager</a:t>
            </a:r>
            <a:br>
              <a:rPr lang="en-GB" dirty="0">
                <a:latin typeface="+mj-lt"/>
              </a:rPr>
            </a:br>
            <a:endParaRPr lang="en-GB" dirty="0">
              <a:latin typeface="+mj-lt"/>
            </a:endParaRPr>
          </a:p>
          <a:p>
            <a:pPr marL="742950" lvl="1" indent="-285750">
              <a:buFont typeface="Arial" panose="020B0604020202020204" pitchFamily="34" charset="0"/>
              <a:buChar char="•"/>
            </a:pPr>
            <a:r>
              <a:rPr lang="en-GB" b="1" dirty="0">
                <a:latin typeface="+mj-lt"/>
              </a:rPr>
              <a:t>PREVENT</a:t>
            </a:r>
            <a:br>
              <a:rPr lang="en-GB" dirty="0">
                <a:latin typeface="+mj-lt"/>
              </a:rPr>
            </a:br>
            <a:r>
              <a:rPr lang="en-GB" dirty="0">
                <a:latin typeface="+mj-lt"/>
              </a:rPr>
              <a:t>Clear the area and ensure that people do not enter</a:t>
            </a:r>
          </a:p>
          <a:p>
            <a:pPr marL="742950" lvl="1" indent="-285750">
              <a:buFont typeface="Arial" panose="020B0604020202020204" pitchFamily="34" charset="0"/>
              <a:buChar char="•"/>
            </a:pPr>
            <a:endParaRPr lang="en-GB" dirty="0">
              <a:latin typeface="+mj-lt"/>
            </a:endParaRPr>
          </a:p>
          <a:p>
            <a:pPr marL="742950" lvl="1" indent="-285750">
              <a:buFont typeface="Arial" panose="020B0604020202020204" pitchFamily="34" charset="0"/>
              <a:buChar char="•"/>
            </a:pPr>
            <a:r>
              <a:rPr lang="en-GB" b="1" dirty="0">
                <a:latin typeface="+mj-lt"/>
              </a:rPr>
              <a:t>WAIT</a:t>
            </a:r>
            <a:br>
              <a:rPr lang="en-GB" b="1" dirty="0">
                <a:latin typeface="+mj-lt"/>
              </a:rPr>
            </a:br>
            <a:r>
              <a:rPr lang="en-GB" dirty="0" err="1">
                <a:latin typeface="+mj-lt"/>
              </a:rPr>
              <a:t>Wait</a:t>
            </a:r>
            <a:r>
              <a:rPr lang="en-GB" dirty="0">
                <a:latin typeface="+mj-lt"/>
              </a:rPr>
              <a:t> for the responsible manager to visit and then follow</a:t>
            </a:r>
            <a:br>
              <a:rPr lang="en-GB" dirty="0">
                <a:latin typeface="+mj-lt"/>
              </a:rPr>
            </a:br>
            <a:r>
              <a:rPr lang="en-GB" dirty="0">
                <a:latin typeface="+mj-lt"/>
              </a:rPr>
              <a:t>their instructions</a:t>
            </a:r>
            <a:endParaRPr lang="en-GB" b="1" dirty="0">
              <a:latin typeface="+mj-lt"/>
            </a:endParaRPr>
          </a:p>
        </p:txBody>
      </p:sp>
    </p:spTree>
    <p:extLst>
      <p:ext uri="{BB962C8B-B14F-4D97-AF65-F5344CB8AC3E}">
        <p14:creationId xmlns:p14="http://schemas.microsoft.com/office/powerpoint/2010/main" val="30644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Explosives and detonators are widely used in the quarrying industry and may occasionally be found during the quarrying process – these are known as misfires.</a:t>
            </a:r>
          </a:p>
          <a:p>
            <a:endParaRPr lang="en-GB" dirty="0"/>
          </a:p>
          <a:p>
            <a:r>
              <a:rPr lang="en-GB" dirty="0"/>
              <a:t>Misfires have the potential to be detonated</a:t>
            </a:r>
            <a:br>
              <a:rPr lang="en-GB" dirty="0"/>
            </a:br>
            <a:r>
              <a:rPr lang="en-GB" dirty="0"/>
              <a:t>by impact and such an event can have</a:t>
            </a:r>
            <a:br>
              <a:rPr lang="en-GB" dirty="0"/>
            </a:br>
            <a:r>
              <a:rPr lang="en-GB" dirty="0"/>
              <a:t>serious consequences</a:t>
            </a:r>
          </a:p>
          <a:p>
            <a:endParaRPr lang="en-GB" dirty="0"/>
          </a:p>
          <a:p>
            <a:r>
              <a:rPr lang="en-GB" dirty="0"/>
              <a:t>Quarry personnel need to be able to</a:t>
            </a:r>
            <a:br>
              <a:rPr lang="en-GB" dirty="0"/>
            </a:br>
            <a:r>
              <a:rPr lang="en-GB" dirty="0"/>
              <a:t>recognise a misfire and to understand what</a:t>
            </a:r>
            <a:br>
              <a:rPr lang="en-GB" dirty="0"/>
            </a:br>
            <a:r>
              <a:rPr lang="en-GB" dirty="0"/>
              <a:t>steps to take in the event of finding one</a:t>
            </a:r>
          </a:p>
          <a:p>
            <a:endParaRPr lang="en-GB" dirty="0"/>
          </a:p>
          <a:p>
            <a:r>
              <a:rPr lang="en-US" dirty="0"/>
              <a:t>Only trained and competent people should</a:t>
            </a:r>
            <a:br>
              <a:rPr lang="en-US" dirty="0"/>
            </a:br>
            <a:r>
              <a:rPr lang="en-US" dirty="0"/>
              <a:t>deal with misfires</a:t>
            </a:r>
            <a:br>
              <a:rPr lang="en-GB" dirty="0"/>
            </a:br>
            <a:endParaRPr lang="en-GB" dirty="0"/>
          </a:p>
          <a:p>
            <a:endParaRPr lang="en-GB" dirty="0"/>
          </a:p>
        </p:txBody>
      </p:sp>
      <p:sp>
        <p:nvSpPr>
          <p:cNvPr id="3" name="Title 2"/>
          <p:cNvSpPr>
            <a:spLocks noGrp="1"/>
          </p:cNvSpPr>
          <p:nvPr>
            <p:ph type="title"/>
          </p:nvPr>
        </p:nvSpPr>
        <p:spPr/>
        <p:txBody>
          <a:bodyPr/>
          <a:lstStyle/>
          <a:p>
            <a:r>
              <a:rPr lang="en-GB" dirty="0"/>
              <a:t>Misfires : Guidance for Quarry Personnel</a:t>
            </a:r>
          </a:p>
        </p:txBody>
      </p:sp>
      <p:pic>
        <p:nvPicPr>
          <p:cNvPr id="6" name="Picture 5" descr="A sign on the side of a dirt field&#10;&#10;Description generated with very high confidence">
            <a:extLst>
              <a:ext uri="{FF2B5EF4-FFF2-40B4-BE49-F238E27FC236}">
                <a16:creationId xmlns:a16="http://schemas.microsoft.com/office/drawing/2014/main" id="{D19F613A-BB18-4C01-9A67-89BFE411627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06064" y="2142224"/>
            <a:ext cx="2664542" cy="2740239"/>
          </a:xfrm>
          <a:prstGeom prst="rect">
            <a:avLst/>
          </a:prstGeom>
          <a:ln>
            <a:solidFill>
              <a:schemeClr val="tx1"/>
            </a:solidFill>
          </a:ln>
        </p:spPr>
      </p:pic>
    </p:spTree>
    <p:extLst>
      <p:ext uri="{BB962C8B-B14F-4D97-AF65-F5344CB8AC3E}">
        <p14:creationId xmlns:p14="http://schemas.microsoft.com/office/powerpoint/2010/main" val="1075671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1625"/>
            <a:ext cx="8229600" cy="511175"/>
          </a:xfrm>
        </p:spPr>
        <p:txBody>
          <a:bodyPr/>
          <a:lstStyle/>
          <a:p>
            <a:r>
              <a:rPr lang="en-GB" dirty="0"/>
              <a:t>Misfires : Guidance for Quarry Personnel</a:t>
            </a:r>
          </a:p>
        </p:txBody>
      </p:sp>
      <p:pic>
        <p:nvPicPr>
          <p:cNvPr id="4" name="Dummy with Detonator.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cstate="screen"/>
          <a:stretch>
            <a:fillRect/>
          </a:stretch>
        </p:blipFill>
        <p:spPr>
          <a:xfrm>
            <a:off x="583712" y="1463005"/>
            <a:ext cx="5279571" cy="3959678"/>
          </a:xfrm>
          <a:prstGeom prst="rect">
            <a:avLst/>
          </a:prstGeom>
          <a:ln w="3175">
            <a:solidFill>
              <a:schemeClr val="tx1"/>
            </a:solidFill>
          </a:ln>
          <a:effectLst>
            <a:outerShdw blurRad="50800" dist="38100" dir="2700000" algn="tl" rotWithShape="0">
              <a:prstClr val="black">
                <a:alpha val="40000"/>
              </a:prstClr>
            </a:outerShdw>
          </a:effectLst>
        </p:spPr>
      </p:pic>
      <p:sp>
        <p:nvSpPr>
          <p:cNvPr id="6" name="TextBox 5"/>
          <p:cNvSpPr txBox="1"/>
          <p:nvPr/>
        </p:nvSpPr>
        <p:spPr>
          <a:xfrm>
            <a:off x="2501722" y="5432895"/>
            <a:ext cx="3361561" cy="307777"/>
          </a:xfrm>
          <a:prstGeom prst="rect">
            <a:avLst/>
          </a:prstGeom>
          <a:noFill/>
        </p:spPr>
        <p:txBody>
          <a:bodyPr wrap="none" rtlCol="0">
            <a:spAutoFit/>
          </a:bodyPr>
          <a:lstStyle/>
          <a:p>
            <a:pPr algn="r"/>
            <a:r>
              <a:rPr lang="en-GB" sz="1400" b="1" dirty="0">
                <a:solidFill>
                  <a:schemeClr val="tx2"/>
                </a:solidFill>
              </a:rPr>
              <a:t>Press the ‘pg </a:t>
            </a:r>
            <a:r>
              <a:rPr lang="en-GB" sz="1400" b="1" dirty="0" err="1">
                <a:solidFill>
                  <a:schemeClr val="tx2"/>
                </a:solidFill>
              </a:rPr>
              <a:t>dn</a:t>
            </a:r>
            <a:r>
              <a:rPr lang="en-GB" sz="1400" b="1" dirty="0">
                <a:solidFill>
                  <a:schemeClr val="tx2"/>
                </a:solidFill>
              </a:rPr>
              <a:t>’ button to play video</a:t>
            </a:r>
          </a:p>
        </p:txBody>
      </p:sp>
      <p:sp>
        <p:nvSpPr>
          <p:cNvPr id="8" name="TextBox 7"/>
          <p:cNvSpPr txBox="1"/>
          <p:nvPr/>
        </p:nvSpPr>
        <p:spPr>
          <a:xfrm>
            <a:off x="754705" y="5432896"/>
            <a:ext cx="5108578" cy="307777"/>
          </a:xfrm>
          <a:prstGeom prst="rect">
            <a:avLst/>
          </a:prstGeom>
          <a:noFill/>
        </p:spPr>
        <p:txBody>
          <a:bodyPr wrap="none" rtlCol="0">
            <a:spAutoFit/>
          </a:bodyPr>
          <a:lstStyle/>
          <a:p>
            <a:pPr algn="r"/>
            <a:r>
              <a:rPr lang="en-GB" sz="1400" b="1" dirty="0">
                <a:solidFill>
                  <a:schemeClr val="tx2"/>
                </a:solidFill>
              </a:rPr>
              <a:t>Press the ‘</a:t>
            </a:r>
            <a:r>
              <a:rPr lang="en-GB" sz="1400" b="1" dirty="0" err="1">
                <a:solidFill>
                  <a:schemeClr val="tx2"/>
                </a:solidFill>
              </a:rPr>
              <a:t>pg</a:t>
            </a:r>
            <a:r>
              <a:rPr lang="en-GB" sz="1400" b="1" dirty="0">
                <a:solidFill>
                  <a:schemeClr val="tx2"/>
                </a:solidFill>
              </a:rPr>
              <a:t> up’ and then ‘</a:t>
            </a:r>
            <a:r>
              <a:rPr lang="en-GB" sz="1400" b="1" dirty="0" err="1">
                <a:solidFill>
                  <a:schemeClr val="tx2"/>
                </a:solidFill>
              </a:rPr>
              <a:t>pg</a:t>
            </a:r>
            <a:r>
              <a:rPr lang="en-GB" sz="1400" b="1" dirty="0">
                <a:solidFill>
                  <a:schemeClr val="tx2"/>
                </a:solidFill>
              </a:rPr>
              <a:t> </a:t>
            </a:r>
            <a:r>
              <a:rPr lang="en-GB" sz="1400" b="1" dirty="0" err="1">
                <a:solidFill>
                  <a:schemeClr val="tx2"/>
                </a:solidFill>
              </a:rPr>
              <a:t>dn</a:t>
            </a:r>
            <a:r>
              <a:rPr lang="en-GB" sz="1400" b="1" dirty="0">
                <a:solidFill>
                  <a:schemeClr val="tx2"/>
                </a:solidFill>
              </a:rPr>
              <a:t>’ buttons to re-play video</a:t>
            </a:r>
          </a:p>
        </p:txBody>
      </p:sp>
      <p:pic>
        <p:nvPicPr>
          <p:cNvPr id="7" name="Picture 6" descr="Dummy with Det HS_14.jpg">
            <a:extLst>
              <a:ext uri="{FF2B5EF4-FFF2-40B4-BE49-F238E27FC236}">
                <a16:creationId xmlns:a16="http://schemas.microsoft.com/office/drawing/2014/main" id="{5682FEF1-17A2-4DFE-887F-214101041B25}"/>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106768" y="1458344"/>
            <a:ext cx="2713631" cy="3395316"/>
          </a:xfrm>
          <a:prstGeom prst="rect">
            <a:avLst/>
          </a:prstGeom>
          <a:ln>
            <a:solidFill>
              <a:schemeClr val="tx1"/>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BC6EFA35-046D-48FA-A8C7-7FE874F70E79}"/>
              </a:ext>
            </a:extLst>
          </p:cNvPr>
          <p:cNvSpPr txBox="1"/>
          <p:nvPr/>
        </p:nvSpPr>
        <p:spPr>
          <a:xfrm>
            <a:off x="583712" y="975690"/>
            <a:ext cx="4429482" cy="369332"/>
          </a:xfrm>
          <a:prstGeom prst="rect">
            <a:avLst/>
          </a:prstGeom>
          <a:noFill/>
        </p:spPr>
        <p:txBody>
          <a:bodyPr wrap="none" rtlCol="0">
            <a:spAutoFit/>
          </a:bodyPr>
          <a:lstStyle/>
          <a:p>
            <a:r>
              <a:rPr lang="en-GB" dirty="0">
                <a:solidFill>
                  <a:schemeClr val="bg1">
                    <a:lumMod val="50000"/>
                  </a:schemeClr>
                </a:solidFill>
              </a:rPr>
              <a:t>A reminder about the power of detonators</a:t>
            </a:r>
            <a:endParaRPr lang="en-GB" sz="1400" dirty="0">
              <a:solidFill>
                <a:schemeClr val="bg1">
                  <a:lumMod val="50000"/>
                </a:schemeClr>
              </a:solidFill>
            </a:endParaRPr>
          </a:p>
        </p:txBody>
      </p:sp>
    </p:spTree>
    <p:extLst>
      <p:ext uri="{BB962C8B-B14F-4D97-AF65-F5344CB8AC3E}">
        <p14:creationId xmlns:p14="http://schemas.microsoft.com/office/powerpoint/2010/main" val="30509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par>
                          <p:cTn id="11" fill="hold">
                            <p:stCondLst>
                              <p:cond delay="0"/>
                            </p:stCondLst>
                            <p:childTnLst>
                              <p:par>
                                <p:cTn id="12" presetID="1" presetClass="mediacall" presetSubtype="0" fill="hold" nodeType="afterEffect">
                                  <p:stCondLst>
                                    <p:cond delay="0"/>
                                  </p:stCondLst>
                                  <p:childTnLst>
                                    <p:cmd type="call" cmd="playFrom(0.0)">
                                      <p:cBhvr>
                                        <p:cTn id="13" dur="1982" fill="hold"/>
                                        <p:tgtEl>
                                          <p:spTgt spid="4"/>
                                        </p:tgtEl>
                                      </p:cBhvr>
                                    </p:cmd>
                                  </p:childTnLst>
                                </p:cTn>
                              </p:par>
                            </p:childTnLst>
                          </p:cTn>
                        </p:par>
                        <p:par>
                          <p:cTn id="14" fill="hold">
                            <p:stCondLst>
                              <p:cond delay="1982"/>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20" fill="hold" display="0">
                  <p:stCondLst>
                    <p:cond delay="indefinite"/>
                  </p:stCondLst>
                  <p:endCondLst>
                    <p:cond evt="onNext" delay="0">
                      <p:tgtEl>
                        <p:sldTgt/>
                      </p:tgtEl>
                    </p:cond>
                    <p:cond evt="onPrev" delay="0">
                      <p:tgtEl>
                        <p:sldTgt/>
                      </p:tgtEl>
                    </p:cond>
                  </p:endCondLst>
                </p:cTn>
                <p:tgtEl>
                  <p:spTgt spid="4"/>
                </p:tgtEl>
              </p:cMediaNode>
            </p:video>
          </p:childTnLst>
        </p:cTn>
      </p:par>
    </p:tnLst>
    <p:bldLst>
      <p:bldP spid="6" grpId="0"/>
      <p:bldP spid="6" grpId="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Misfires : Guidance for Quarry Personnel</a:t>
            </a:r>
          </a:p>
        </p:txBody>
      </p:sp>
      <p:sp>
        <p:nvSpPr>
          <p:cNvPr id="4" name="TextBox 3"/>
          <p:cNvSpPr txBox="1"/>
          <p:nvPr/>
        </p:nvSpPr>
        <p:spPr>
          <a:xfrm>
            <a:off x="3964525" y="5624939"/>
            <a:ext cx="3361561" cy="307777"/>
          </a:xfrm>
          <a:prstGeom prst="rect">
            <a:avLst/>
          </a:prstGeom>
          <a:noFill/>
        </p:spPr>
        <p:txBody>
          <a:bodyPr wrap="none" rtlCol="0">
            <a:spAutoFit/>
          </a:bodyPr>
          <a:lstStyle/>
          <a:p>
            <a:pPr algn="r"/>
            <a:r>
              <a:rPr lang="en-GB" sz="1400" b="1" dirty="0">
                <a:solidFill>
                  <a:schemeClr val="tx2"/>
                </a:solidFill>
              </a:rPr>
              <a:t>Press the ‘pg </a:t>
            </a:r>
            <a:r>
              <a:rPr lang="en-GB" sz="1400" b="1" dirty="0" err="1">
                <a:solidFill>
                  <a:schemeClr val="tx2"/>
                </a:solidFill>
              </a:rPr>
              <a:t>dn</a:t>
            </a:r>
            <a:r>
              <a:rPr lang="en-GB" sz="1400" b="1" dirty="0">
                <a:solidFill>
                  <a:schemeClr val="tx2"/>
                </a:solidFill>
              </a:rPr>
              <a:t>’ button to play video</a:t>
            </a:r>
          </a:p>
        </p:txBody>
      </p:sp>
      <p:sp>
        <p:nvSpPr>
          <p:cNvPr id="5" name="TextBox 4"/>
          <p:cNvSpPr txBox="1"/>
          <p:nvPr/>
        </p:nvSpPr>
        <p:spPr>
          <a:xfrm>
            <a:off x="3139235" y="5621832"/>
            <a:ext cx="4186851" cy="307777"/>
          </a:xfrm>
          <a:prstGeom prst="rect">
            <a:avLst/>
          </a:prstGeom>
          <a:noFill/>
        </p:spPr>
        <p:txBody>
          <a:bodyPr wrap="none" rtlCol="0">
            <a:spAutoFit/>
          </a:bodyPr>
          <a:lstStyle/>
          <a:p>
            <a:pPr algn="r"/>
            <a:r>
              <a:rPr lang="en-GB" sz="1400" b="1" dirty="0">
                <a:solidFill>
                  <a:schemeClr val="tx2"/>
                </a:solidFill>
              </a:rPr>
              <a:t>Press ‘pg up’  and then ‘pg </a:t>
            </a:r>
            <a:r>
              <a:rPr lang="en-GB" sz="1400" b="1" dirty="0" err="1">
                <a:solidFill>
                  <a:schemeClr val="tx2"/>
                </a:solidFill>
              </a:rPr>
              <a:t>dn</a:t>
            </a:r>
            <a:r>
              <a:rPr lang="en-GB" sz="1400" b="1" dirty="0">
                <a:solidFill>
                  <a:schemeClr val="tx2"/>
                </a:solidFill>
              </a:rPr>
              <a:t>’ to repeat video</a:t>
            </a:r>
          </a:p>
        </p:txBody>
      </p:sp>
      <p:pic>
        <p:nvPicPr>
          <p:cNvPr id="6" name="Dummy with Dynamite.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cstate="print"/>
          <a:srcRect b="15930"/>
          <a:stretch/>
        </p:blipFill>
        <p:spPr>
          <a:xfrm>
            <a:off x="1524000" y="1691926"/>
            <a:ext cx="6096000" cy="3843675"/>
          </a:xfrm>
          <a:prstGeom prst="rect">
            <a:avLst/>
          </a:prstGeom>
          <a:ln>
            <a:solidFill>
              <a:schemeClr val="tx1"/>
            </a:solidFill>
          </a:ln>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C0D55331-F59D-4414-850B-0D3842BAFBEB}"/>
              </a:ext>
            </a:extLst>
          </p:cNvPr>
          <p:cNvSpPr txBox="1"/>
          <p:nvPr/>
        </p:nvSpPr>
        <p:spPr>
          <a:xfrm>
            <a:off x="1524000" y="924043"/>
            <a:ext cx="5942652" cy="584775"/>
          </a:xfrm>
          <a:prstGeom prst="rect">
            <a:avLst/>
          </a:prstGeom>
          <a:noFill/>
        </p:spPr>
        <p:txBody>
          <a:bodyPr wrap="none" rtlCol="0">
            <a:spAutoFit/>
          </a:bodyPr>
          <a:lstStyle/>
          <a:p>
            <a:r>
              <a:rPr lang="en-GB" dirty="0">
                <a:solidFill>
                  <a:schemeClr val="bg1">
                    <a:lumMod val="50000"/>
                  </a:schemeClr>
                </a:solidFill>
              </a:rPr>
              <a:t>A reminder about the power of explosives</a:t>
            </a:r>
          </a:p>
          <a:p>
            <a:r>
              <a:rPr lang="en-GB" sz="1400" dirty="0">
                <a:solidFill>
                  <a:schemeClr val="bg1">
                    <a:lumMod val="50000"/>
                  </a:schemeClr>
                </a:solidFill>
              </a:rPr>
              <a:t>In this video about the amount found in a typical booster used in quarries</a:t>
            </a:r>
          </a:p>
        </p:txBody>
      </p:sp>
    </p:spTree>
    <p:extLst>
      <p:ext uri="{BB962C8B-B14F-4D97-AF65-F5344CB8AC3E}">
        <p14:creationId xmlns:p14="http://schemas.microsoft.com/office/powerpoint/2010/main" val="392683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811" fill="hold"/>
                                        <p:tgtEl>
                                          <p:spTgt spid="6"/>
                                        </p:tgtEl>
                                      </p:cBhvr>
                                    </p:cmd>
                                  </p:childTnLst>
                                </p:cTn>
                              </p:par>
                            </p:childTnLst>
                          </p:cTn>
                        </p:par>
                        <p:par>
                          <p:cTn id="10" fill="hold">
                            <p:stCondLst>
                              <p:cond delay="1811"/>
                            </p:stCondLst>
                            <p:childTnLst>
                              <p:par>
                                <p:cTn id="11" presetID="1"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13"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0" y="1350963"/>
            <a:ext cx="8229600" cy="955675"/>
          </a:xfrm>
        </p:spPr>
        <p:txBody>
          <a:bodyPr/>
          <a:lstStyle/>
          <a:p>
            <a:r>
              <a:rPr lang="en-GB" dirty="0"/>
              <a:t>Here are some photographs showing misfires to give you some idea of what to look out for :</a:t>
            </a:r>
            <a:br>
              <a:rPr lang="en-GB" dirty="0"/>
            </a:br>
            <a:endParaRPr lang="en-GB" dirty="0"/>
          </a:p>
          <a:p>
            <a:endParaRPr lang="en-GB" dirty="0"/>
          </a:p>
        </p:txBody>
      </p:sp>
      <p:sp>
        <p:nvSpPr>
          <p:cNvPr id="3" name="Title 2"/>
          <p:cNvSpPr>
            <a:spLocks noGrp="1"/>
          </p:cNvSpPr>
          <p:nvPr>
            <p:ph type="title"/>
          </p:nvPr>
        </p:nvSpPr>
        <p:spPr/>
        <p:txBody>
          <a:bodyPr/>
          <a:lstStyle/>
          <a:p>
            <a:r>
              <a:rPr lang="en-GB" dirty="0"/>
              <a:t>Misfires : Guidance for Quarry Personnel</a:t>
            </a:r>
            <a:br>
              <a:rPr lang="en-GB" dirty="0"/>
            </a:br>
            <a:r>
              <a:rPr lang="en-GB" sz="2000" dirty="0"/>
              <a:t>What am I looking for ?</a:t>
            </a:r>
            <a:endParaRPr lang="en-GB" dirty="0"/>
          </a:p>
        </p:txBody>
      </p:sp>
      <p:sp>
        <p:nvSpPr>
          <p:cNvPr id="4" name="TextBox 3">
            <a:extLst>
              <a:ext uri="{FF2B5EF4-FFF2-40B4-BE49-F238E27FC236}">
                <a16:creationId xmlns:a16="http://schemas.microsoft.com/office/drawing/2014/main" id="{90B8002E-B76E-4768-9B58-965F1F25BEBE}"/>
              </a:ext>
            </a:extLst>
          </p:cNvPr>
          <p:cNvSpPr txBox="1"/>
          <p:nvPr/>
        </p:nvSpPr>
        <p:spPr>
          <a:xfrm>
            <a:off x="794328" y="2164916"/>
            <a:ext cx="4124035" cy="1200329"/>
          </a:xfrm>
          <a:prstGeom prst="rect">
            <a:avLst/>
          </a:prstGeom>
          <a:noFill/>
        </p:spPr>
        <p:txBody>
          <a:bodyPr wrap="square" rtlCol="0">
            <a:spAutoFit/>
          </a:bodyPr>
          <a:lstStyle/>
          <a:p>
            <a:r>
              <a:rPr lang="en-GB" dirty="0">
                <a:latin typeface="+mj-lt"/>
              </a:rPr>
              <a:t>Bulk explosives : </a:t>
            </a:r>
          </a:p>
          <a:p>
            <a:r>
              <a:rPr lang="en-GB" dirty="0">
                <a:latin typeface="+mj-lt"/>
              </a:rPr>
              <a:t>In general you will see these as just dry white powders or smears of a porridge like substance</a:t>
            </a:r>
          </a:p>
        </p:txBody>
      </p:sp>
      <p:pic>
        <p:nvPicPr>
          <p:cNvPr id="6" name="Picture 5" descr="A stone wall&#10;&#10;Description generated with very high confidence">
            <a:extLst>
              <a:ext uri="{FF2B5EF4-FFF2-40B4-BE49-F238E27FC236}">
                <a16:creationId xmlns:a16="http://schemas.microsoft.com/office/drawing/2014/main" id="{3BD5C92D-0227-4AD5-9C20-CA607415F3E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255491" y="1919434"/>
            <a:ext cx="2103640" cy="4063420"/>
          </a:xfrm>
          <a:prstGeom prst="rect">
            <a:avLst/>
          </a:prstGeom>
          <a:ln>
            <a:solidFill>
              <a:schemeClr val="tx1"/>
            </a:solidFill>
          </a:ln>
        </p:spPr>
      </p:pic>
      <p:pic>
        <p:nvPicPr>
          <p:cNvPr id="8" name="Picture 7">
            <a:extLst>
              <a:ext uri="{FF2B5EF4-FFF2-40B4-BE49-F238E27FC236}">
                <a16:creationId xmlns:a16="http://schemas.microsoft.com/office/drawing/2014/main" id="{F63B8350-B136-4005-8719-8FCF292E1ED7}"/>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794328" y="3566160"/>
            <a:ext cx="3989099" cy="201597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928803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Misfires : Guidance for Quarry Personnel</a:t>
            </a:r>
            <a:br>
              <a:rPr lang="en-GB" dirty="0"/>
            </a:br>
            <a:r>
              <a:rPr lang="en-GB" sz="2000" dirty="0"/>
              <a:t>What am I looking for ?</a:t>
            </a:r>
            <a:endParaRPr lang="en-GB" dirty="0"/>
          </a:p>
        </p:txBody>
      </p:sp>
      <p:sp>
        <p:nvSpPr>
          <p:cNvPr id="4" name="TextBox 3">
            <a:extLst>
              <a:ext uri="{FF2B5EF4-FFF2-40B4-BE49-F238E27FC236}">
                <a16:creationId xmlns:a16="http://schemas.microsoft.com/office/drawing/2014/main" id="{90B8002E-B76E-4768-9B58-965F1F25BEBE}"/>
              </a:ext>
            </a:extLst>
          </p:cNvPr>
          <p:cNvSpPr txBox="1"/>
          <p:nvPr/>
        </p:nvSpPr>
        <p:spPr>
          <a:xfrm>
            <a:off x="794328" y="1320867"/>
            <a:ext cx="7892472" cy="923330"/>
          </a:xfrm>
          <a:prstGeom prst="rect">
            <a:avLst/>
          </a:prstGeom>
          <a:noFill/>
        </p:spPr>
        <p:txBody>
          <a:bodyPr wrap="square" rtlCol="0">
            <a:spAutoFit/>
          </a:bodyPr>
          <a:lstStyle/>
          <a:p>
            <a:r>
              <a:rPr lang="en-GB" dirty="0">
                <a:latin typeface="+mj-lt"/>
              </a:rPr>
              <a:t>Packaged explosives : </a:t>
            </a:r>
          </a:p>
          <a:p>
            <a:r>
              <a:rPr lang="en-GB" dirty="0">
                <a:latin typeface="+mj-lt"/>
              </a:rPr>
              <a:t>These are generally seen as a plastic wrapped sausage and can be in a range of diameters. </a:t>
            </a:r>
          </a:p>
        </p:txBody>
      </p:sp>
      <p:pic>
        <p:nvPicPr>
          <p:cNvPr id="8" name="Picture 7" descr="A close up of a rock&#10;&#10;Description generated with very high confidence">
            <a:extLst>
              <a:ext uri="{FF2B5EF4-FFF2-40B4-BE49-F238E27FC236}">
                <a16:creationId xmlns:a16="http://schemas.microsoft.com/office/drawing/2014/main" id="{7D6BEA86-98F7-47A7-AABB-027BB8BC8E4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41367" y="2592279"/>
            <a:ext cx="2403794" cy="2927928"/>
          </a:xfrm>
          <a:prstGeom prst="rect">
            <a:avLst/>
          </a:prstGeom>
          <a:ln>
            <a:solidFill>
              <a:schemeClr val="tx1"/>
            </a:solidFill>
          </a:ln>
        </p:spPr>
      </p:pic>
      <p:pic>
        <p:nvPicPr>
          <p:cNvPr id="7" name="Picture 6">
            <a:extLst>
              <a:ext uri="{FF2B5EF4-FFF2-40B4-BE49-F238E27FC236}">
                <a16:creationId xmlns:a16="http://schemas.microsoft.com/office/drawing/2014/main" id="{24D0CD84-DBDB-4082-9588-A069A5F349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8711" y="2592279"/>
            <a:ext cx="3028339" cy="2273753"/>
          </a:xfrm>
          <a:prstGeom prst="rect">
            <a:avLst/>
          </a:prstGeom>
          <a:ln>
            <a:solidFill>
              <a:schemeClr val="tx1"/>
            </a:solidFill>
          </a:ln>
        </p:spPr>
      </p:pic>
      <p:pic>
        <p:nvPicPr>
          <p:cNvPr id="6" name="Picture 5" descr="DSC05132.JPG">
            <a:extLst>
              <a:ext uri="{FF2B5EF4-FFF2-40B4-BE49-F238E27FC236}">
                <a16:creationId xmlns:a16="http://schemas.microsoft.com/office/drawing/2014/main" id="{8D48BECD-B0E2-4238-B362-E2CA20483C03}"/>
              </a:ext>
            </a:extLst>
          </p:cNvPr>
          <p:cNvPicPr>
            <a:picLocks noChangeAspect="1"/>
          </p:cNvPicPr>
          <p:nvPr/>
        </p:nvPicPr>
        <p:blipFill>
          <a:blip r:embed="rId4" cstate="email">
            <a:lum bright="-4000" contrast="35000"/>
            <a:extLst>
              <a:ext uri="{28A0092B-C50C-407E-A947-70E740481C1C}">
                <a14:useLocalDpi xmlns:a14="http://schemas.microsoft.com/office/drawing/2010/main"/>
              </a:ext>
            </a:extLst>
          </a:blip>
          <a:srcRect/>
          <a:stretch>
            <a:fillRect/>
          </a:stretch>
        </p:blipFill>
        <p:spPr>
          <a:xfrm>
            <a:off x="978408" y="2592279"/>
            <a:ext cx="2069409" cy="2947340"/>
          </a:xfrm>
          <a:prstGeom prst="rect">
            <a:avLst/>
          </a:prstGeom>
          <a:noFill/>
          <a:ln w="3175">
            <a:solidFill>
              <a:schemeClr val="tx1"/>
            </a:solidFill>
            <a:miter lim="800000"/>
            <a:headEnd/>
            <a:tailEnd/>
          </a:ln>
          <a:effectLst/>
        </p:spPr>
      </p:pic>
      <p:sp>
        <p:nvSpPr>
          <p:cNvPr id="2" name="Oval 1">
            <a:extLst>
              <a:ext uri="{FF2B5EF4-FFF2-40B4-BE49-F238E27FC236}">
                <a16:creationId xmlns:a16="http://schemas.microsoft.com/office/drawing/2014/main" id="{8BB7C005-A7F3-4903-BC2E-6207F8B9CD76}"/>
              </a:ext>
            </a:extLst>
          </p:cNvPr>
          <p:cNvSpPr/>
          <p:nvPr/>
        </p:nvSpPr>
        <p:spPr>
          <a:xfrm>
            <a:off x="1668983" y="3224980"/>
            <a:ext cx="688258" cy="648929"/>
          </a:xfrm>
          <a:prstGeom prst="ellipse">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3743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Misfires : Guidance for Quarry Personnel</a:t>
            </a:r>
            <a:br>
              <a:rPr lang="en-GB" dirty="0"/>
            </a:br>
            <a:r>
              <a:rPr lang="en-GB" sz="2000" dirty="0"/>
              <a:t>What am I looking for ?</a:t>
            </a:r>
            <a:endParaRPr lang="en-GB" dirty="0"/>
          </a:p>
        </p:txBody>
      </p:sp>
      <p:sp>
        <p:nvSpPr>
          <p:cNvPr id="4" name="TextBox 3">
            <a:extLst>
              <a:ext uri="{FF2B5EF4-FFF2-40B4-BE49-F238E27FC236}">
                <a16:creationId xmlns:a16="http://schemas.microsoft.com/office/drawing/2014/main" id="{90B8002E-B76E-4768-9B58-965F1F25BEBE}"/>
              </a:ext>
            </a:extLst>
          </p:cNvPr>
          <p:cNvSpPr txBox="1"/>
          <p:nvPr/>
        </p:nvSpPr>
        <p:spPr>
          <a:xfrm>
            <a:off x="794328" y="1320867"/>
            <a:ext cx="7892472" cy="923330"/>
          </a:xfrm>
          <a:prstGeom prst="rect">
            <a:avLst/>
          </a:prstGeom>
          <a:noFill/>
        </p:spPr>
        <p:txBody>
          <a:bodyPr wrap="square" rtlCol="0">
            <a:spAutoFit/>
          </a:bodyPr>
          <a:lstStyle/>
          <a:p>
            <a:r>
              <a:rPr lang="en-GB" dirty="0">
                <a:latin typeface="+mj-lt"/>
              </a:rPr>
              <a:t>Detonating Cord : </a:t>
            </a:r>
          </a:p>
          <a:p>
            <a:r>
              <a:rPr lang="en-GB" dirty="0">
                <a:latin typeface="+mj-lt"/>
              </a:rPr>
              <a:t>These are continuous string of explosive that looks like washing line or rope and can be of various diameters and colours. </a:t>
            </a:r>
          </a:p>
        </p:txBody>
      </p:sp>
      <p:pic>
        <p:nvPicPr>
          <p:cNvPr id="2" name="Picture 1">
            <a:extLst>
              <a:ext uri="{FF2B5EF4-FFF2-40B4-BE49-F238E27FC236}">
                <a16:creationId xmlns:a16="http://schemas.microsoft.com/office/drawing/2014/main" id="{7590C8F4-B3AD-4A94-835D-81932B87DA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3393" y="3288317"/>
            <a:ext cx="2572918" cy="2291554"/>
          </a:xfrm>
          <a:prstGeom prst="rect">
            <a:avLst/>
          </a:prstGeom>
          <a:ln>
            <a:solidFill>
              <a:schemeClr val="tx1"/>
            </a:solidFill>
          </a:ln>
        </p:spPr>
      </p:pic>
      <p:pic>
        <p:nvPicPr>
          <p:cNvPr id="7" name="Picture 6" descr="A picture containing ground, bicycle, outdoor, worm&#10;&#10;Description generated with very high confidence">
            <a:extLst>
              <a:ext uri="{FF2B5EF4-FFF2-40B4-BE49-F238E27FC236}">
                <a16:creationId xmlns:a16="http://schemas.microsoft.com/office/drawing/2014/main" id="{9648E51D-208E-436E-ABB5-5C25515ED24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15943" y="3288317"/>
            <a:ext cx="4570857" cy="1648692"/>
          </a:xfrm>
          <a:prstGeom prst="rect">
            <a:avLst/>
          </a:prstGeom>
          <a:ln>
            <a:solidFill>
              <a:schemeClr val="tx1"/>
            </a:solidFill>
          </a:ln>
        </p:spPr>
      </p:pic>
      <p:sp>
        <p:nvSpPr>
          <p:cNvPr id="5" name="Rectangle 4">
            <a:extLst>
              <a:ext uri="{FF2B5EF4-FFF2-40B4-BE49-F238E27FC236}">
                <a16:creationId xmlns:a16="http://schemas.microsoft.com/office/drawing/2014/main" id="{11C05230-3A84-4715-BDCC-AEF8FC273260}"/>
              </a:ext>
            </a:extLst>
          </p:cNvPr>
          <p:cNvSpPr/>
          <p:nvPr/>
        </p:nvSpPr>
        <p:spPr>
          <a:xfrm>
            <a:off x="973394" y="2328633"/>
            <a:ext cx="2572918" cy="923330"/>
          </a:xfrm>
          <a:prstGeom prst="rect">
            <a:avLst/>
          </a:prstGeom>
          <a:solidFill>
            <a:schemeClr val="accent6">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Orange paint has been used in this example to identify the misfire location</a:t>
            </a:r>
          </a:p>
        </p:txBody>
      </p:sp>
    </p:spTree>
    <p:extLst>
      <p:ext uri="{BB962C8B-B14F-4D97-AF65-F5344CB8AC3E}">
        <p14:creationId xmlns:p14="http://schemas.microsoft.com/office/powerpoint/2010/main" val="3353808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Misfires : Guidance for Quarry Personnel</a:t>
            </a:r>
            <a:br>
              <a:rPr lang="en-GB" dirty="0"/>
            </a:br>
            <a:r>
              <a:rPr lang="en-GB" sz="2000" dirty="0"/>
              <a:t>What am I looking for ?</a:t>
            </a:r>
            <a:endParaRPr lang="en-GB" dirty="0"/>
          </a:p>
        </p:txBody>
      </p:sp>
      <p:sp>
        <p:nvSpPr>
          <p:cNvPr id="4" name="TextBox 3">
            <a:extLst>
              <a:ext uri="{FF2B5EF4-FFF2-40B4-BE49-F238E27FC236}">
                <a16:creationId xmlns:a16="http://schemas.microsoft.com/office/drawing/2014/main" id="{90B8002E-B76E-4768-9B58-965F1F25BEBE}"/>
              </a:ext>
            </a:extLst>
          </p:cNvPr>
          <p:cNvSpPr txBox="1"/>
          <p:nvPr/>
        </p:nvSpPr>
        <p:spPr>
          <a:xfrm>
            <a:off x="794328" y="1320867"/>
            <a:ext cx="7892472" cy="1200329"/>
          </a:xfrm>
          <a:prstGeom prst="rect">
            <a:avLst/>
          </a:prstGeom>
          <a:noFill/>
        </p:spPr>
        <p:txBody>
          <a:bodyPr wrap="square" rtlCol="0">
            <a:spAutoFit/>
          </a:bodyPr>
          <a:lstStyle/>
          <a:p>
            <a:r>
              <a:rPr lang="en-GB" dirty="0">
                <a:latin typeface="+mj-lt"/>
              </a:rPr>
              <a:t>Boosters : </a:t>
            </a:r>
          </a:p>
          <a:p>
            <a:r>
              <a:rPr lang="en-GB" dirty="0">
                <a:latin typeface="+mj-lt"/>
              </a:rPr>
              <a:t>These are about the size of a tin of soup and can often be found with detonators inside. </a:t>
            </a:r>
          </a:p>
          <a:p>
            <a:r>
              <a:rPr lang="en-GB" dirty="0">
                <a:latin typeface="+mj-lt"/>
              </a:rPr>
              <a:t>They are generally brightly coloured </a:t>
            </a:r>
          </a:p>
        </p:txBody>
      </p:sp>
      <p:pic>
        <p:nvPicPr>
          <p:cNvPr id="2" name="Picture 1">
            <a:extLst>
              <a:ext uri="{FF2B5EF4-FFF2-40B4-BE49-F238E27FC236}">
                <a16:creationId xmlns:a16="http://schemas.microsoft.com/office/drawing/2014/main" id="{360FBCC2-31DA-44DB-8D14-2334FC8527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4328" y="2837314"/>
            <a:ext cx="2416147" cy="1884795"/>
          </a:xfrm>
          <a:prstGeom prst="rect">
            <a:avLst/>
          </a:prstGeom>
          <a:ln>
            <a:solidFill>
              <a:schemeClr val="tx1"/>
            </a:solidFill>
          </a:ln>
        </p:spPr>
      </p:pic>
      <p:pic>
        <p:nvPicPr>
          <p:cNvPr id="5" name="Picture 4">
            <a:extLst>
              <a:ext uri="{FF2B5EF4-FFF2-40B4-BE49-F238E27FC236}">
                <a16:creationId xmlns:a16="http://schemas.microsoft.com/office/drawing/2014/main" id="{AC064522-FA91-4AE6-B773-62252A13C5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51591" y="2837314"/>
            <a:ext cx="2099464" cy="1884795"/>
          </a:xfrm>
          <a:prstGeom prst="rect">
            <a:avLst/>
          </a:prstGeom>
          <a:ln>
            <a:solidFill>
              <a:schemeClr val="tx1"/>
            </a:solidFill>
          </a:ln>
        </p:spPr>
      </p:pic>
      <p:pic>
        <p:nvPicPr>
          <p:cNvPr id="10" name="Picture 2">
            <a:extLst>
              <a:ext uri="{FF2B5EF4-FFF2-40B4-BE49-F238E27FC236}">
                <a16:creationId xmlns:a16="http://schemas.microsoft.com/office/drawing/2014/main" id="{E3D54064-3A1E-47C1-A150-B63C6FB746E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792170" y="2837314"/>
            <a:ext cx="3003011" cy="1884794"/>
          </a:xfrm>
          <a:prstGeom prst="rect">
            <a:avLst/>
          </a:prstGeom>
          <a:ln w="3175" cap="sq">
            <a:solidFill>
              <a:schemeClr val="tx1"/>
            </a:solidFill>
            <a:prstDash val="solid"/>
            <a:miter lim="800000"/>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73182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Misfires : Guidance for Quarry Personnel</a:t>
            </a:r>
            <a:br>
              <a:rPr lang="en-GB" dirty="0"/>
            </a:br>
            <a:r>
              <a:rPr lang="en-GB" sz="2000" dirty="0"/>
              <a:t>What am I looking for ?</a:t>
            </a:r>
            <a:endParaRPr lang="en-GB" dirty="0"/>
          </a:p>
        </p:txBody>
      </p:sp>
      <p:sp>
        <p:nvSpPr>
          <p:cNvPr id="4" name="TextBox 3">
            <a:extLst>
              <a:ext uri="{FF2B5EF4-FFF2-40B4-BE49-F238E27FC236}">
                <a16:creationId xmlns:a16="http://schemas.microsoft.com/office/drawing/2014/main" id="{90B8002E-B76E-4768-9B58-965F1F25BEBE}"/>
              </a:ext>
            </a:extLst>
          </p:cNvPr>
          <p:cNvSpPr txBox="1"/>
          <p:nvPr/>
        </p:nvSpPr>
        <p:spPr>
          <a:xfrm>
            <a:off x="794328" y="1320867"/>
            <a:ext cx="7892472" cy="1477328"/>
          </a:xfrm>
          <a:prstGeom prst="rect">
            <a:avLst/>
          </a:prstGeom>
          <a:noFill/>
        </p:spPr>
        <p:txBody>
          <a:bodyPr wrap="square" rtlCol="0">
            <a:spAutoFit/>
          </a:bodyPr>
          <a:lstStyle/>
          <a:p>
            <a:r>
              <a:rPr lang="en-GB" dirty="0">
                <a:latin typeface="+mj-lt"/>
              </a:rPr>
              <a:t>Detonators : </a:t>
            </a:r>
          </a:p>
          <a:p>
            <a:r>
              <a:rPr lang="en-GB" dirty="0">
                <a:latin typeface="+mj-lt"/>
              </a:rPr>
              <a:t>These metal tubes are about the diameter of a pencil and are either made of aluminium or copper. They can either have wires entering one end or a small plastic tube. If they have fired then the end of the detonator will have been blown off.</a:t>
            </a:r>
          </a:p>
        </p:txBody>
      </p:sp>
      <p:pic>
        <p:nvPicPr>
          <p:cNvPr id="13" name="Picture 12" descr="A picture containing building, old, animal, ground&#10;&#10;Description generated with high confidence">
            <a:extLst>
              <a:ext uri="{FF2B5EF4-FFF2-40B4-BE49-F238E27FC236}">
                <a16:creationId xmlns:a16="http://schemas.microsoft.com/office/drawing/2014/main" id="{CC3B3C37-5C61-4AB5-A512-4953AA775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54544" y="3954460"/>
            <a:ext cx="3953785" cy="1144802"/>
          </a:xfrm>
          <a:prstGeom prst="rect">
            <a:avLst/>
          </a:prstGeom>
          <a:ln>
            <a:solidFill>
              <a:schemeClr val="tx1"/>
            </a:solidFill>
          </a:ln>
        </p:spPr>
      </p:pic>
      <p:pic>
        <p:nvPicPr>
          <p:cNvPr id="2050" name="Picture 2" descr="DSCF9168v2">
            <a:extLst>
              <a:ext uri="{FF2B5EF4-FFF2-40B4-BE49-F238E27FC236}">
                <a16:creationId xmlns:a16="http://schemas.microsoft.com/office/drawing/2014/main" id="{3E355FFC-25E6-4C71-B3B9-716BAE6CC1A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154545" y="2763310"/>
            <a:ext cx="3953785" cy="9490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785D92C-CE77-4255-8D8D-454DC22C7F2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0800000">
            <a:off x="457201" y="2867914"/>
            <a:ext cx="3515032" cy="1944599"/>
          </a:xfrm>
          <a:prstGeom prst="rect">
            <a:avLst/>
          </a:prstGeom>
          <a:ln>
            <a:solidFill>
              <a:schemeClr val="tx1"/>
            </a:solidFill>
          </a:ln>
        </p:spPr>
      </p:pic>
    </p:spTree>
    <p:extLst>
      <p:ext uri="{BB962C8B-B14F-4D97-AF65-F5344CB8AC3E}">
        <p14:creationId xmlns:p14="http://schemas.microsoft.com/office/powerpoint/2010/main" val="1726440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B553ECC2D3844689042851BF8B4A40" ma:contentTypeVersion="2" ma:contentTypeDescription="Create a new document." ma:contentTypeScope="" ma:versionID="144f0608bcfbb2f02fcc34ed8c5685e9">
  <xsd:schema xmlns:xsd="http://www.w3.org/2001/XMLSchema" xmlns:xs="http://www.w3.org/2001/XMLSchema" xmlns:p="http://schemas.microsoft.com/office/2006/metadata/properties" xmlns:ns2="f8d346e2-fb1b-4e34-81ab-6b7dd80a5066" targetNamespace="http://schemas.microsoft.com/office/2006/metadata/properties" ma:root="true" ma:fieldsID="2d47e146bd3ab0b5314da015fe12079e" ns2:_="">
    <xsd:import namespace="f8d346e2-fb1b-4e34-81ab-6b7dd80a506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d346e2-fb1b-4e34-81ab-6b7dd80a5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1D2678-EC89-4373-9230-60E162593BCD}">
  <ds:schemaRefs>
    <ds:schemaRef ds:uri="http://schemas.microsoft.com/sharepoint/v3/contenttype/forms"/>
  </ds:schemaRefs>
</ds:datastoreItem>
</file>

<file path=customXml/itemProps2.xml><?xml version="1.0" encoding="utf-8"?>
<ds:datastoreItem xmlns:ds="http://schemas.openxmlformats.org/officeDocument/2006/customXml" ds:itemID="{C3574F99-82FF-4957-9BCD-1B1EE3EA9B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d346e2-fb1b-4e34-81ab-6b7dd80a50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A1BCC8-B6E4-4242-8B69-B2B25A3293C1}">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terms/"/>
    <ds:schemaRef ds:uri="http://schemas.microsoft.com/office/2006/metadata/properties"/>
    <ds:schemaRef ds:uri="http://purl.org/dc/elements/1.1/"/>
    <ds:schemaRef ds:uri="41e7fcdd-d6d8-45a8-8b74-7ea30bd2122c"/>
    <ds:schemaRef ds:uri="b930a243-c05f-4869-97a1-d93b928ec83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941</TotalTime>
  <Words>966</Words>
  <Application>Microsoft Office PowerPoint</Application>
  <PresentationFormat>On-screen Show (4:3)</PresentationFormat>
  <Paragraphs>92</Paragraphs>
  <Slides>16</Slides>
  <Notes>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Guidance for Quarry Personnel on the Discovery of Misfired Explosives Information on how to recognise misfired explosives discovered during the quarrying process and what steps to take. </vt:lpstr>
      <vt:lpstr>Misfires : Guidance for Quarry Personnel</vt:lpstr>
      <vt:lpstr>Misfires : Guidance for Quarry Personnel</vt:lpstr>
      <vt:lpstr>Misfires : Guidance for Quarry Personnel</vt:lpstr>
      <vt:lpstr>Misfires : Guidance for Quarry Personnel What am I looking for ?</vt:lpstr>
      <vt:lpstr>Misfires : Guidance for Quarry Personnel What am I looking for ?</vt:lpstr>
      <vt:lpstr>Misfires : Guidance for Quarry Personnel What am I looking for ?</vt:lpstr>
      <vt:lpstr>Misfires : Guidance for Quarry Personnel What am I looking for ?</vt:lpstr>
      <vt:lpstr>Misfires : Guidance for Quarry Personnel What am I looking for ?</vt:lpstr>
      <vt:lpstr>Misfires : Guidance for Quarry Personnel What am I looking for ?</vt:lpstr>
      <vt:lpstr>Misfires : Guidance for Quarry Personnel What am I looking for ?</vt:lpstr>
      <vt:lpstr>Misfires : Guidance for Quarry Personnel What am I looking for ?</vt:lpstr>
      <vt:lpstr>Misfires : Guidance for Quarry Personnel What am I looking for ?</vt:lpstr>
      <vt:lpstr>Misfires : Guidance for Quarry Personnel What am I looking for ?</vt:lpstr>
      <vt:lpstr>Misfires : Guidance for Quarry Personnel What am I looking for ?</vt:lpstr>
      <vt:lpstr>Misfires : Guidance for Quarry Personnel What should I do ?</vt:lpstr>
    </vt:vector>
  </TitlesOfParts>
  <Company>Print Revolution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Health &amp; Safety Guidance for Quarries</dc:title>
  <dc:creator>Adrian Collier</dc:creator>
  <cp:lastModifiedBy>Colin Mew</cp:lastModifiedBy>
  <cp:revision>110</cp:revision>
  <dcterms:created xsi:type="dcterms:W3CDTF">2013-01-09T16:16:24Z</dcterms:created>
  <dcterms:modified xsi:type="dcterms:W3CDTF">2021-08-10T10:15:13Z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0x010100A1B553ECC2D3844689042851BF8B4A40</vt:lpwstr>
  </property>
</Properties>
</file>