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906000" cy="6858000" type="A4"/>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1SXWJ0bQvMRPV+TYygSlgIEmJh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Lewis" initials="" lastIdx="1" clrIdx="0"/>
  <p:cmAuthor id="1" name="Paul Joel"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73" autoAdjust="0"/>
  </p:normalViewPr>
  <p:slideViewPr>
    <p:cSldViewPr snapToGrid="0">
      <p:cViewPr varScale="1">
        <p:scale>
          <a:sx n="72" d="100"/>
          <a:sy n="72" d="100"/>
        </p:scale>
        <p:origin x="2544" y="7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3-22T19:58:34.467" idx="1">
    <p:pos x="6000" y="0"/>
    <p:text>I have redrawn this slide so that we can add animations . But I do have reservations about it . I have revised some of the text but please add your comments. I would be very interested to talk to the originator. Possibly it was focused at a different level.</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LZuN88A"/>
      </p:ext>
    </p:extLst>
  </p:cm>
  <p:cm authorId="1" dt="2021-03-22T19:58:34.467" idx="1">
    <p:pos x="6000" y="0"/>
    <p:text>John-many thanks for amending this. Will try and discuss this slide in particular.</p:text>
    <p:extLst>
      <p:ext uri="{C676402C-5697-4E1C-873F-D02D1690AC5C}">
        <p15:threadingInfo xmlns:p15="http://schemas.microsoft.com/office/powerpoint/2012/main" timeZoneBias="0">
          <p15:parentCm authorId="0"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L2CIBx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399" cy="496886"/>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1275" y="0"/>
            <a:ext cx="2946399" cy="496886"/>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1200" y="744537"/>
            <a:ext cx="5376862" cy="3722686"/>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06462" y="4714875"/>
            <a:ext cx="4984749" cy="4467224"/>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9750"/>
            <a:ext cx="2946399" cy="496886"/>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1275" y="9429750"/>
            <a:ext cx="2946399" cy="496886"/>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4"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5"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6"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7"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8"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63" name="Google Shape;63;p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 name="Google Shape;64;p1: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ctr" rtl="0">
              <a:lnSpc>
                <a:spcPct val="100000"/>
              </a:lnSpc>
              <a:spcBef>
                <a:spcPts val="0"/>
              </a:spcBef>
              <a:spcAft>
                <a:spcPts val="0"/>
              </a:spcAft>
              <a:buClr>
                <a:schemeClr val="dk1"/>
              </a:buClr>
              <a:buSzPts val="700"/>
              <a:buFont typeface="Arial"/>
              <a:buNone/>
            </a:pPr>
            <a:r>
              <a:rPr lang="en-GB" sz="2800" b="1" i="1">
                <a:latin typeface="Calibri"/>
                <a:ea typeface="Calibri"/>
                <a:cs typeface="Calibri"/>
                <a:sym typeface="Calibri"/>
              </a:rPr>
              <a:t>Quarries Regulation 1999</a:t>
            </a:r>
            <a:br>
              <a:rPr lang="en-GB" sz="2800" b="1" i="1">
                <a:latin typeface="Calibri"/>
                <a:ea typeface="Calibri"/>
                <a:cs typeface="Calibri"/>
                <a:sym typeface="Calibri"/>
              </a:rPr>
            </a:br>
            <a:r>
              <a:rPr lang="en-GB" sz="2000" b="1" i="1">
                <a:latin typeface="Calibri"/>
                <a:ea typeface="Calibri"/>
                <a:cs typeface="Calibri"/>
                <a:sym typeface="Calibri"/>
              </a:rPr>
              <a:t>Regulation 32 Appraisal of excavations and tips</a:t>
            </a:r>
            <a:br>
              <a:rPr lang="en-GB" sz="2800" b="1"/>
            </a:br>
            <a:endParaRPr sz="2800" b="1"/>
          </a:p>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41" name="Google Shape;141;p1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10: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600">
                <a:latin typeface="Calibri"/>
                <a:ea typeface="Calibri"/>
                <a:cs typeface="Calibri"/>
                <a:sym typeface="Calibri"/>
              </a:rPr>
              <a:t>An appraisal is intended to be fairly straight forward, it should be carried out in enough detail and with sufficient expertise to decide if an excavation or tip poses a significant hazard from collapse or movement. </a:t>
            </a:r>
            <a:endParaRPr sz="160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sz="1600">
                <a:latin typeface="Calibri"/>
                <a:ea typeface="Calibri"/>
                <a:cs typeface="Calibri"/>
                <a:sym typeface="Calibri"/>
              </a:rPr>
              <a:t>Appraisals can be conducted by any competent person, that is, a person with sufficient training, experience, knowledge and other qualities to enable him / her to undertake such duties. </a:t>
            </a:r>
            <a:endParaRPr sz="160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sz="1600">
                <a:latin typeface="Calibri"/>
                <a:ea typeface="Calibri"/>
                <a:cs typeface="Calibri"/>
                <a:sym typeface="Calibri"/>
              </a:rPr>
              <a:t>It is not normally necessary for appraisals to be carried out by a geotechnical specialist, in fact the frequency at which appraisals should be completed would make the involvement of a geotechnical specialist in all appraisals impractical. </a:t>
            </a:r>
            <a:endParaRPr sz="1600">
              <a:latin typeface="Calibri"/>
              <a:ea typeface="Calibri"/>
              <a:cs typeface="Calibri"/>
              <a:sym typeface="Calibri"/>
            </a:endParaRPr>
          </a:p>
          <a:p>
            <a:pPr marL="0" lvl="0" indent="0" algn="l" rtl="0">
              <a:lnSpc>
                <a:spcPct val="100000"/>
              </a:lnSpc>
              <a:spcBef>
                <a:spcPts val="1000"/>
              </a:spcBef>
              <a:spcAft>
                <a:spcPts val="0"/>
              </a:spcAft>
              <a:buClr>
                <a:schemeClr val="dk1"/>
              </a:buClr>
              <a:buSzPts val="12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49" name="Google Shape;149;p1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11: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600">
                <a:solidFill>
                  <a:srgbClr val="000000"/>
                </a:solidFill>
                <a:latin typeface="Calibri"/>
                <a:ea typeface="Calibri"/>
                <a:cs typeface="Calibri"/>
                <a:sym typeface="Calibri"/>
              </a:rPr>
              <a:t>Appraisals can be conducted by any competent person, that is, a person with sufficient training, experience, knowledge and other qualities to enable him / her to undertake such duties.</a:t>
            </a:r>
            <a:endParaRPr sz="10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57" name="Google Shape;157;p1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p12: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600">
                <a:solidFill>
                  <a:srgbClr val="000000"/>
                </a:solidFill>
                <a:latin typeface="Calibri"/>
                <a:ea typeface="Calibri"/>
                <a:cs typeface="Calibri"/>
                <a:sym typeface="Calibri"/>
              </a:rPr>
              <a:t>It is not normally necessary for appraisals to be carried out by a geotechnical specialist, in fact the frequency at which appraisals should be completed would make the involvement of a geotechnical specialist in all appraisals impractical. </a:t>
            </a:r>
            <a:endParaRPr sz="10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88aa5d723_0_46: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65" name="Google Shape;165;g788aa5d723_0_4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g788aa5d723_0_46:notes"/>
          <p:cNvSpPr txBox="1">
            <a:spLocks noGrp="1"/>
          </p:cNvSpPr>
          <p:nvPr>
            <p:ph type="body" idx="1"/>
          </p:nvPr>
        </p:nvSpPr>
        <p:spPr>
          <a:xfrm>
            <a:off x="906462" y="4714875"/>
            <a:ext cx="4984800" cy="4467300"/>
          </a:xfrm>
          <a:prstGeom prst="rect">
            <a:avLst/>
          </a:prstGeom>
          <a:noFill/>
          <a:ln>
            <a:noFill/>
          </a:ln>
        </p:spPr>
        <p:txBody>
          <a:bodyPr spcFirstLastPara="1" wrap="square" lIns="92125" tIns="46050" rIns="92125" bIns="46050" anchor="t" anchorCtr="0">
            <a:noAutofit/>
          </a:bodyPr>
          <a:lstStyle/>
          <a:p>
            <a:pPr marL="0" lvl="0" indent="0" algn="just" rtl="0">
              <a:lnSpc>
                <a:spcPct val="115000"/>
              </a:lnSpc>
              <a:spcBef>
                <a:spcPts val="0"/>
              </a:spcBef>
              <a:spcAft>
                <a:spcPts val="0"/>
              </a:spcAft>
              <a:buClr>
                <a:schemeClr val="dk1"/>
              </a:buClr>
              <a:buSzPts val="1100"/>
              <a:buFont typeface="Arial"/>
              <a:buNone/>
            </a:pPr>
            <a:r>
              <a:rPr lang="en-GB" sz="1600" dirty="0">
                <a:latin typeface="Calibri"/>
                <a:ea typeface="Calibri"/>
                <a:cs typeface="Calibri"/>
                <a:sym typeface="Calibri"/>
              </a:rPr>
              <a:t>All planned excavations or tips must have an appraisal before work commences. </a:t>
            </a:r>
          </a:p>
          <a:p>
            <a:pPr marL="0" lvl="0" indent="0" algn="just" rtl="0">
              <a:lnSpc>
                <a:spcPct val="115000"/>
              </a:lnSpc>
              <a:spcBef>
                <a:spcPts val="0"/>
              </a:spcBef>
              <a:spcAft>
                <a:spcPts val="0"/>
              </a:spcAft>
              <a:buClr>
                <a:schemeClr val="dk1"/>
              </a:buClr>
              <a:buSzPts val="1100"/>
              <a:buFont typeface="Arial"/>
              <a:buNone/>
            </a:pPr>
            <a:endParaRPr sz="1600" dirty="0">
              <a:latin typeface="Calibri"/>
              <a:ea typeface="Calibri"/>
              <a:cs typeface="Calibri"/>
              <a:sym typeface="Calibri"/>
            </a:endParaRPr>
          </a:p>
          <a:p>
            <a:pPr marL="0" lvl="0" indent="0" algn="just" rtl="0">
              <a:lnSpc>
                <a:spcPct val="115000"/>
              </a:lnSpc>
              <a:spcBef>
                <a:spcPts val="1000"/>
              </a:spcBef>
              <a:spcAft>
                <a:spcPts val="0"/>
              </a:spcAft>
              <a:buClr>
                <a:schemeClr val="dk1"/>
              </a:buClr>
              <a:buSzPts val="1100"/>
              <a:buFont typeface="Arial"/>
              <a:buNone/>
            </a:pPr>
            <a:r>
              <a:rPr lang="en-GB" sz="1600" dirty="0">
                <a:latin typeface="Calibri"/>
                <a:ea typeface="Calibri"/>
                <a:cs typeface="Calibri"/>
                <a:sym typeface="Calibri"/>
              </a:rPr>
              <a:t>If the appraisal concludes that a significant hazard will be created then a geotechnical specialist must be consulted and a geotechnical assessment / design will usually be required. The excavation or tip will then be subject to regular geotechnical assessments until such time as it no longer represents a significant hazard, when appraisals will recommence. </a:t>
            </a:r>
          </a:p>
          <a:p>
            <a:pPr marL="0" lvl="0" indent="0" algn="just" rtl="0">
              <a:lnSpc>
                <a:spcPct val="115000"/>
              </a:lnSpc>
              <a:spcBef>
                <a:spcPts val="1000"/>
              </a:spcBef>
              <a:spcAft>
                <a:spcPts val="0"/>
              </a:spcAft>
              <a:buClr>
                <a:schemeClr val="dk1"/>
              </a:buClr>
              <a:buSzPts val="1100"/>
              <a:buFont typeface="Arial"/>
              <a:buNone/>
            </a:pPr>
            <a:endParaRPr sz="1600" dirty="0">
              <a:latin typeface="Calibri"/>
              <a:ea typeface="Calibri"/>
              <a:cs typeface="Calibri"/>
              <a:sym typeface="Calibri"/>
            </a:endParaRPr>
          </a:p>
          <a:p>
            <a:pPr marL="0" lvl="0" indent="0" algn="just" rtl="0">
              <a:lnSpc>
                <a:spcPct val="115000"/>
              </a:lnSpc>
              <a:spcBef>
                <a:spcPts val="1000"/>
              </a:spcBef>
              <a:spcAft>
                <a:spcPts val="1000"/>
              </a:spcAft>
              <a:buClr>
                <a:schemeClr val="dk1"/>
              </a:buClr>
              <a:buSzPts val="1100"/>
              <a:buFont typeface="Arial"/>
              <a:buNone/>
            </a:pPr>
            <a:r>
              <a:rPr lang="en-GB" sz="1600" dirty="0">
                <a:latin typeface="Calibri"/>
                <a:ea typeface="Calibri"/>
                <a:cs typeface="Calibri"/>
                <a:sym typeface="Calibri"/>
              </a:rPr>
              <a:t>If the initial appraisal concludes that no significant hazard will be created then the appraisal should be repeated at appropriate intervals or whenever significant change is either suspected or occurs. Good practice would suggest that an appraisal is repeated following completion of the works and at intervals of not more than two years thereafter.</a:t>
            </a:r>
            <a:r>
              <a:rPr lang="en-GB" sz="1100" dirty="0">
                <a:latin typeface="Calibri"/>
                <a:ea typeface="Calibri"/>
                <a:cs typeface="Calibri"/>
                <a:sym typeface="Calibri"/>
              </a:rPr>
              <a:t> </a:t>
            </a:r>
            <a:endParaRPr sz="1600" dirty="0">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73" name="Google Shape;173;p1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p13: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600" dirty="0">
                <a:latin typeface="Calibri"/>
                <a:ea typeface="Calibri"/>
                <a:cs typeface="Calibri"/>
                <a:sym typeface="Calibri"/>
              </a:rPr>
              <a:t>When conducting an appraisal you should focus on what the consequences of failure would be (the hazard), the probability of a failure actually happening is not relevant here. </a:t>
            </a:r>
          </a:p>
          <a:p>
            <a:pPr marL="0" lvl="0" indent="0" algn="l" rtl="0">
              <a:lnSpc>
                <a:spcPct val="115000"/>
              </a:lnSpc>
              <a:spcBef>
                <a:spcPts val="0"/>
              </a:spcBef>
              <a:spcAft>
                <a:spcPts val="0"/>
              </a:spcAft>
              <a:buClr>
                <a:schemeClr val="dk1"/>
              </a:buClr>
              <a:buSzPts val="1100"/>
              <a:buFont typeface="Arial"/>
              <a:buNone/>
            </a:pPr>
            <a:endParaRPr sz="1600" dirty="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sz="1600" dirty="0">
                <a:latin typeface="Calibri"/>
                <a:ea typeface="Calibri"/>
                <a:cs typeface="Calibri"/>
                <a:sym typeface="Calibri"/>
              </a:rPr>
              <a:t>The hazard should be considered significant if a failure would directly or indirectly be liable to endanger premises, roadways or other places where people are likely to be found off site, or likely to kill or seriously injure anyone. </a:t>
            </a:r>
          </a:p>
          <a:p>
            <a:pPr marL="0" lvl="0" indent="0" algn="l" rtl="0">
              <a:lnSpc>
                <a:spcPct val="115000"/>
              </a:lnSpc>
              <a:spcBef>
                <a:spcPts val="1000"/>
              </a:spcBef>
              <a:spcAft>
                <a:spcPts val="0"/>
              </a:spcAft>
              <a:buClr>
                <a:schemeClr val="dk1"/>
              </a:buClr>
              <a:buSzPts val="1100"/>
              <a:buFont typeface="Arial"/>
              <a:buNone/>
            </a:pPr>
            <a:endParaRPr sz="1600" dirty="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sz="1600" dirty="0">
                <a:latin typeface="Calibri"/>
                <a:ea typeface="Calibri"/>
                <a:cs typeface="Calibri"/>
                <a:sym typeface="Calibri"/>
              </a:rPr>
              <a:t>The ACOP accompanying the 1999 quarries regulations provides clear guidance on what should be regarded as a significant hazard, this guidance is reproduced as Table 1 below.</a:t>
            </a:r>
            <a:endParaRPr sz="1600" dirty="0">
              <a:latin typeface="Calibri"/>
              <a:ea typeface="Calibri"/>
              <a:cs typeface="Calibri"/>
              <a:sym typeface="Calibri"/>
            </a:endParaRPr>
          </a:p>
          <a:p>
            <a:pPr marL="0" lvl="0" indent="0" algn="l" rtl="0">
              <a:lnSpc>
                <a:spcPct val="100000"/>
              </a:lnSpc>
              <a:spcBef>
                <a:spcPts val="1000"/>
              </a:spcBef>
              <a:spcAft>
                <a:spcPts val="0"/>
              </a:spcAft>
              <a:buClr>
                <a:schemeClr val="dk1"/>
              </a:buClr>
              <a:buSzPts val="1200"/>
              <a:buFont typeface="Arial"/>
              <a:buNone/>
            </a:pPr>
            <a:endParaRPr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88aa5d723_0_32:notes"/>
          <p:cNvSpPr>
            <a:spLocks noGrp="1" noRot="1" noChangeAspect="1"/>
          </p:cNvSpPr>
          <p:nvPr>
            <p:ph type="sldImg" idx="2"/>
          </p:nvPr>
        </p:nvSpPr>
        <p:spPr>
          <a:xfrm>
            <a:off x="711200" y="744537"/>
            <a:ext cx="53769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180" name="Google Shape;180;g788aa5d723_0_32:notes"/>
          <p:cNvSpPr txBox="1">
            <a:spLocks noGrp="1"/>
          </p:cNvSpPr>
          <p:nvPr>
            <p:ph type="body" idx="1"/>
          </p:nvPr>
        </p:nvSpPr>
        <p:spPr>
          <a:xfrm>
            <a:off x="906462" y="4714875"/>
            <a:ext cx="4984800" cy="4467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GB" sz="1100" dirty="0">
                <a:solidFill>
                  <a:srgbClr val="201F1E"/>
                </a:solidFill>
                <a:highlight>
                  <a:srgbClr val="FFFFFF"/>
                </a:highlight>
                <a:latin typeface="Calibri"/>
                <a:ea typeface="Calibri"/>
                <a:cs typeface="Calibri"/>
                <a:sym typeface="Calibri"/>
              </a:rPr>
              <a:t>Speaker Notes:</a:t>
            </a:r>
            <a:endParaRPr sz="1100" dirty="0">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b="1" dirty="0">
                <a:solidFill>
                  <a:srgbClr val="201F1E"/>
                </a:solidFill>
                <a:highlight>
                  <a:srgbClr val="FFFFFF"/>
                </a:highlight>
                <a:latin typeface="Calibri"/>
                <a:ea typeface="Calibri"/>
                <a:cs typeface="Calibri"/>
                <a:sym typeface="Calibri"/>
              </a:rPr>
              <a:t>Significant hazard</a:t>
            </a:r>
            <a:endParaRPr sz="1100" b="1" dirty="0">
              <a:solidFill>
                <a:srgbClr val="201F1E"/>
              </a:solidFill>
              <a:highlight>
                <a:srgbClr val="FFFFFF"/>
              </a:highlight>
              <a:latin typeface="Calibri"/>
              <a:ea typeface="Calibri"/>
              <a:cs typeface="Calibri"/>
              <a:sym typeface="Calibri"/>
            </a:endParaRPr>
          </a:p>
          <a:p>
            <a:pPr marL="457200" lvl="0" indent="-298450" algn="l" rtl="0">
              <a:lnSpc>
                <a:spcPct val="115000"/>
              </a:lnSpc>
              <a:spcBef>
                <a:spcPts val="0"/>
              </a:spcBef>
              <a:spcAft>
                <a:spcPts val="0"/>
              </a:spcAft>
              <a:buClr>
                <a:srgbClr val="201F1E"/>
              </a:buClr>
              <a:buSzPts val="1100"/>
              <a:buFont typeface="Calibri"/>
              <a:buChar char="●"/>
            </a:pPr>
            <a:r>
              <a:rPr lang="en-GB" sz="1100" dirty="0">
                <a:solidFill>
                  <a:srgbClr val="201F1E"/>
                </a:solidFill>
                <a:highlight>
                  <a:srgbClr val="FFFFFF"/>
                </a:highlight>
                <a:latin typeface="Calibri"/>
                <a:ea typeface="Calibri"/>
                <a:cs typeface="Calibri"/>
                <a:sym typeface="Calibri"/>
              </a:rPr>
              <a:t>ACOP 293 says: To determine if the hazard is significant it is necessary to consider how an excavation or tip might feasibly fail, and the likely consequences of any such failure. The likely consequences are crucial when deciding if a particular hazard is significant. The probability of such a failure actually happening is not relevant in this context.  However this description should be expanded to consider how the formation or management of the excavation could affect the stability of the of excavation or tip and also any nearby properties and structures.  Examples of how the formation of the excavation might be an issue include vibration due to blasting or settlement due to dewatering.</a:t>
            </a:r>
            <a:endParaRPr sz="1100" dirty="0">
              <a:solidFill>
                <a:srgbClr val="201F1E"/>
              </a:solidFill>
              <a:highlight>
                <a:srgbClr val="FFFFFF"/>
              </a:highlight>
              <a:latin typeface="Calibri"/>
              <a:ea typeface="Calibri"/>
              <a:cs typeface="Calibri"/>
              <a:sym typeface="Calibri"/>
            </a:endParaRPr>
          </a:p>
          <a:p>
            <a:pPr marL="457200" lvl="0" indent="-298450" algn="l" rtl="0">
              <a:lnSpc>
                <a:spcPct val="115000"/>
              </a:lnSpc>
              <a:spcBef>
                <a:spcPts val="0"/>
              </a:spcBef>
              <a:spcAft>
                <a:spcPts val="0"/>
              </a:spcAft>
              <a:buClr>
                <a:srgbClr val="201F1E"/>
              </a:buClr>
              <a:buSzPts val="1100"/>
              <a:buFont typeface="Calibri"/>
              <a:buChar char="●"/>
            </a:pPr>
            <a:r>
              <a:rPr lang="en-GB" sz="1100" dirty="0">
                <a:solidFill>
                  <a:srgbClr val="201F1E"/>
                </a:solidFill>
                <a:highlight>
                  <a:srgbClr val="FFFFFF"/>
                </a:highlight>
                <a:latin typeface="Calibri"/>
                <a:ea typeface="Calibri"/>
                <a:cs typeface="Calibri"/>
                <a:sym typeface="Calibri"/>
              </a:rPr>
              <a:t>ACOP 295 says: The hazard should be considered significant if such a failure would, directly or indirectly, be: liable to endanger premises, roadways or other places where people are likely to be found off-site; or likely to kill or seriously injure anyone.  Timescale and distance is not addressed in the ACOP and the focus is on immediate loss of life on site, but plausibly loss of life can occur over a protracted period and outside of site.  An example might be if a utility service was disrupted to vulnerable customers/infrastructure.</a:t>
            </a:r>
            <a:endParaRPr sz="1100" dirty="0">
              <a:solidFill>
                <a:srgbClr val="201F1E"/>
              </a:solidFill>
              <a:highlight>
                <a:srgbClr val="FFFFFF"/>
              </a:highlight>
              <a:latin typeface="Calibri"/>
              <a:ea typeface="Calibri"/>
              <a:cs typeface="Calibri"/>
              <a:sym typeface="Calibri"/>
            </a:endParaRPr>
          </a:p>
          <a:p>
            <a:pPr marL="457200" lvl="0" indent="-298450" algn="l" rtl="0">
              <a:lnSpc>
                <a:spcPct val="115000"/>
              </a:lnSpc>
              <a:spcBef>
                <a:spcPts val="0"/>
              </a:spcBef>
              <a:spcAft>
                <a:spcPts val="0"/>
              </a:spcAft>
              <a:buClr>
                <a:srgbClr val="201F1E"/>
              </a:buClr>
              <a:buSzPts val="1100"/>
              <a:buFont typeface="Calibri"/>
              <a:buChar char="●"/>
            </a:pPr>
            <a:r>
              <a:rPr lang="en-GB" sz="1100" dirty="0">
                <a:solidFill>
                  <a:srgbClr val="201F1E"/>
                </a:solidFill>
                <a:highlight>
                  <a:srgbClr val="FFFFFF"/>
                </a:highlight>
                <a:latin typeface="Calibri"/>
                <a:ea typeface="Calibri"/>
                <a:cs typeface="Calibri"/>
                <a:sym typeface="Calibri"/>
              </a:rPr>
              <a:t>The QR’99 and ACOP do not define structure, but the Construction Design Management (CDM) Regs 2015 do.  “structure” means - (a) any building, timber, masonry, metal or reinforced concrete structure, railway line or siding, tramway line, dock, harbour, inland navigation, tunnel, shaft, bridge, viaduct, waterworks, reservoir, pipe or pipeline, cable, aqueduct, sewer, sewage works, gasholder, road, airfield, sea defence works, river works, drainage works, earthworks, lagoon, dam, wall, caisson, mast, tower, pylon, underground tank, earth retaining structure or structure designed to preserve or alter any natural feature and fixed plant; (b) any structure similar to anything specified in paragraph (a); (c) any formwork, falsework, scaffold or other structure designed or used to provide support or means of access during construction work, and any reference to a structure includes part of a structure.</a:t>
            </a:r>
            <a:endParaRPr sz="1100" dirty="0">
              <a:solidFill>
                <a:srgbClr val="201F1E"/>
              </a:solidFill>
              <a:highlight>
                <a:srgbClr val="FFFFFF"/>
              </a:highlight>
              <a:latin typeface="Calibri"/>
              <a:ea typeface="Calibri"/>
              <a:cs typeface="Calibri"/>
              <a:sym typeface="Calibri"/>
            </a:endParaRPr>
          </a:p>
          <a:p>
            <a:pPr marL="457200" lvl="0" indent="-298450" algn="l" rtl="0">
              <a:lnSpc>
                <a:spcPct val="115000"/>
              </a:lnSpc>
              <a:spcBef>
                <a:spcPts val="0"/>
              </a:spcBef>
              <a:spcAft>
                <a:spcPts val="0"/>
              </a:spcAft>
              <a:buClr>
                <a:srgbClr val="201F1E"/>
              </a:buClr>
              <a:buSzPts val="1100"/>
              <a:buFont typeface="Calibri"/>
              <a:buChar char="●"/>
            </a:pPr>
            <a:r>
              <a:rPr lang="en-GB" sz="1100" dirty="0">
                <a:solidFill>
                  <a:srgbClr val="201F1E"/>
                </a:solidFill>
                <a:highlight>
                  <a:srgbClr val="FFFFFF"/>
                </a:highlight>
                <a:latin typeface="Calibri"/>
                <a:ea typeface="Calibri"/>
                <a:cs typeface="Calibri"/>
                <a:sym typeface="Calibri"/>
              </a:rPr>
              <a:t>Schedule 1 REG 331a indicates any contiguous land or structures which might be affected by the excavation or tip should be on the site survey and lists other features be them natural or man-made which might affect the safety of the excavation.  The assessor should be aware that some structures or hazards are buried underground and therefore are not always obvious.  If the assessor has not already checked the Site Survey and services search, they should do so before undertaking the appraisal.</a:t>
            </a:r>
            <a:endParaRPr sz="1100" dirty="0">
              <a:solidFill>
                <a:srgbClr val="201F1E"/>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en-GB" sz="1300" dirty="0">
                <a:solidFill>
                  <a:srgbClr val="201F1E"/>
                </a:solidFill>
                <a:highlight>
                  <a:schemeClr val="lt1"/>
                </a:highlight>
                <a:latin typeface="Calibri"/>
                <a:ea typeface="Calibri"/>
                <a:cs typeface="Calibri"/>
                <a:sym typeface="Calibri"/>
              </a:rPr>
              <a:t>Adverse effects from forming the excavations might include; vibration from blasting and the operation of the haulage route, loading from haulage or stockpiles, settlement or change in water-table/water flow regime due to dewatering, increased flooding risk due to bunds and altered run-off conditions.</a:t>
            </a:r>
            <a:endParaRPr sz="1300" dirty="0">
              <a:solidFill>
                <a:srgbClr val="201F1E"/>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300" dirty="0">
                <a:solidFill>
                  <a:srgbClr val="201F1E"/>
                </a:solidFill>
                <a:highlight>
                  <a:schemeClr val="lt1"/>
                </a:highlight>
                <a:latin typeface="Calibri"/>
                <a:ea typeface="Calibri"/>
                <a:cs typeface="Calibri"/>
                <a:sym typeface="Calibri"/>
              </a:rPr>
              <a:t> </a:t>
            </a:r>
            <a:endParaRPr sz="1300" dirty="0">
              <a:solidFill>
                <a:srgbClr val="201F1E"/>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400"/>
              <a:buFont typeface="Arial"/>
              <a:buNone/>
            </a:pPr>
            <a:r>
              <a:rPr lang="en-GB" sz="1300" dirty="0">
                <a:solidFill>
                  <a:srgbClr val="201F1E"/>
                </a:solidFill>
                <a:highlight>
                  <a:schemeClr val="lt1"/>
                </a:highlight>
                <a:latin typeface="Calibri"/>
                <a:ea typeface="Calibri"/>
                <a:cs typeface="Calibri"/>
                <a:sym typeface="Calibri"/>
              </a:rPr>
              <a:t>Structures should be considered to include any part of, or support/access to: any building, road, railway or tramway lines, dock/harbour, inland navigation, tunnel, bridge, viaduct, shaft, waterworks, reservoir, dam, aqueduct, pipe or pipeline, gasholder, cable, sewer, sewage works, airfield, sea defence works, river works, drainage works, earthworks, lagoon, wall, caisson, mast, tower, pylon, underground tank, earth retaining structure or structure designed to preserve or alter any natural feature and fixed plant or similar. </a:t>
            </a:r>
            <a:endParaRPr sz="1300" dirty="0">
              <a:solidFill>
                <a:srgbClr val="201F1E"/>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400"/>
              <a:buFont typeface="Arial"/>
              <a:buNone/>
            </a:pPr>
            <a:endParaRPr sz="1300" dirty="0">
              <a:solidFill>
                <a:srgbClr val="201F1E"/>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300" dirty="0">
                <a:solidFill>
                  <a:srgbClr val="201F1E"/>
                </a:solidFill>
                <a:highlight>
                  <a:schemeClr val="lt1"/>
                </a:highlight>
                <a:latin typeface="Calibri"/>
                <a:ea typeface="Calibri"/>
                <a:cs typeface="Calibri"/>
                <a:sym typeface="Calibri"/>
              </a:rPr>
              <a:t>You should be aware that some structures may be buried underground such as utility services and culverts and are therefore not always obvious.</a:t>
            </a:r>
            <a:endParaRPr sz="1300" dirty="0">
              <a:solidFill>
                <a:srgbClr val="201F1E"/>
              </a:solidFill>
              <a:highlight>
                <a:schemeClr val="lt1"/>
              </a:highligh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81" name="Google Shape;181;g788aa5d723_0_32:notes"/>
          <p:cNvSpPr txBox="1">
            <a:spLocks noGrp="1"/>
          </p:cNvSpPr>
          <p:nvPr>
            <p:ph type="sldNum" idx="12"/>
          </p:nvPr>
        </p:nvSpPr>
        <p:spPr>
          <a:xfrm>
            <a:off x="3851275" y="9429750"/>
            <a:ext cx="2946300" cy="4968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rgbClr val="000000"/>
              </a:buClr>
              <a:buSzPts val="1400"/>
              <a:buFont typeface="Arial"/>
              <a:buNone/>
            </a:pPr>
            <a:endParaRPr/>
          </a:p>
          <a:p>
            <a:pPr marL="0" lvl="1" indent="0" algn="l" rtl="0">
              <a:lnSpc>
                <a:spcPct val="100000"/>
              </a:lnSpc>
              <a:spcBef>
                <a:spcPts val="0"/>
              </a:spcBef>
              <a:spcAft>
                <a:spcPts val="0"/>
              </a:spcAft>
              <a:buClr>
                <a:srgbClr val="000000"/>
              </a:buClr>
              <a:buSzPts val="1400"/>
              <a:buFont typeface="Arial"/>
              <a:buNone/>
            </a:pPr>
            <a:endParaRPr/>
          </a:p>
          <a:p>
            <a:pPr marL="0" lvl="2" indent="0" algn="l" rtl="0">
              <a:lnSpc>
                <a:spcPct val="100000"/>
              </a:lnSpc>
              <a:spcBef>
                <a:spcPts val="0"/>
              </a:spcBef>
              <a:spcAft>
                <a:spcPts val="0"/>
              </a:spcAft>
              <a:buClr>
                <a:srgbClr val="000000"/>
              </a:buClr>
              <a:buSzPts val="1400"/>
              <a:buFont typeface="Arial"/>
              <a:buNone/>
            </a:pPr>
            <a:endParaRPr/>
          </a:p>
          <a:p>
            <a:pPr marL="0" lvl="3" indent="0" algn="l" rtl="0">
              <a:lnSpc>
                <a:spcPct val="100000"/>
              </a:lnSpc>
              <a:spcBef>
                <a:spcPts val="0"/>
              </a:spcBef>
              <a:spcAft>
                <a:spcPts val="0"/>
              </a:spcAft>
              <a:buClr>
                <a:srgbClr val="000000"/>
              </a:buClr>
              <a:buSzPts val="1400"/>
              <a:buFont typeface="Arial"/>
              <a:buNone/>
            </a:pPr>
            <a:endParaRPr/>
          </a:p>
          <a:p>
            <a:pPr marL="0" lvl="4" indent="0" algn="l" rtl="0">
              <a:lnSpc>
                <a:spcPct val="100000"/>
              </a:lnSpc>
              <a:spcBef>
                <a:spcPts val="0"/>
              </a:spcBef>
              <a:spcAft>
                <a:spcPts val="0"/>
              </a:spcAft>
              <a:buClr>
                <a:srgbClr val="000000"/>
              </a:buClr>
              <a:buSzPts val="1400"/>
              <a:buFont typeface="Arial"/>
              <a:buNone/>
            </a:pPr>
            <a:endParaRPr/>
          </a:p>
          <a:p>
            <a:pPr marL="0" lvl="5" indent="0" algn="l" rtl="0">
              <a:lnSpc>
                <a:spcPct val="100000"/>
              </a:lnSpc>
              <a:spcBef>
                <a:spcPts val="0"/>
              </a:spcBef>
              <a:spcAft>
                <a:spcPts val="0"/>
              </a:spcAft>
              <a:buClr>
                <a:srgbClr val="000000"/>
              </a:buClr>
              <a:buSzPts val="1400"/>
              <a:buFont typeface="Arial"/>
              <a:buNone/>
            </a:pPr>
            <a:endParaRPr/>
          </a:p>
          <a:p>
            <a:pPr marL="0" lvl="6" indent="0" algn="l" rtl="0">
              <a:lnSpc>
                <a:spcPct val="100000"/>
              </a:lnSpc>
              <a:spcBef>
                <a:spcPts val="0"/>
              </a:spcBef>
              <a:spcAft>
                <a:spcPts val="0"/>
              </a:spcAft>
              <a:buClr>
                <a:srgbClr val="000000"/>
              </a:buClr>
              <a:buSzPts val="1400"/>
              <a:buFont typeface="Arial"/>
              <a:buNone/>
            </a:pPr>
            <a:endParaRPr/>
          </a:p>
          <a:p>
            <a:pPr marL="0" lvl="7" indent="0" algn="l" rtl="0">
              <a:lnSpc>
                <a:spcPct val="100000"/>
              </a:lnSpc>
              <a:spcBef>
                <a:spcPts val="0"/>
              </a:spcBef>
              <a:spcAft>
                <a:spcPts val="0"/>
              </a:spcAft>
              <a:buClr>
                <a:srgbClr val="000000"/>
              </a:buClr>
              <a:buSzPts val="1400"/>
              <a:buFont typeface="Arial"/>
              <a:buNone/>
            </a:pPr>
            <a:endParaRPr/>
          </a:p>
          <a:p>
            <a:pPr marL="0" lvl="8"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92df4a5d1_1_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92df4a5d1_1_0:notes"/>
          <p:cNvSpPr txBox="1">
            <a:spLocks noGrp="1"/>
          </p:cNvSpPr>
          <p:nvPr>
            <p:ph type="body" idx="1"/>
          </p:nvPr>
        </p:nvSpPr>
        <p:spPr>
          <a:xfrm>
            <a:off x="906462" y="4714875"/>
            <a:ext cx="4984800" cy="446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Here is a list of elements that may be affected by your existing or planned excavation or tip.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following slides give photographic examples of some of these.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Think about the cost and disruption to services that could have been avoided by following the appropriate Geotechnical management pathway. </a:t>
            </a:r>
            <a:endParaRPr dirty="0"/>
          </a:p>
        </p:txBody>
      </p:sp>
      <p:sp>
        <p:nvSpPr>
          <p:cNvPr id="189" name="Google Shape;189;gb92df4a5d1_1_0:notes"/>
          <p:cNvSpPr txBox="1">
            <a:spLocks noGrp="1"/>
          </p:cNvSpPr>
          <p:nvPr>
            <p:ph type="sldNum" idx="12"/>
          </p:nvPr>
        </p:nvSpPr>
        <p:spPr>
          <a:xfrm>
            <a:off x="3851275" y="9429750"/>
            <a:ext cx="2946300" cy="496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b4729ec994_0_2:notes"/>
          <p:cNvSpPr>
            <a:spLocks noGrp="1" noRot="1" noChangeAspect="1"/>
          </p:cNvSpPr>
          <p:nvPr>
            <p:ph type="sldImg" idx="2"/>
          </p:nvPr>
        </p:nvSpPr>
        <p:spPr>
          <a:xfrm>
            <a:off x="711200" y="744537"/>
            <a:ext cx="5376900" cy="372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b4729ec994_0_2:notes"/>
          <p:cNvSpPr txBox="1">
            <a:spLocks noGrp="1"/>
          </p:cNvSpPr>
          <p:nvPr>
            <p:ph type="body" idx="1"/>
          </p:nvPr>
        </p:nvSpPr>
        <p:spPr>
          <a:xfrm>
            <a:off x="906462" y="4714875"/>
            <a:ext cx="4984800" cy="446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 Undermining of Pylons can both affect their stability and increase the likelihood of both disruption to the supply network and danger to persons from contact with High voltage conductors. </a:t>
            </a:r>
            <a:endParaRPr/>
          </a:p>
        </p:txBody>
      </p:sp>
      <p:sp>
        <p:nvSpPr>
          <p:cNvPr id="196" name="Google Shape;196;gb4729ec994_0_2:notes"/>
          <p:cNvSpPr txBox="1">
            <a:spLocks noGrp="1"/>
          </p:cNvSpPr>
          <p:nvPr>
            <p:ph type="sldNum" idx="12"/>
          </p:nvPr>
        </p:nvSpPr>
        <p:spPr>
          <a:xfrm>
            <a:off x="3851275" y="9429750"/>
            <a:ext cx="2946300" cy="496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b4729ec994_0_10:notes"/>
          <p:cNvSpPr>
            <a:spLocks noGrp="1" noRot="1" noChangeAspect="1"/>
          </p:cNvSpPr>
          <p:nvPr>
            <p:ph type="sldImg" idx="2"/>
          </p:nvPr>
        </p:nvSpPr>
        <p:spPr>
          <a:xfrm>
            <a:off x="711200" y="744537"/>
            <a:ext cx="5376900" cy="372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b4729ec994_0_10:notes"/>
          <p:cNvSpPr txBox="1">
            <a:spLocks noGrp="1"/>
          </p:cNvSpPr>
          <p:nvPr>
            <p:ph type="body" idx="1"/>
          </p:nvPr>
        </p:nvSpPr>
        <p:spPr>
          <a:xfrm>
            <a:off x="906462" y="4714875"/>
            <a:ext cx="4984800" cy="446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 Blasting near pylons brings its own set of risks and therefore necessary controls. </a:t>
            </a:r>
            <a:endParaRPr/>
          </a:p>
        </p:txBody>
      </p:sp>
      <p:sp>
        <p:nvSpPr>
          <p:cNvPr id="205" name="Google Shape;205;gb4729ec994_0_10:notes"/>
          <p:cNvSpPr txBox="1">
            <a:spLocks noGrp="1"/>
          </p:cNvSpPr>
          <p:nvPr>
            <p:ph type="sldNum" idx="12"/>
          </p:nvPr>
        </p:nvSpPr>
        <p:spPr>
          <a:xfrm>
            <a:off x="3851275" y="9429750"/>
            <a:ext cx="2946300" cy="496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4729ec994_0_22:notes"/>
          <p:cNvSpPr>
            <a:spLocks noGrp="1" noRot="1" noChangeAspect="1"/>
          </p:cNvSpPr>
          <p:nvPr>
            <p:ph type="sldImg" idx="2"/>
          </p:nvPr>
        </p:nvSpPr>
        <p:spPr>
          <a:xfrm>
            <a:off x="711200" y="744537"/>
            <a:ext cx="5376900" cy="372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4729ec994_0_22:notes"/>
          <p:cNvSpPr txBox="1">
            <a:spLocks noGrp="1"/>
          </p:cNvSpPr>
          <p:nvPr>
            <p:ph type="body" idx="1"/>
          </p:nvPr>
        </p:nvSpPr>
        <p:spPr>
          <a:xfrm>
            <a:off x="906462" y="4714875"/>
            <a:ext cx="4984800" cy="446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 1000 000 m3 had to be moved to reinstate the railway. This failure of a mine coal spoil tip led to significant disruption to the railway at  Hatfield </a:t>
            </a:r>
            <a:endParaRPr/>
          </a:p>
        </p:txBody>
      </p:sp>
      <p:sp>
        <p:nvSpPr>
          <p:cNvPr id="214" name="Google Shape;214;gb4729ec994_0_22:notes"/>
          <p:cNvSpPr txBox="1">
            <a:spLocks noGrp="1"/>
          </p:cNvSpPr>
          <p:nvPr>
            <p:ph type="sldNum" idx="12"/>
          </p:nvPr>
        </p:nvSpPr>
        <p:spPr>
          <a:xfrm>
            <a:off x="3851275" y="9429750"/>
            <a:ext cx="2946300" cy="496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69" name="Google Shape;69;p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 name="Google Shape;70;p2: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just" rtl="0">
              <a:lnSpc>
                <a:spcPct val="115000"/>
              </a:lnSpc>
              <a:spcBef>
                <a:spcPts val="0"/>
              </a:spcBef>
              <a:spcAft>
                <a:spcPts val="0"/>
              </a:spcAft>
              <a:buClr>
                <a:schemeClr val="dk1"/>
              </a:buClr>
              <a:buSzPts val="1100"/>
              <a:buFont typeface="Arial"/>
              <a:buNone/>
            </a:pPr>
            <a:r>
              <a:rPr lang="en-GB" sz="1600">
                <a:solidFill>
                  <a:srgbClr val="FF0000"/>
                </a:solidFill>
                <a:latin typeface="Calibri"/>
                <a:ea typeface="Calibri"/>
                <a:cs typeface="Calibri"/>
                <a:sym typeface="Calibri"/>
              </a:rPr>
              <a:t>All quarry operators are required by Regulation to determine whether any geotechnical element within an active quarry represents a threat to anybody. All excavations and tips however small or large are considered </a:t>
            </a:r>
            <a:r>
              <a:rPr lang="en-GB" sz="1600" u="sng">
                <a:solidFill>
                  <a:srgbClr val="FF0000"/>
                </a:solidFill>
                <a:latin typeface="Calibri"/>
                <a:ea typeface="Calibri"/>
                <a:cs typeface="Calibri"/>
                <a:sym typeface="Calibri"/>
              </a:rPr>
              <a:t>potential</a:t>
            </a:r>
            <a:r>
              <a:rPr lang="en-GB" sz="1600">
                <a:solidFill>
                  <a:srgbClr val="FF0000"/>
                </a:solidFill>
                <a:latin typeface="Calibri"/>
                <a:ea typeface="Calibri"/>
                <a:cs typeface="Calibri"/>
                <a:sym typeface="Calibri"/>
              </a:rPr>
              <a:t> hazards and Regulation 32 outlines the formal process that must be undertaken to determine the degree of hazard for each element.</a:t>
            </a:r>
            <a:endParaRPr sz="1600">
              <a:solidFill>
                <a:srgbClr val="FF0000"/>
              </a:solidFill>
              <a:latin typeface="Calibri"/>
              <a:ea typeface="Calibri"/>
              <a:cs typeface="Calibri"/>
              <a:sym typeface="Calibri"/>
            </a:endParaRPr>
          </a:p>
          <a:p>
            <a:pPr marL="0" lvl="0" indent="0" algn="just" rtl="0">
              <a:lnSpc>
                <a:spcPct val="115000"/>
              </a:lnSpc>
              <a:spcBef>
                <a:spcPts val="1000"/>
              </a:spcBef>
              <a:spcAft>
                <a:spcPts val="0"/>
              </a:spcAft>
              <a:buClr>
                <a:schemeClr val="dk1"/>
              </a:buClr>
              <a:buSzPts val="1100"/>
              <a:buFont typeface="Arial"/>
              <a:buNone/>
            </a:pPr>
            <a:r>
              <a:rPr lang="en-GB" sz="1600">
                <a:solidFill>
                  <a:srgbClr val="FF0000"/>
                </a:solidFill>
                <a:latin typeface="Calibri"/>
                <a:ea typeface="Calibri"/>
                <a:cs typeface="Calibri"/>
                <a:sym typeface="Calibri"/>
              </a:rPr>
              <a:t>If an excavation or tip is identified as having the potential to cause harm then it is deemed a potential “Significant Hazard” and it must be “Assessed” by a “Geotechnical Specialist” to determine the level of risk.</a:t>
            </a:r>
            <a:endParaRPr sz="1600">
              <a:solidFill>
                <a:srgbClr val="FF0000"/>
              </a:solidFill>
              <a:latin typeface="Calibri"/>
              <a:ea typeface="Calibri"/>
              <a:cs typeface="Calibri"/>
              <a:sym typeface="Calibri"/>
            </a:endParaRPr>
          </a:p>
          <a:p>
            <a:pPr marL="0" lvl="0" indent="0" algn="just" rtl="0">
              <a:lnSpc>
                <a:spcPct val="115000"/>
              </a:lnSpc>
              <a:spcBef>
                <a:spcPts val="1000"/>
              </a:spcBef>
              <a:spcAft>
                <a:spcPts val="0"/>
              </a:spcAft>
              <a:buClr>
                <a:schemeClr val="dk1"/>
              </a:buClr>
              <a:buSzPts val="1100"/>
              <a:buFont typeface="Arial"/>
              <a:buNone/>
            </a:pPr>
            <a:r>
              <a:rPr lang="en-GB" sz="1600">
                <a:solidFill>
                  <a:srgbClr val="FF0000"/>
                </a:solidFill>
                <a:latin typeface="Calibri"/>
                <a:ea typeface="Calibri"/>
                <a:cs typeface="Calibri"/>
                <a:sym typeface="Calibri"/>
              </a:rPr>
              <a:t>Remember also that Stockpiles and Lagoons are classified as Tips by Regulation. Such existing or proposed features on site must be subject to an Appraisal if they have not been previously determined to be a Significant Hazard.</a:t>
            </a:r>
            <a:endParaRPr sz="1600">
              <a:solidFill>
                <a:srgbClr val="FF0000"/>
              </a:solidFill>
              <a:latin typeface="Calibri"/>
              <a:ea typeface="Calibri"/>
              <a:cs typeface="Calibri"/>
              <a:sym typeface="Calibri"/>
            </a:endParaRPr>
          </a:p>
          <a:p>
            <a:pPr marL="0" lvl="0" indent="0" algn="just" rtl="0">
              <a:lnSpc>
                <a:spcPct val="115000"/>
              </a:lnSpc>
              <a:spcBef>
                <a:spcPts val="1000"/>
              </a:spcBef>
              <a:spcAft>
                <a:spcPts val="0"/>
              </a:spcAft>
              <a:buClr>
                <a:schemeClr val="dk1"/>
              </a:buClr>
              <a:buSzPts val="1100"/>
              <a:buFont typeface="Arial"/>
              <a:buNone/>
            </a:pPr>
            <a:r>
              <a:rPr lang="en-GB" sz="1600" b="1" i="1">
                <a:solidFill>
                  <a:srgbClr val="FF0000"/>
                </a:solidFill>
                <a:latin typeface="Calibri"/>
                <a:ea typeface="Calibri"/>
                <a:cs typeface="Calibri"/>
                <a:sym typeface="Calibri"/>
              </a:rPr>
              <a:t> </a:t>
            </a:r>
            <a:endParaRPr sz="1600" b="1" i="1">
              <a:solidFill>
                <a:srgbClr val="FF0000"/>
              </a:solidFill>
              <a:latin typeface="Calibri"/>
              <a:ea typeface="Calibri"/>
              <a:cs typeface="Calibri"/>
              <a:sym typeface="Calibri"/>
            </a:endParaRPr>
          </a:p>
          <a:p>
            <a:pPr marL="0" lvl="0" indent="0" algn="just" rtl="0">
              <a:lnSpc>
                <a:spcPct val="115000"/>
              </a:lnSpc>
              <a:spcBef>
                <a:spcPts val="1000"/>
              </a:spcBef>
              <a:spcAft>
                <a:spcPts val="0"/>
              </a:spcAft>
              <a:buClr>
                <a:schemeClr val="dk1"/>
              </a:buClr>
              <a:buSzPts val="1100"/>
              <a:buFont typeface="Arial"/>
              <a:buNone/>
            </a:pPr>
            <a:endParaRPr sz="1600" b="1" i="1">
              <a:solidFill>
                <a:srgbClr val="FF0000"/>
              </a:solidFill>
              <a:latin typeface="Calibri"/>
              <a:ea typeface="Calibri"/>
              <a:cs typeface="Calibri"/>
              <a:sym typeface="Calibri"/>
            </a:endParaRPr>
          </a:p>
          <a:p>
            <a:pPr marL="0" lvl="0" indent="0" algn="just" rtl="0">
              <a:lnSpc>
                <a:spcPct val="100000"/>
              </a:lnSpc>
              <a:spcBef>
                <a:spcPts val="1000"/>
              </a:spcBef>
              <a:spcAft>
                <a:spcPts val="0"/>
              </a:spcAft>
              <a:buClr>
                <a:schemeClr val="dk1"/>
              </a:buClr>
              <a:buSzPts val="1200"/>
              <a:buFont typeface="Arial"/>
              <a:buNone/>
            </a:pPr>
            <a:endParaRPr sz="1600">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21" name="Google Shape;221;p1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2" name="Google Shape;222;p14: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600" dirty="0">
                <a:solidFill>
                  <a:srgbClr val="201F1E"/>
                </a:solidFill>
                <a:highlight>
                  <a:srgbClr val="FFFFFF"/>
                </a:highlight>
                <a:latin typeface="Calibri"/>
                <a:ea typeface="Calibri"/>
                <a:cs typeface="Calibri"/>
                <a:sym typeface="Calibri"/>
              </a:rPr>
              <a:t>A significant hazard is defined in the Approved Code of Practice as</a:t>
            </a:r>
            <a:endParaRPr sz="1600" dirty="0">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600" dirty="0">
                <a:solidFill>
                  <a:srgbClr val="201F1E"/>
                </a:solidFill>
                <a:highlight>
                  <a:srgbClr val="FFFFFF"/>
                </a:highlight>
                <a:latin typeface="Calibri"/>
                <a:ea typeface="Calibri"/>
                <a:cs typeface="Calibri"/>
                <a:sym typeface="Calibri"/>
              </a:rPr>
              <a:t> </a:t>
            </a:r>
            <a:r>
              <a:rPr lang="en-GB" sz="1600" dirty="0">
                <a:highlight>
                  <a:srgbClr val="FFFFFF"/>
                </a:highlight>
                <a:latin typeface="Calibri"/>
                <a:ea typeface="Calibri"/>
                <a:cs typeface="Calibri"/>
                <a:sym typeface="Calibri"/>
              </a:rPr>
              <a:t> </a:t>
            </a:r>
            <a:endParaRPr sz="1600" dirty="0">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600" b="1" i="1" dirty="0">
                <a:solidFill>
                  <a:srgbClr val="7030A0"/>
                </a:solidFill>
                <a:highlight>
                  <a:srgbClr val="FFFFFF"/>
                </a:highlight>
                <a:latin typeface="Calibri"/>
                <a:ea typeface="Calibri"/>
                <a:cs typeface="Calibri"/>
                <a:sym typeface="Calibri"/>
              </a:rPr>
              <a:t>Para </a:t>
            </a:r>
            <a:r>
              <a:rPr lang="en-GB" sz="1600" i="1" dirty="0">
                <a:solidFill>
                  <a:srgbClr val="7030A0"/>
                </a:solidFill>
                <a:highlight>
                  <a:srgbClr val="FFFFFF"/>
                </a:highlight>
                <a:latin typeface="Calibri"/>
                <a:ea typeface="Calibri"/>
                <a:cs typeface="Calibri"/>
                <a:sym typeface="Calibri"/>
              </a:rPr>
              <a:t>“</a:t>
            </a:r>
            <a:r>
              <a:rPr lang="en-GB" sz="1600" b="1" i="1" dirty="0">
                <a:solidFill>
                  <a:srgbClr val="7030A0"/>
                </a:solidFill>
                <a:highlight>
                  <a:srgbClr val="FFFFFF"/>
                </a:highlight>
                <a:latin typeface="Calibri"/>
                <a:ea typeface="Calibri"/>
                <a:cs typeface="Calibri"/>
                <a:sym typeface="Calibri"/>
              </a:rPr>
              <a:t>295 The hazard should be considered significant if such a failure would, directly or indirectly, be</a:t>
            </a:r>
            <a:r>
              <a:rPr lang="en-GB" sz="1600" i="1" dirty="0">
                <a:solidFill>
                  <a:srgbClr val="7030A0"/>
                </a:solidFill>
                <a:highlight>
                  <a:srgbClr val="FFFFFF"/>
                </a:highlight>
                <a:latin typeface="Calibri"/>
                <a:ea typeface="Calibri"/>
                <a:cs typeface="Calibri"/>
                <a:sym typeface="Calibri"/>
              </a:rPr>
              <a:t>:</a:t>
            </a:r>
            <a:endParaRPr sz="1600" i="1" dirty="0">
              <a:solidFill>
                <a:srgbClr val="7030A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600" dirty="0">
                <a:highlight>
                  <a:srgbClr val="FFFFFF"/>
                </a:highlight>
                <a:latin typeface="Calibri"/>
                <a:ea typeface="Calibri"/>
                <a:cs typeface="Calibri"/>
                <a:sym typeface="Calibri"/>
              </a:rPr>
              <a:t> </a:t>
            </a:r>
            <a:endParaRPr sz="1600" dirty="0">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600" i="1" dirty="0">
                <a:solidFill>
                  <a:srgbClr val="7030A0"/>
                </a:solidFill>
                <a:highlight>
                  <a:srgbClr val="FFFFFF"/>
                </a:highlight>
                <a:latin typeface="Calibri"/>
                <a:ea typeface="Calibri"/>
                <a:cs typeface="Calibri"/>
                <a:sym typeface="Calibri"/>
              </a:rPr>
              <a:t>a) liable to endanger premises, roadways or other places where people are likely to be found off-site; or</a:t>
            </a:r>
            <a:endParaRPr sz="1600" i="1" dirty="0">
              <a:solidFill>
                <a:srgbClr val="7030A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600" i="1" dirty="0">
                <a:solidFill>
                  <a:srgbClr val="7030A0"/>
                </a:solidFill>
                <a:highlight>
                  <a:srgbClr val="FFFFFF"/>
                </a:highlight>
                <a:latin typeface="Calibri"/>
                <a:ea typeface="Calibri"/>
                <a:cs typeface="Calibri"/>
                <a:sym typeface="Calibri"/>
              </a:rPr>
              <a:t> </a:t>
            </a:r>
            <a:endParaRPr sz="1600" i="1" dirty="0">
              <a:solidFill>
                <a:srgbClr val="7030A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600" i="1" dirty="0">
                <a:solidFill>
                  <a:srgbClr val="7030A0"/>
                </a:solidFill>
                <a:highlight>
                  <a:srgbClr val="FFFFFF"/>
                </a:highlight>
                <a:latin typeface="Calibri"/>
                <a:ea typeface="Calibri"/>
                <a:cs typeface="Calibri"/>
                <a:sym typeface="Calibri"/>
              </a:rPr>
              <a:t>(b) likely to kill or seriously injure anyone”.</a:t>
            </a:r>
            <a:endParaRPr sz="1600" i="1" dirty="0">
              <a:solidFill>
                <a:srgbClr val="7030A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600" i="1" dirty="0">
                <a:solidFill>
                  <a:srgbClr val="7030A0"/>
                </a:solidFill>
                <a:highlight>
                  <a:srgbClr val="FFFFFF"/>
                </a:highlight>
                <a:latin typeface="Calibri"/>
                <a:ea typeface="Calibri"/>
                <a:cs typeface="Calibri"/>
                <a:sym typeface="Calibri"/>
              </a:rPr>
              <a:t> </a:t>
            </a:r>
            <a:endParaRPr sz="1600" i="1" dirty="0">
              <a:solidFill>
                <a:srgbClr val="7030A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600" dirty="0">
                <a:highlight>
                  <a:srgbClr val="FFFFFF"/>
                </a:highlight>
                <a:latin typeface="Calibri"/>
                <a:ea typeface="Calibri"/>
                <a:cs typeface="Calibri"/>
                <a:sym typeface="Calibri"/>
              </a:rPr>
              <a:t>In addition to ACOP Guidance in Para 295 further focus should also be given to premises and roadways, and also on less obvious areas of concern such as waterways, old mineral workings, transmission lines, pipe lines and similar.</a:t>
            </a:r>
            <a:endParaRPr sz="1600" dirty="0">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600" dirty="0">
                <a:solidFill>
                  <a:srgbClr val="201F1E"/>
                </a:solidFill>
                <a:highlight>
                  <a:srgbClr val="FFFFFF"/>
                </a:highlight>
                <a:latin typeface="Calibri"/>
                <a:ea typeface="Calibri"/>
                <a:cs typeface="Calibri"/>
                <a:sym typeface="Calibri"/>
              </a:rPr>
              <a:t> </a:t>
            </a:r>
            <a:endParaRPr sz="1600" dirty="0">
              <a:solidFill>
                <a:srgbClr val="201F1E"/>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endParaRPr sz="1600" dirty="0">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3: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32" name="Google Shape;232;p2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p23: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l" rtl="0">
              <a:lnSpc>
                <a:spcPct val="100000"/>
              </a:lnSpc>
              <a:spcBef>
                <a:spcPts val="0"/>
              </a:spcBef>
              <a:spcAft>
                <a:spcPts val="0"/>
              </a:spcAft>
              <a:buClr>
                <a:schemeClr val="dk1"/>
              </a:buClr>
              <a:buSzPts val="1200"/>
              <a:buFont typeface="Arial"/>
              <a:buNone/>
            </a:pPr>
            <a:r>
              <a:rPr lang="en-GB"/>
              <a:t>Flow Chart for Appraisal.</a:t>
            </a:r>
            <a:endParaRPr/>
          </a:p>
          <a:p>
            <a:pPr marL="0" lvl="0" indent="0" algn="l" rtl="0">
              <a:lnSpc>
                <a:spcPct val="100000"/>
              </a:lnSpc>
              <a:spcBef>
                <a:spcPts val="0"/>
              </a:spcBef>
              <a:spcAft>
                <a:spcPts val="0"/>
              </a:spcAft>
              <a:buClr>
                <a:schemeClr val="dk1"/>
              </a:buClr>
              <a:buSzPts val="1200"/>
              <a:buFont typeface="Arial"/>
              <a:buNone/>
            </a:pPr>
            <a:r>
              <a:rPr lang="en-GB"/>
              <a:t>Do you have all the relevant information?</a:t>
            </a:r>
            <a:endParaRPr/>
          </a:p>
          <a:p>
            <a:pPr marL="0" lvl="0" indent="0" algn="l" rtl="0">
              <a:lnSpc>
                <a:spcPct val="100000"/>
              </a:lnSpc>
              <a:spcBef>
                <a:spcPts val="0"/>
              </a:spcBef>
              <a:spcAft>
                <a:spcPts val="0"/>
              </a:spcAft>
              <a:buClr>
                <a:schemeClr val="dk1"/>
              </a:buClr>
              <a:buSzPts val="1200"/>
              <a:buFont typeface="Arial"/>
              <a:buNone/>
            </a:pPr>
            <a:r>
              <a:rPr lang="en-GB"/>
              <a:t>Location – in the first instance in relation to people who might be in harms way -  review all adjacent structures such as footpaths, roadways, water ways, all services electric, gas, communication – any other. What are the consequences of disruption?</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GB"/>
              <a:t>It is important to make clear that it is </a:t>
            </a:r>
            <a:r>
              <a:rPr lang="en-GB" b="1" u="sng"/>
              <a:t>not</a:t>
            </a:r>
            <a:r>
              <a:rPr lang="en-GB"/>
              <a:t> the task of an Appraisal to take into account the </a:t>
            </a:r>
            <a:r>
              <a:rPr lang="en-GB" b="1"/>
              <a:t>RISK </a:t>
            </a:r>
            <a:r>
              <a:rPr lang="en-GB"/>
              <a:t>of actual failure of the excavation or tip. </a:t>
            </a:r>
            <a:endParaRPr/>
          </a:p>
          <a:p>
            <a:pPr marL="0" lvl="0" indent="0" algn="l" rtl="0">
              <a:lnSpc>
                <a:spcPct val="100000"/>
              </a:lnSpc>
              <a:spcBef>
                <a:spcPts val="0"/>
              </a:spcBef>
              <a:spcAft>
                <a:spcPts val="0"/>
              </a:spcAft>
              <a:buClr>
                <a:schemeClr val="dk1"/>
              </a:buClr>
              <a:buSzPts val="1200"/>
              <a:buFont typeface="Arial"/>
              <a:buNone/>
            </a:pPr>
            <a:r>
              <a:rPr lang="en-GB"/>
              <a:t>It is the possible </a:t>
            </a:r>
            <a:r>
              <a:rPr lang="en-GB" b="1"/>
              <a:t>consequences</a:t>
            </a:r>
            <a:r>
              <a:rPr lang="en-GB"/>
              <a:t> of failure that are important.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4: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57" name="Google Shape;257;p2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8" name="Google Shape;258;p24: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l" rtl="0">
              <a:lnSpc>
                <a:spcPct val="100000"/>
              </a:lnSpc>
              <a:spcBef>
                <a:spcPts val="0"/>
              </a:spcBef>
              <a:spcAft>
                <a:spcPts val="0"/>
              </a:spcAft>
              <a:buClr>
                <a:schemeClr val="dk1"/>
              </a:buClr>
              <a:buSzPts val="1200"/>
              <a:buFont typeface="Arial"/>
              <a:buNone/>
            </a:pPr>
            <a:r>
              <a:rPr lang="en-GB"/>
              <a:t>The question “Does the Tip/Excavation create a significant hazard </a:t>
            </a:r>
            <a:r>
              <a:rPr lang="en-GB" b="1"/>
              <a:t>Yes</a:t>
            </a:r>
            <a:r>
              <a:rPr lang="en-GB"/>
              <a:t> or </a:t>
            </a:r>
            <a:r>
              <a:rPr lang="en-GB" b="1"/>
              <a:t>No</a:t>
            </a:r>
            <a:r>
              <a:rPr lang="en-GB"/>
              <a:t>” this </a:t>
            </a:r>
            <a:r>
              <a:rPr lang="en-GB" u="sng"/>
              <a:t>must</a:t>
            </a:r>
            <a:r>
              <a:rPr lang="en-GB"/>
              <a:t> be answered in an appraisal.</a:t>
            </a:r>
            <a:endParaRPr/>
          </a:p>
          <a:p>
            <a:pPr marL="0" lvl="0" indent="0" algn="l" rtl="0">
              <a:lnSpc>
                <a:spcPct val="100000"/>
              </a:lnSpc>
              <a:spcBef>
                <a:spcPts val="0"/>
              </a:spcBef>
              <a:spcAft>
                <a:spcPts val="0"/>
              </a:spcAft>
              <a:buClr>
                <a:schemeClr val="dk1"/>
              </a:buClr>
              <a:buSzPts val="1200"/>
              <a:buFont typeface="Arial"/>
              <a:buNone/>
            </a:pPr>
            <a:r>
              <a:rPr lang="en-GB"/>
              <a:t>It is important to demonstrate you have considered who might be at risk.</a:t>
            </a:r>
            <a:endParaRPr/>
          </a:p>
          <a:p>
            <a:pPr marL="0" lvl="0" indent="0" algn="l" rtl="0">
              <a:lnSpc>
                <a:spcPct val="100000"/>
              </a:lnSpc>
              <a:spcBef>
                <a:spcPts val="0"/>
              </a:spcBef>
              <a:spcAft>
                <a:spcPts val="0"/>
              </a:spcAft>
              <a:buClr>
                <a:schemeClr val="dk1"/>
              </a:buClr>
              <a:buSzPts val="1200"/>
              <a:buFont typeface="Arial"/>
              <a:buNone/>
            </a:pPr>
            <a:r>
              <a:rPr lang="en-GB"/>
              <a:t>This can be done in the conclusions. </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GB"/>
              <a:t>Any doubt answer </a:t>
            </a:r>
            <a:r>
              <a:rPr lang="en-GB" sz="1400" b="1"/>
              <a:t>YES. </a:t>
            </a:r>
            <a:endParaRPr sz="1400" b="1"/>
          </a:p>
          <a:p>
            <a:pPr marL="0" lvl="0" indent="0" algn="l" rtl="0">
              <a:lnSpc>
                <a:spcPct val="100000"/>
              </a:lnSpc>
              <a:spcBef>
                <a:spcPts val="0"/>
              </a:spcBef>
              <a:spcAft>
                <a:spcPts val="0"/>
              </a:spcAft>
              <a:buClr>
                <a:schemeClr val="dk1"/>
              </a:buClr>
              <a:buSzPts val="1200"/>
              <a:buFont typeface="Arial"/>
              <a:buNone/>
            </a:pPr>
            <a:endParaRPr sz="1400" b="1"/>
          </a:p>
          <a:p>
            <a:pPr marL="0" lvl="0" indent="0" algn="l" rtl="0">
              <a:lnSpc>
                <a:spcPct val="100000"/>
              </a:lnSpc>
              <a:spcBef>
                <a:spcPts val="0"/>
              </a:spcBef>
              <a:spcAft>
                <a:spcPts val="0"/>
              </a:spcAft>
              <a:buClr>
                <a:schemeClr val="dk1"/>
              </a:buClr>
              <a:buSzPts val="1200"/>
              <a:buFont typeface="Arial"/>
              <a:buNone/>
            </a:pPr>
            <a:r>
              <a:rPr lang="en-GB" sz="1400"/>
              <a:t>If No the Appraisal must be reviewed at an appropriate interval.</a:t>
            </a:r>
            <a:endParaRPr sz="1400"/>
          </a:p>
          <a:p>
            <a:pPr marL="0" lvl="0" indent="0" algn="l" rtl="0">
              <a:lnSpc>
                <a:spcPct val="100000"/>
              </a:lnSpc>
              <a:spcBef>
                <a:spcPts val="0"/>
              </a:spcBef>
              <a:spcAft>
                <a:spcPts val="0"/>
              </a:spcAft>
              <a:buClr>
                <a:schemeClr val="dk1"/>
              </a:buClr>
              <a:buSzPts val="1200"/>
              <a:buFont typeface="Arial"/>
              <a:buNone/>
            </a:pPr>
            <a:r>
              <a:rPr lang="en-GB" sz="1400"/>
              <a:t>If Yes the appointed Geotechnical Specialist must be consulted.</a:t>
            </a:r>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5: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92" name="Google Shape;292;p2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3" name="Google Shape;293;p25: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l" rtl="0">
              <a:lnSpc>
                <a:spcPct val="100000"/>
              </a:lnSpc>
              <a:spcBef>
                <a:spcPts val="0"/>
              </a:spcBef>
              <a:spcAft>
                <a:spcPts val="0"/>
              </a:spcAft>
              <a:buClr>
                <a:schemeClr val="dk1"/>
              </a:buClr>
              <a:buSzPts val="1200"/>
              <a:buFont typeface="Arial"/>
              <a:buNone/>
            </a:pPr>
            <a:r>
              <a:rPr lang="en-GB"/>
              <a:t>Once an Appraisal recognises a “significant hazard” the Appraisal is essentially complete.</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GB"/>
              <a:t>The work of an Assessment must be completed before a notification can be sent to the HSE.</a:t>
            </a:r>
            <a:endParaRPr/>
          </a:p>
          <a:p>
            <a:pPr marL="0" lvl="0" indent="0" algn="l" rtl="0">
              <a:lnSpc>
                <a:spcPct val="100000"/>
              </a:lnSpc>
              <a:spcBef>
                <a:spcPts val="0"/>
              </a:spcBef>
              <a:spcAft>
                <a:spcPts val="0"/>
              </a:spcAft>
              <a:buClr>
                <a:schemeClr val="dk1"/>
              </a:buClr>
              <a:buSzPts val="1200"/>
              <a:buFont typeface="Arial"/>
              <a:buNone/>
            </a:pPr>
            <a:r>
              <a:rPr lang="en-GB"/>
              <a:t>If it is an existing structure this work must be done as soon as possible. </a:t>
            </a:r>
            <a:endParaRPr/>
          </a:p>
          <a:p>
            <a:pPr marL="0" lvl="0" indent="0" algn="l" rtl="0">
              <a:lnSpc>
                <a:spcPct val="100000"/>
              </a:lnSpc>
              <a:spcBef>
                <a:spcPts val="0"/>
              </a:spcBef>
              <a:spcAft>
                <a:spcPts val="0"/>
              </a:spcAft>
              <a:buClr>
                <a:schemeClr val="dk1"/>
              </a:buClr>
              <a:buSzPts val="1200"/>
              <a:buFont typeface="Arial"/>
              <a:buNone/>
            </a:pPr>
            <a:r>
              <a:rPr lang="en-GB"/>
              <a:t>The courts have determined that this </a:t>
            </a:r>
            <a:r>
              <a:rPr lang="en-GB" b="1"/>
              <a:t>cannot</a:t>
            </a:r>
            <a:r>
              <a:rPr lang="en-GB"/>
              <a:t> be delayed because of cost.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6: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24" name="Google Shape;324;p2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26: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788aa5d723_0_0:notes"/>
          <p:cNvSpPr txBox="1">
            <a:spLocks noGrp="1"/>
          </p:cNvSpPr>
          <p:nvPr>
            <p:ph type="body" idx="1"/>
          </p:nvPr>
        </p:nvSpPr>
        <p:spPr>
          <a:xfrm>
            <a:off x="679452" y="4714874"/>
            <a:ext cx="5438700" cy="4467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73" name="Google Shape;373;g788aa5d723_0_0:notes"/>
          <p:cNvSpPr>
            <a:spLocks noGrp="1" noRot="1" noChangeAspect="1"/>
          </p:cNvSpPr>
          <p:nvPr>
            <p:ph type="sldImg" idx="2"/>
          </p:nvPr>
        </p:nvSpPr>
        <p:spPr>
          <a:xfrm>
            <a:off x="736648" y="744415"/>
            <a:ext cx="5324400" cy="37233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f27756548_0_0:notes"/>
          <p:cNvSpPr>
            <a:spLocks noGrp="1" noRot="1" noChangeAspect="1"/>
          </p:cNvSpPr>
          <p:nvPr>
            <p:ph type="sldImg" idx="2"/>
          </p:nvPr>
        </p:nvSpPr>
        <p:spPr>
          <a:xfrm>
            <a:off x="944122" y="744497"/>
            <a:ext cx="4909500" cy="372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gbf27756548_0_0: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400" b="0" i="0" u="none" strike="noStrike">
                <a:solidFill>
                  <a:srgbClr val="000000"/>
                </a:solidFill>
                <a:latin typeface="Arial"/>
                <a:ea typeface="Arial"/>
                <a:cs typeface="Arial"/>
                <a:sym typeface="Arial"/>
              </a:rPr>
              <a:t>The first question should be “ Is appraisal the correct pathway for the structure?” In most cases  the answer is “Yes” The appraisal mechanism behaves as a gatekeeper for all new structures being proposed or reviewed. If the determination during the appraisal leads the  competent person to identify a significant hazard, then only a Geotechnical Specialist can decide when and if it returns to the appraisal loop. There are two interlocking models. Each structure should fall under either the appraisal </a:t>
            </a:r>
            <a:r>
              <a:rPr lang="en-GB" sz="1400" b="1" i="0" u="none" strike="noStrike">
                <a:solidFill>
                  <a:srgbClr val="000000"/>
                </a:solidFill>
                <a:latin typeface="Arial"/>
                <a:ea typeface="Arial"/>
                <a:cs typeface="Arial"/>
                <a:sym typeface="Arial"/>
              </a:rPr>
              <a:t>or</a:t>
            </a:r>
            <a:r>
              <a:rPr lang="en-GB" sz="1400" b="0" i="0" u="none" strike="noStrike">
                <a:solidFill>
                  <a:srgbClr val="000000"/>
                </a:solidFill>
                <a:latin typeface="Arial"/>
                <a:ea typeface="Arial"/>
                <a:cs typeface="Arial"/>
                <a:sym typeface="Arial"/>
              </a:rPr>
              <a:t> assessment category and the movement between the two in terms of risk should be well managed.</a:t>
            </a:r>
            <a:endParaRPr sz="8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c055361284_0_9:notes"/>
          <p:cNvSpPr>
            <a:spLocks noGrp="1" noRot="1" noChangeAspect="1"/>
          </p:cNvSpPr>
          <p:nvPr>
            <p:ph type="sldImg" idx="2"/>
          </p:nvPr>
        </p:nvSpPr>
        <p:spPr>
          <a:xfrm>
            <a:off x="729266" y="744696"/>
            <a:ext cx="5340900" cy="372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3" name="Google Shape;433;gc055361284_0_9:notes"/>
          <p:cNvSpPr txBox="1">
            <a:spLocks noGrp="1"/>
          </p:cNvSpPr>
          <p:nvPr>
            <p:ph type="body" idx="1"/>
          </p:nvPr>
        </p:nvSpPr>
        <p:spPr>
          <a:xfrm>
            <a:off x="679768" y="4713767"/>
            <a:ext cx="5438100" cy="4467900"/>
          </a:xfrm>
          <a:prstGeom prst="rect">
            <a:avLst/>
          </a:prstGeom>
          <a:noFill/>
          <a:ln>
            <a:noFill/>
          </a:ln>
        </p:spPr>
        <p:txBody>
          <a:bodyPr spcFirstLastPara="1" wrap="square" lIns="91250" tIns="45625" rIns="91250" bIns="45625" anchor="t" anchorCtr="0">
            <a:noAutofit/>
          </a:bodyPr>
          <a:lstStyle/>
          <a:p>
            <a:pPr marL="0" lvl="0" indent="0" algn="l" rtl="0">
              <a:spcBef>
                <a:spcPts val="0"/>
              </a:spcBef>
              <a:spcAft>
                <a:spcPts val="0"/>
              </a:spcAft>
              <a:buNone/>
            </a:pPr>
            <a:r>
              <a:rPr lang="en-GB"/>
              <a:t>The first question should be “ Is appraisal the correct pathway for the structure?” In most cases  the answer is “Yes” The appraisal mechanism behaves as a gatekeeper for all new structures being proposed or reviewed. If the determination during the appraisal leads the  competent person to identify a significant hazard, then only a Geotechnical Specialist can decide when and if it returns to the appraisal loop. There are two interlocking models. Each structure should fall under either the appraisal </a:t>
            </a:r>
            <a:r>
              <a:rPr lang="en-GB" b="1"/>
              <a:t>or</a:t>
            </a:r>
            <a:r>
              <a:rPr lang="en-GB"/>
              <a:t> assessment category and the movement between the two in terms of risk should be well managed. </a:t>
            </a:r>
            <a:endParaRPr/>
          </a:p>
        </p:txBody>
      </p:sp>
      <p:sp>
        <p:nvSpPr>
          <p:cNvPr id="434" name="Google Shape;434;gc055361284_0_9:notes"/>
          <p:cNvSpPr txBox="1">
            <a:spLocks noGrp="1"/>
          </p:cNvSpPr>
          <p:nvPr>
            <p:ph type="sldNum" idx="12"/>
          </p:nvPr>
        </p:nvSpPr>
        <p:spPr>
          <a:xfrm>
            <a:off x="3852016" y="9427533"/>
            <a:ext cx="2944200" cy="497700"/>
          </a:xfrm>
          <a:prstGeom prst="rect">
            <a:avLst/>
          </a:prstGeom>
          <a:noFill/>
          <a:ln>
            <a:noFill/>
          </a:ln>
        </p:spPr>
        <p:txBody>
          <a:bodyPr spcFirstLastPara="1" wrap="square" lIns="91250" tIns="45625" rIns="91250" bIns="45625"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76" name="Google Shape;76;p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 name="Google Shape;77;p5: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a:solidFill>
                  <a:srgbClr val="201F1E"/>
                </a:solidFill>
                <a:highlight>
                  <a:schemeClr val="lt1"/>
                </a:highlight>
                <a:latin typeface="Calibri"/>
                <a:ea typeface="Calibri"/>
                <a:cs typeface="Calibri"/>
                <a:sym typeface="Calibri"/>
              </a:rPr>
              <a:t>Speaker Notes:</a:t>
            </a:r>
            <a:endParaRPr sz="1600">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600">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GB" sz="1600">
                <a:latin typeface="Calibri"/>
                <a:ea typeface="Calibri"/>
                <a:cs typeface="Calibri"/>
                <a:sym typeface="Calibri"/>
              </a:rPr>
              <a:t>The purpose of an appraisal is simply to determine if a significant hazard is present or will be created. The person conducting the appraisal must conclude (in writing) if a significant hazard is present or not. If you do not reach a </a:t>
            </a:r>
            <a:r>
              <a:rPr lang="en-GB" sz="1600" u="sng">
                <a:latin typeface="Calibri"/>
                <a:ea typeface="Calibri"/>
                <a:cs typeface="Calibri"/>
                <a:sym typeface="Calibri"/>
              </a:rPr>
              <a:t>conclusion</a:t>
            </a:r>
            <a:r>
              <a:rPr lang="en-GB" sz="1600">
                <a:latin typeface="Calibri"/>
                <a:ea typeface="Calibri"/>
                <a:cs typeface="Calibri"/>
                <a:sym typeface="Calibri"/>
              </a:rPr>
              <a:t> you have </a:t>
            </a:r>
            <a:r>
              <a:rPr lang="en-GB" sz="1600" u="sng">
                <a:latin typeface="Calibri"/>
                <a:ea typeface="Calibri"/>
                <a:cs typeface="Calibri"/>
                <a:sym typeface="Calibri"/>
              </a:rPr>
              <a:t>not</a:t>
            </a:r>
            <a:r>
              <a:rPr lang="en-GB" sz="1600">
                <a:latin typeface="Calibri"/>
                <a:ea typeface="Calibri"/>
                <a:cs typeface="Calibri"/>
                <a:sym typeface="Calibri"/>
              </a:rPr>
              <a:t> completed the appraisal. </a:t>
            </a:r>
            <a:endParaRPr sz="1600">
              <a:latin typeface="Calibri"/>
              <a:ea typeface="Calibri"/>
              <a:cs typeface="Calibri"/>
              <a:sym typeface="Calibri"/>
            </a:endParaRPr>
          </a:p>
          <a:p>
            <a:pPr marL="0" lvl="0" indent="0" algn="just" rtl="0">
              <a:lnSpc>
                <a:spcPct val="115000"/>
              </a:lnSpc>
              <a:spcBef>
                <a:spcPts val="1000"/>
              </a:spcBef>
              <a:spcAft>
                <a:spcPts val="0"/>
              </a:spcAft>
              <a:buClr>
                <a:schemeClr val="dk1"/>
              </a:buClr>
              <a:buSzPts val="1100"/>
              <a:buFont typeface="Arial"/>
              <a:buNone/>
            </a:pPr>
            <a:r>
              <a:rPr lang="en-GB" sz="1600">
                <a:latin typeface="Calibri"/>
                <a:ea typeface="Calibri"/>
                <a:cs typeface="Calibri"/>
                <a:sym typeface="Calibri"/>
              </a:rPr>
              <a:t>Significant hazards will always require the attention of a geotechnical specialist, excavations and tips that are not significant hazards may not require such specialist attention. </a:t>
            </a:r>
            <a:endParaRPr sz="1600">
              <a:latin typeface="Calibri"/>
              <a:ea typeface="Calibri"/>
              <a:cs typeface="Calibri"/>
              <a:sym typeface="Calibri"/>
            </a:endParaRPr>
          </a:p>
          <a:p>
            <a:pPr marL="0" lvl="0" indent="0" algn="just" rtl="0">
              <a:lnSpc>
                <a:spcPct val="115000"/>
              </a:lnSpc>
              <a:spcBef>
                <a:spcPts val="1000"/>
              </a:spcBef>
              <a:spcAft>
                <a:spcPts val="0"/>
              </a:spcAft>
              <a:buClr>
                <a:schemeClr val="dk1"/>
              </a:buClr>
              <a:buSzPts val="1100"/>
              <a:buFont typeface="Arial"/>
              <a:buNone/>
            </a:pPr>
            <a:endParaRPr sz="1600">
              <a:latin typeface="Calibri"/>
              <a:ea typeface="Calibri"/>
              <a:cs typeface="Calibri"/>
              <a:sym typeface="Calibri"/>
            </a:endParaRPr>
          </a:p>
          <a:p>
            <a:pPr marL="0" lvl="0" indent="0" algn="l" rtl="0">
              <a:lnSpc>
                <a:spcPct val="100000"/>
              </a:lnSpc>
              <a:spcBef>
                <a:spcPts val="1000"/>
              </a:spcBef>
              <a:spcAft>
                <a:spcPts val="0"/>
              </a:spcAft>
              <a:buClr>
                <a:schemeClr val="dk1"/>
              </a:buClr>
              <a:buSzPts val="12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89" name="Google Shape;89;p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p3: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a:solidFill>
                  <a:srgbClr val="201F1E"/>
                </a:solidFill>
                <a:highlight>
                  <a:schemeClr val="lt1"/>
                </a:highlight>
                <a:latin typeface="Calibri"/>
                <a:ea typeface="Calibri"/>
                <a:cs typeface="Calibri"/>
                <a:sym typeface="Calibri"/>
              </a:rPr>
              <a:t>Speaker Notes:</a:t>
            </a:r>
            <a:endParaRPr sz="1600">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600">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GB" sz="1600">
                <a:latin typeface="Calibri"/>
                <a:ea typeface="Calibri"/>
                <a:cs typeface="Calibri"/>
                <a:sym typeface="Calibri"/>
              </a:rPr>
              <a:t>All planned and existing Excavations or Tips (tips include all; overburden dumps, backfill, spoil heaps, stock piles, fill ramps, screening mounds and lagoons) must be appraised to determine if they present a significant hazard. </a:t>
            </a:r>
            <a:endParaRPr sz="1600">
              <a:latin typeface="Calibri"/>
              <a:ea typeface="Calibri"/>
              <a:cs typeface="Calibri"/>
              <a:sym typeface="Calibri"/>
            </a:endParaRPr>
          </a:p>
          <a:p>
            <a:pPr marL="0" lvl="0" indent="0" algn="just" rtl="0">
              <a:lnSpc>
                <a:spcPct val="115000"/>
              </a:lnSpc>
              <a:spcBef>
                <a:spcPts val="1000"/>
              </a:spcBef>
              <a:spcAft>
                <a:spcPts val="0"/>
              </a:spcAft>
              <a:buClr>
                <a:schemeClr val="dk1"/>
              </a:buClr>
              <a:buSzPts val="1100"/>
              <a:buFont typeface="Arial"/>
              <a:buNone/>
            </a:pPr>
            <a:r>
              <a:rPr lang="en-GB" sz="1600">
                <a:latin typeface="Calibri"/>
                <a:ea typeface="Calibri"/>
                <a:cs typeface="Calibri"/>
                <a:sym typeface="Calibri"/>
              </a:rPr>
              <a:t>If the appraisal concludes that there is no significant hazard then further appraisals should be conducted at appropriate intervals </a:t>
            </a:r>
            <a:r>
              <a:rPr lang="en-GB" sz="1600" u="sng">
                <a:latin typeface="Calibri"/>
                <a:ea typeface="Calibri"/>
                <a:cs typeface="Calibri"/>
                <a:sym typeface="Calibri"/>
              </a:rPr>
              <a:t>or</a:t>
            </a:r>
            <a:r>
              <a:rPr lang="en-GB" sz="1600">
                <a:latin typeface="Calibri"/>
                <a:ea typeface="Calibri"/>
                <a:cs typeface="Calibri"/>
                <a:sym typeface="Calibri"/>
              </a:rPr>
              <a:t> whenever there is reason to suspect a significant change. </a:t>
            </a:r>
            <a:endParaRPr sz="1600">
              <a:latin typeface="Calibri"/>
              <a:ea typeface="Calibri"/>
              <a:cs typeface="Calibri"/>
              <a:sym typeface="Calibri"/>
            </a:endParaRPr>
          </a:p>
          <a:p>
            <a:pPr marL="0" lvl="0" indent="0" algn="just" rtl="0">
              <a:lnSpc>
                <a:spcPct val="115000"/>
              </a:lnSpc>
              <a:spcBef>
                <a:spcPts val="1000"/>
              </a:spcBef>
              <a:spcAft>
                <a:spcPts val="0"/>
              </a:spcAft>
              <a:buClr>
                <a:schemeClr val="dk1"/>
              </a:buClr>
              <a:buSzPts val="1100"/>
              <a:buFont typeface="Arial"/>
              <a:buNone/>
            </a:pPr>
            <a:r>
              <a:rPr lang="en-GB" sz="1600">
                <a:latin typeface="Calibri"/>
                <a:ea typeface="Calibri"/>
                <a:cs typeface="Calibri"/>
                <a:sym typeface="Calibri"/>
              </a:rPr>
              <a:t>If the appraisal concludes that  there is or will be a significant hazard then a geotechnical  assessment is required as soon as is reasonably practicable. </a:t>
            </a:r>
            <a:endParaRPr sz="1600">
              <a:latin typeface="Calibri"/>
              <a:ea typeface="Calibri"/>
              <a:cs typeface="Calibri"/>
              <a:sym typeface="Calibri"/>
            </a:endParaRPr>
          </a:p>
          <a:p>
            <a:pPr marL="457200" lvl="0" indent="-457200" algn="just" rtl="0">
              <a:lnSpc>
                <a:spcPct val="115000"/>
              </a:lnSpc>
              <a:spcBef>
                <a:spcPts val="1000"/>
              </a:spcBef>
              <a:spcAft>
                <a:spcPts val="0"/>
              </a:spcAft>
              <a:buClr>
                <a:schemeClr val="dk1"/>
              </a:buClr>
              <a:buSzPts val="1100"/>
              <a:buFont typeface="Arial"/>
              <a:buNone/>
            </a:pPr>
            <a:r>
              <a:rPr lang="en-GB" sz="1600" i="1">
                <a:latin typeface="Calibri"/>
                <a:ea typeface="Calibri"/>
                <a:cs typeface="Calibri"/>
                <a:sym typeface="Calibri"/>
              </a:rPr>
              <a:t>Note: 	It is good practice to involve a geotechnical specialist in the design of any planned excavation or tip which is likely to represent a significant hazard when constructed. </a:t>
            </a:r>
            <a:endParaRPr sz="1600" i="1">
              <a:latin typeface="Calibri"/>
              <a:ea typeface="Calibri"/>
              <a:cs typeface="Calibri"/>
              <a:sym typeface="Calibri"/>
            </a:endParaRPr>
          </a:p>
          <a:p>
            <a:pPr marL="0" lvl="0" indent="0" algn="l" rtl="0">
              <a:lnSpc>
                <a:spcPct val="100000"/>
              </a:lnSpc>
              <a:spcBef>
                <a:spcPts val="1000"/>
              </a:spcBef>
              <a:spcAft>
                <a:spcPts val="0"/>
              </a:spcAft>
              <a:buClr>
                <a:schemeClr val="dk1"/>
              </a:buClr>
              <a:buSzPts val="12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8" name="Google Shape;98;p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p4: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a:solidFill>
                  <a:srgbClr val="201F1E"/>
                </a:solidFill>
                <a:highlight>
                  <a:schemeClr val="lt1"/>
                </a:highlight>
                <a:latin typeface="Calibri"/>
                <a:ea typeface="Calibri"/>
                <a:cs typeface="Calibri"/>
                <a:sym typeface="Calibri"/>
              </a:rPr>
              <a:t>Speaker Notes:</a:t>
            </a:r>
            <a:endParaRPr sz="1600">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600">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GB" sz="1600">
                <a:latin typeface="Calibri"/>
                <a:ea typeface="Calibri"/>
                <a:cs typeface="Calibri"/>
                <a:sym typeface="Calibri"/>
              </a:rPr>
              <a:t>All planned excavations or tips must have an appraisal before work commences. </a:t>
            </a:r>
            <a:endParaRPr sz="1600">
              <a:latin typeface="Calibri"/>
              <a:ea typeface="Calibri"/>
              <a:cs typeface="Calibri"/>
              <a:sym typeface="Calibri"/>
            </a:endParaRPr>
          </a:p>
          <a:p>
            <a:pPr marL="0" lvl="0" indent="0" algn="just" rtl="0">
              <a:lnSpc>
                <a:spcPct val="115000"/>
              </a:lnSpc>
              <a:spcBef>
                <a:spcPts val="1000"/>
              </a:spcBef>
              <a:spcAft>
                <a:spcPts val="0"/>
              </a:spcAft>
              <a:buClr>
                <a:schemeClr val="dk1"/>
              </a:buClr>
              <a:buSzPts val="1100"/>
              <a:buFont typeface="Arial"/>
              <a:buNone/>
            </a:pPr>
            <a:r>
              <a:rPr lang="en-GB" sz="1600">
                <a:latin typeface="Calibri"/>
                <a:ea typeface="Calibri"/>
                <a:cs typeface="Calibri"/>
                <a:sym typeface="Calibri"/>
              </a:rPr>
              <a:t>If the appraisal concludes that a significant hazard will be created then a geotechnical specialist must be consulted and a geotechnical assessment of the design will usually be required. If the geotechnical specialist confirms that the structure is a significant hazard it becomes a notifiable structure and appropriate notification must be sent to the HSE  (see QNJAC Geotechnics Information Sheet 4 October 2012 Duties of the Operator)</a:t>
            </a:r>
            <a:endParaRPr sz="1600">
              <a:latin typeface="Calibri"/>
              <a:ea typeface="Calibri"/>
              <a:cs typeface="Calibri"/>
              <a:sym typeface="Calibri"/>
            </a:endParaRPr>
          </a:p>
          <a:p>
            <a:pPr marL="0" lvl="0" indent="0" algn="just" rtl="0">
              <a:lnSpc>
                <a:spcPct val="115000"/>
              </a:lnSpc>
              <a:spcBef>
                <a:spcPts val="1000"/>
              </a:spcBef>
              <a:spcAft>
                <a:spcPts val="0"/>
              </a:spcAft>
              <a:buClr>
                <a:schemeClr val="dk1"/>
              </a:buClr>
              <a:buSzPts val="1100"/>
              <a:buFont typeface="Arial"/>
              <a:buNone/>
            </a:pPr>
            <a:r>
              <a:rPr lang="en-GB" sz="1600">
                <a:latin typeface="Calibri"/>
                <a:ea typeface="Calibri"/>
                <a:cs typeface="Calibri"/>
                <a:sym typeface="Calibri"/>
              </a:rPr>
              <a:t>The excavation or tip will then be subject to regular geotechnical assessments until such time as it no longer represents a significant hazard, when appraisals will recommence. </a:t>
            </a:r>
            <a:endParaRPr sz="1600">
              <a:latin typeface="Calibri"/>
              <a:ea typeface="Calibri"/>
              <a:cs typeface="Calibri"/>
              <a:sym typeface="Calibri"/>
            </a:endParaRPr>
          </a:p>
          <a:p>
            <a:pPr marL="0" lvl="0" indent="0" algn="just" rtl="0">
              <a:lnSpc>
                <a:spcPct val="115000"/>
              </a:lnSpc>
              <a:spcBef>
                <a:spcPts val="1000"/>
              </a:spcBef>
              <a:spcAft>
                <a:spcPts val="0"/>
              </a:spcAft>
              <a:buClr>
                <a:schemeClr val="dk1"/>
              </a:buClr>
              <a:buSzPts val="1100"/>
              <a:buFont typeface="Arial"/>
              <a:buNone/>
            </a:pPr>
            <a:r>
              <a:rPr lang="en-GB" sz="1600">
                <a:latin typeface="Calibri"/>
                <a:ea typeface="Calibri"/>
                <a:cs typeface="Calibri"/>
                <a:sym typeface="Calibri"/>
              </a:rPr>
              <a:t>If the initial appraisal concludes that no significant hazard will be created then the appraisal should be repeated at appropriate intervals or whenever significant change is either suspected or occurs. Good practice would suggest that an appraisal is repeated following completion of the works and at intervals of not more than two years thereafter. </a:t>
            </a:r>
            <a:endParaRPr sz="1600">
              <a:latin typeface="Calibri"/>
              <a:ea typeface="Calibri"/>
              <a:cs typeface="Calibri"/>
              <a:sym typeface="Calibri"/>
            </a:endParaRPr>
          </a:p>
          <a:p>
            <a:pPr marL="0" lvl="0" indent="0" algn="l" rtl="0">
              <a:lnSpc>
                <a:spcPct val="100000"/>
              </a:lnSpc>
              <a:spcBef>
                <a:spcPts val="100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6" name="Google Shape;106;p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p6: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a:solidFill>
                  <a:srgbClr val="201F1E"/>
                </a:solidFill>
                <a:highlight>
                  <a:schemeClr val="lt1"/>
                </a:highlight>
                <a:latin typeface="Calibri"/>
                <a:ea typeface="Calibri"/>
                <a:cs typeface="Calibri"/>
                <a:sym typeface="Calibri"/>
              </a:rPr>
              <a:t>Speaker Notes:</a:t>
            </a:r>
            <a:endParaRPr sz="1600">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GB" sz="1600">
                <a:latin typeface="Calibri"/>
                <a:ea typeface="Calibri"/>
                <a:cs typeface="Calibri"/>
                <a:sym typeface="Calibri"/>
              </a:rPr>
              <a:t>The person conducting the appraisal must record the reasons for reaching his/her conclusion and sign and date the record. All appraisals must be kept as part of the site documentation and must be available for inspection by anyone employing people at the quarry or anyone working at the quarry. </a:t>
            </a:r>
            <a:endParaRPr sz="1600">
              <a:latin typeface="Calibri"/>
              <a:ea typeface="Calibri"/>
              <a:cs typeface="Calibri"/>
              <a:sym typeface="Calibri"/>
            </a:endParaRPr>
          </a:p>
          <a:p>
            <a:pPr marL="0" lvl="0" indent="0" algn="l" rtl="0">
              <a:lnSpc>
                <a:spcPct val="100000"/>
              </a:lnSpc>
              <a:spcBef>
                <a:spcPts val="100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5" name="Google Shape;115;p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 name="Google Shape;116;p7: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600">
                <a:solidFill>
                  <a:srgbClr val="000000"/>
                </a:solidFill>
                <a:latin typeface="Calibri"/>
                <a:ea typeface="Calibri"/>
                <a:cs typeface="Calibri"/>
                <a:sym typeface="Calibri"/>
              </a:rPr>
              <a:t>All appraisals must be signed and dated by the person conducting them.</a:t>
            </a:r>
            <a:endParaRPr sz="1600">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4" name="Google Shape;124;p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 name="Google Shape;125;p8: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600">
                <a:solidFill>
                  <a:srgbClr val="000000"/>
                </a:solidFill>
                <a:latin typeface="Calibri"/>
                <a:ea typeface="Calibri"/>
                <a:cs typeface="Calibri"/>
                <a:sym typeface="Calibri"/>
              </a:rPr>
              <a:t>All appraisals must be kept as part of the site documentation and must be made available to anyone employing people at the quarry or anyone working at the quarry. </a:t>
            </a: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GB" sz="1600">
                <a:solidFill>
                  <a:srgbClr val="000000"/>
                </a:solidFill>
                <a:latin typeface="Calibri"/>
                <a:ea typeface="Calibri"/>
                <a:cs typeface="Calibri"/>
                <a:sym typeface="Calibri"/>
              </a:rPr>
              <a:t>During inductions do you ask the question “</a:t>
            </a:r>
            <a:r>
              <a:rPr lang="en-GB" sz="1600" i="1">
                <a:solidFill>
                  <a:srgbClr val="000000"/>
                </a:solidFill>
                <a:latin typeface="Calibri"/>
                <a:ea typeface="Calibri"/>
                <a:cs typeface="Calibri"/>
                <a:sym typeface="Calibri"/>
              </a:rPr>
              <a:t>do you want to see the geotechnical appraisals</a:t>
            </a:r>
            <a:r>
              <a:rPr lang="en-GB" sz="1600">
                <a:solidFill>
                  <a:srgbClr val="000000"/>
                </a:solidFill>
                <a:latin typeface="Calibri"/>
                <a:ea typeface="Calibri"/>
                <a:cs typeface="Calibri"/>
                <a:sym typeface="Calibri"/>
              </a:rPr>
              <a:t>”?</a:t>
            </a: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endParaRPr sz="16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a:solidFill>
                  <a:srgbClr val="201F1E"/>
                </a:solidFill>
                <a:highlight>
                  <a:schemeClr val="lt1"/>
                </a:highlight>
                <a:latin typeface="Calibri"/>
                <a:ea typeface="Calibri"/>
                <a:cs typeface="Calibri"/>
                <a:sym typeface="Calibri"/>
              </a:rPr>
              <a:t>Speaker Notes:</a:t>
            </a: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endParaRPr sz="1600">
              <a:solidFill>
                <a:srgbClr val="000000"/>
              </a:solidFill>
              <a:latin typeface="Calibri"/>
              <a:ea typeface="Calibri"/>
              <a:cs typeface="Calibri"/>
              <a:sym typeface="Calibri"/>
            </a:endParaRPr>
          </a:p>
          <a:p>
            <a:pPr marL="457200" lvl="0" indent="-330200" algn="l" rtl="0">
              <a:lnSpc>
                <a:spcPct val="100000"/>
              </a:lnSpc>
              <a:spcBef>
                <a:spcPts val="0"/>
              </a:spcBef>
              <a:spcAft>
                <a:spcPts val="0"/>
              </a:spcAft>
              <a:buClr>
                <a:srgbClr val="000000"/>
              </a:buClr>
              <a:buSzPts val="1600"/>
              <a:buFont typeface="Calibri"/>
              <a:buChar char="●"/>
            </a:pPr>
            <a:r>
              <a:rPr lang="en-GB" sz="1600" i="1">
                <a:solidFill>
                  <a:srgbClr val="000000"/>
                </a:solidFill>
                <a:latin typeface="Calibri"/>
                <a:ea typeface="Calibri"/>
                <a:cs typeface="Calibri"/>
                <a:sym typeface="Calibri"/>
              </a:rPr>
              <a:t>Reg 32 (c)  	the record made in accordance with sub-paragraph (a) is made available to each employer of persons at work at the quarry and to all persons at work at the quarry.”</a:t>
            </a:r>
            <a:endParaRPr sz="1600" i="1">
              <a:solidFill>
                <a:srgbClr val="000000"/>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p:nvPr/>
        </p:nvSpPr>
        <p:spPr>
          <a:xfrm>
            <a:off x="3851275" y="9429750"/>
            <a:ext cx="2946300" cy="496800"/>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32" name="Google Shape;132;p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9:notes"/>
          <p:cNvSpPr txBox="1">
            <a:spLocks noGrp="1"/>
          </p:cNvSpPr>
          <p:nvPr>
            <p:ph type="body" idx="1"/>
          </p:nvPr>
        </p:nvSpPr>
        <p:spPr>
          <a:xfrm>
            <a:off x="906462" y="4714875"/>
            <a:ext cx="4984799" cy="4467299"/>
          </a:xfrm>
          <a:prstGeom prst="rect">
            <a:avLst/>
          </a:prstGeom>
          <a:noFill/>
          <a:ln>
            <a:noFill/>
          </a:ln>
        </p:spPr>
        <p:txBody>
          <a:bodyPr spcFirstLastPara="1" wrap="square" lIns="92125" tIns="46050" rIns="92125" bIns="4605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600">
                <a:solidFill>
                  <a:srgbClr val="000000"/>
                </a:solidFill>
                <a:latin typeface="Calibri"/>
                <a:ea typeface="Calibri"/>
                <a:cs typeface="Calibri"/>
                <a:sym typeface="Calibri"/>
              </a:rPr>
              <a:t>Where an excavation or tip has already been identified as a significant hazard further appraisals are not appropriate, any significant change to a significant hazard requires a revision of the Geotechnical Assessment by the geotechnical specialist.</a:t>
            </a: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endParaRPr sz="1500">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obj">
  <p:cSld name="OBJECT">
    <p:bg>
      <p:bgPr>
        <a:solidFill>
          <a:schemeClr val="lt1"/>
        </a:solidFill>
        <a:effectLst/>
      </p:bgPr>
    </p:bg>
    <p:spTree>
      <p:nvGrpSpPr>
        <p:cNvPr id="1" name="Shape 16"/>
        <p:cNvGrpSpPr/>
        <p:nvPr/>
      </p:nvGrpSpPr>
      <p:grpSpPr>
        <a:xfrm>
          <a:off x="0" y="0"/>
          <a:ext cx="0" cy="0"/>
          <a:chOff x="0" y="0"/>
          <a:chExt cx="0" cy="0"/>
        </a:xfrm>
      </p:grpSpPr>
      <p:sp>
        <p:nvSpPr>
          <p:cNvPr id="17" name="Google Shape;17;p17"/>
          <p:cNvSpPr/>
          <p:nvPr/>
        </p:nvSpPr>
        <p:spPr>
          <a:xfrm>
            <a:off x="717784" y="316735"/>
            <a:ext cx="8470689" cy="6224067"/>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18" name="Google Shape;18;p17"/>
          <p:cNvSpPr txBox="1">
            <a:spLocks noGrp="1"/>
          </p:cNvSpPr>
          <p:nvPr>
            <p:ph type="ctrTitle"/>
          </p:nvPr>
        </p:nvSpPr>
        <p:spPr>
          <a:xfrm>
            <a:off x="742950" y="2125980"/>
            <a:ext cx="8420100" cy="3847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subTitle" idx="1"/>
          </p:nvPr>
        </p:nvSpPr>
        <p:spPr>
          <a:xfrm>
            <a:off x="1485902" y="3840480"/>
            <a:ext cx="6934199"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ftr" idx="11"/>
          </p:nvPr>
        </p:nvSpPr>
        <p:spPr>
          <a:xfrm>
            <a:off x="3368041" y="6377940"/>
            <a:ext cx="3169919"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1" name="Google Shape;21;p17"/>
          <p:cNvSpPr txBox="1">
            <a:spLocks noGrp="1"/>
          </p:cNvSpPr>
          <p:nvPr>
            <p:ph type="dt" idx="10"/>
          </p:nvPr>
        </p:nvSpPr>
        <p:spPr>
          <a:xfrm>
            <a:off x="495300" y="6377940"/>
            <a:ext cx="227838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2" name="Google Shape;22;p17"/>
          <p:cNvSpPr txBox="1">
            <a:spLocks noGrp="1"/>
          </p:cNvSpPr>
          <p:nvPr>
            <p:ph type="sldNum" idx="12"/>
          </p:nvPr>
        </p:nvSpPr>
        <p:spPr>
          <a:xfrm>
            <a:off x="7132320" y="6377940"/>
            <a:ext cx="2278380" cy="215444"/>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
        <p:cNvGrpSpPr/>
        <p:nvPr/>
      </p:nvGrpSpPr>
      <p:grpSpPr>
        <a:xfrm>
          <a:off x="0" y="0"/>
          <a:ext cx="0" cy="0"/>
          <a:chOff x="0" y="0"/>
          <a:chExt cx="0" cy="0"/>
        </a:xfrm>
      </p:grpSpPr>
      <p:sp>
        <p:nvSpPr>
          <p:cNvPr id="24" name="Google Shape;24;p18"/>
          <p:cNvSpPr txBox="1">
            <a:spLocks noGrp="1"/>
          </p:cNvSpPr>
          <p:nvPr>
            <p:ph type="body" idx="1"/>
          </p:nvPr>
        </p:nvSpPr>
        <p:spPr>
          <a:xfrm>
            <a:off x="1698625" y="1052512"/>
            <a:ext cx="8097900" cy="4766100"/>
          </a:xfrm>
          <a:prstGeom prst="rect">
            <a:avLst/>
          </a:prstGeom>
          <a:noFill/>
          <a:ln>
            <a:noFill/>
          </a:ln>
        </p:spPr>
        <p:txBody>
          <a:bodyPr spcFirstLastPara="1" wrap="square" lIns="79125" tIns="79125" rIns="79125" bIns="79125"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sic">
  <p:cSld name="Basic">
    <p:spTree>
      <p:nvGrpSpPr>
        <p:cNvPr id="1" name="Shape 25"/>
        <p:cNvGrpSpPr/>
        <p:nvPr/>
      </p:nvGrpSpPr>
      <p:grpSpPr>
        <a:xfrm>
          <a:off x="0" y="0"/>
          <a:ext cx="0" cy="0"/>
          <a:chOff x="0" y="0"/>
          <a:chExt cx="0" cy="0"/>
        </a:xfrm>
      </p:grpSpPr>
      <p:sp>
        <p:nvSpPr>
          <p:cNvPr id="26" name="Google Shape;26;g788aa5d723_0_28"/>
          <p:cNvSpPr txBox="1">
            <a:spLocks noGrp="1"/>
          </p:cNvSpPr>
          <p:nvPr>
            <p:ph type="title"/>
          </p:nvPr>
        </p:nvSpPr>
        <p:spPr>
          <a:xfrm>
            <a:off x="495300" y="644525"/>
            <a:ext cx="8915400" cy="466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7" name="Google Shape;27;g788aa5d723_0_28"/>
          <p:cNvSpPr txBox="1">
            <a:spLocks noGrp="1"/>
          </p:cNvSpPr>
          <p:nvPr>
            <p:ph type="body" idx="1"/>
          </p:nvPr>
        </p:nvSpPr>
        <p:spPr>
          <a:xfrm>
            <a:off x="495300" y="1350963"/>
            <a:ext cx="8915400" cy="4322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rgbClr val="7F7F7F"/>
              </a:buClr>
              <a:buSzPts val="1800"/>
              <a:buNone/>
              <a:defRPr/>
            </a:lvl1pPr>
            <a:lvl2pPr marL="914400" lvl="1" indent="-228600" algn="l">
              <a:lnSpc>
                <a:spcPct val="100000"/>
              </a:lnSpc>
              <a:spcBef>
                <a:spcPts val="360"/>
              </a:spcBef>
              <a:spcAft>
                <a:spcPts val="0"/>
              </a:spcAft>
              <a:buClr>
                <a:srgbClr val="7F7F7F"/>
              </a:buClr>
              <a:buSzPts val="1800"/>
              <a:buNone/>
              <a:defRPr/>
            </a:lvl2pPr>
            <a:lvl3pPr marL="1371600" lvl="2" indent="-228600" algn="l">
              <a:lnSpc>
                <a:spcPct val="100000"/>
              </a:lnSpc>
              <a:spcBef>
                <a:spcPts val="360"/>
              </a:spcBef>
              <a:spcAft>
                <a:spcPts val="0"/>
              </a:spcAft>
              <a:buClr>
                <a:srgbClr val="7F7F7F"/>
              </a:buClr>
              <a:buSzPts val="1800"/>
              <a:buNone/>
              <a:defRPr/>
            </a:lvl3pPr>
            <a:lvl4pPr marL="1828800" lvl="3" indent="-228600" algn="l">
              <a:lnSpc>
                <a:spcPct val="100000"/>
              </a:lnSpc>
              <a:spcBef>
                <a:spcPts val="360"/>
              </a:spcBef>
              <a:spcAft>
                <a:spcPts val="0"/>
              </a:spcAft>
              <a:buClr>
                <a:srgbClr val="7F7F7F"/>
              </a:buClr>
              <a:buSzPts val="1800"/>
              <a:buNone/>
              <a:defRPr/>
            </a:lvl4pPr>
            <a:lvl5pPr marL="2286000" lvl="4" indent="-228600" algn="l">
              <a:lnSpc>
                <a:spcPct val="100000"/>
              </a:lnSpc>
              <a:spcBef>
                <a:spcPts val="360"/>
              </a:spcBef>
              <a:spcAft>
                <a:spcPts val="0"/>
              </a:spcAft>
              <a:buClr>
                <a:srgbClr val="7F7F7F"/>
              </a:buClr>
              <a:buSzPts val="1800"/>
              <a:buNone/>
              <a:defRPr/>
            </a:lvl5pPr>
            <a:lvl6pPr marL="2743200" lvl="5" indent="-228600" algn="l">
              <a:lnSpc>
                <a:spcPct val="100000"/>
              </a:lnSpc>
              <a:spcBef>
                <a:spcPts val="360"/>
              </a:spcBef>
              <a:spcAft>
                <a:spcPts val="0"/>
              </a:spcAft>
              <a:buClr>
                <a:schemeClr val="dk1"/>
              </a:buClr>
              <a:buSzPts val="1800"/>
              <a:buNone/>
              <a:defRPr/>
            </a:lvl6pPr>
            <a:lvl7pPr marL="3200400" lvl="6" indent="-228600" algn="l">
              <a:lnSpc>
                <a:spcPct val="100000"/>
              </a:lnSpc>
              <a:spcBef>
                <a:spcPts val="360"/>
              </a:spcBef>
              <a:spcAft>
                <a:spcPts val="0"/>
              </a:spcAft>
              <a:buClr>
                <a:schemeClr val="dk1"/>
              </a:buClr>
              <a:buSzPts val="1800"/>
              <a:buNone/>
              <a:defRPr/>
            </a:lvl7pPr>
            <a:lvl8pPr marL="3657600" lvl="7" indent="-228600" algn="l">
              <a:lnSpc>
                <a:spcPct val="100000"/>
              </a:lnSpc>
              <a:spcBef>
                <a:spcPts val="360"/>
              </a:spcBef>
              <a:spcAft>
                <a:spcPts val="0"/>
              </a:spcAft>
              <a:buClr>
                <a:schemeClr val="dk1"/>
              </a:buClr>
              <a:buSzPts val="1800"/>
              <a:buNone/>
              <a:defRPr/>
            </a:lvl8pPr>
            <a:lvl9pPr marL="4114800" lvl="8" indent="-228600" algn="l">
              <a:lnSpc>
                <a:spcPct val="100000"/>
              </a:lnSpc>
              <a:spcBef>
                <a:spcPts val="360"/>
              </a:spcBef>
              <a:spcAft>
                <a:spcPts val="0"/>
              </a:spcAft>
              <a:buClr>
                <a:schemeClr val="dk1"/>
              </a:buClr>
              <a:buSzPts val="1800"/>
              <a:buNone/>
              <a:defRPr/>
            </a:lvl9pPr>
          </a:lstStyle>
          <a:p>
            <a:endParaRPr/>
          </a:p>
        </p:txBody>
      </p:sp>
      <p:sp>
        <p:nvSpPr>
          <p:cNvPr id="28" name="Google Shape;28;g788aa5d723_0_28"/>
          <p:cNvSpPr txBox="1">
            <a:spLocks noGrp="1"/>
          </p:cNvSpPr>
          <p:nvPr>
            <p:ph type="sldNum" idx="12"/>
          </p:nvPr>
        </p:nvSpPr>
        <p:spPr>
          <a:xfrm>
            <a:off x="173699" y="6481763"/>
            <a:ext cx="23115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888888"/>
              </a:buClr>
              <a:buSzPts val="1700"/>
              <a:buFont typeface="Calibri"/>
              <a:buNone/>
              <a:defRPr sz="1000" b="0" i="0" u="none" strike="noStrike" cap="none">
                <a:solidFill>
                  <a:srgbClr val="F2F2F2"/>
                </a:solidFill>
                <a:latin typeface="Calibri"/>
                <a:ea typeface="Calibri"/>
                <a:cs typeface="Calibri"/>
                <a:sym typeface="Calibri"/>
              </a:defRPr>
            </a:lvl1pPr>
            <a:lvl2pPr marL="0" marR="0" lvl="1" indent="0" algn="l">
              <a:lnSpc>
                <a:spcPct val="100000"/>
              </a:lnSpc>
              <a:spcBef>
                <a:spcPts val="0"/>
              </a:spcBef>
              <a:spcAft>
                <a:spcPts val="0"/>
              </a:spcAft>
              <a:buClr>
                <a:srgbClr val="888888"/>
              </a:buClr>
              <a:buSzPts val="1700"/>
              <a:buFont typeface="Calibri"/>
              <a:buNone/>
              <a:defRPr sz="1000" b="0" i="0" u="none" strike="noStrike" cap="none">
                <a:solidFill>
                  <a:srgbClr val="F2F2F2"/>
                </a:solidFill>
                <a:latin typeface="Calibri"/>
                <a:ea typeface="Calibri"/>
                <a:cs typeface="Calibri"/>
                <a:sym typeface="Calibri"/>
              </a:defRPr>
            </a:lvl2pPr>
            <a:lvl3pPr marL="0" marR="0" lvl="2" indent="0" algn="l">
              <a:lnSpc>
                <a:spcPct val="100000"/>
              </a:lnSpc>
              <a:spcBef>
                <a:spcPts val="0"/>
              </a:spcBef>
              <a:spcAft>
                <a:spcPts val="0"/>
              </a:spcAft>
              <a:buClr>
                <a:srgbClr val="888888"/>
              </a:buClr>
              <a:buSzPts val="1700"/>
              <a:buFont typeface="Calibri"/>
              <a:buNone/>
              <a:defRPr sz="1000" b="0" i="0" u="none" strike="noStrike" cap="none">
                <a:solidFill>
                  <a:srgbClr val="F2F2F2"/>
                </a:solidFill>
                <a:latin typeface="Calibri"/>
                <a:ea typeface="Calibri"/>
                <a:cs typeface="Calibri"/>
                <a:sym typeface="Calibri"/>
              </a:defRPr>
            </a:lvl3pPr>
            <a:lvl4pPr marL="0" marR="0" lvl="3" indent="0" algn="l">
              <a:lnSpc>
                <a:spcPct val="100000"/>
              </a:lnSpc>
              <a:spcBef>
                <a:spcPts val="0"/>
              </a:spcBef>
              <a:spcAft>
                <a:spcPts val="0"/>
              </a:spcAft>
              <a:buClr>
                <a:srgbClr val="888888"/>
              </a:buClr>
              <a:buSzPts val="1700"/>
              <a:buFont typeface="Calibri"/>
              <a:buNone/>
              <a:defRPr sz="1000" b="0" i="0" u="none" strike="noStrike" cap="none">
                <a:solidFill>
                  <a:srgbClr val="F2F2F2"/>
                </a:solidFill>
                <a:latin typeface="Calibri"/>
                <a:ea typeface="Calibri"/>
                <a:cs typeface="Calibri"/>
                <a:sym typeface="Calibri"/>
              </a:defRPr>
            </a:lvl4pPr>
            <a:lvl5pPr marL="0" marR="0" lvl="4" indent="0" algn="l">
              <a:lnSpc>
                <a:spcPct val="100000"/>
              </a:lnSpc>
              <a:spcBef>
                <a:spcPts val="0"/>
              </a:spcBef>
              <a:spcAft>
                <a:spcPts val="0"/>
              </a:spcAft>
              <a:buClr>
                <a:srgbClr val="888888"/>
              </a:buClr>
              <a:buSzPts val="1700"/>
              <a:buFont typeface="Calibri"/>
              <a:buNone/>
              <a:defRPr sz="1000" b="0" i="0" u="none" strike="noStrike" cap="none">
                <a:solidFill>
                  <a:srgbClr val="F2F2F2"/>
                </a:solidFill>
                <a:latin typeface="Calibri"/>
                <a:ea typeface="Calibri"/>
                <a:cs typeface="Calibri"/>
                <a:sym typeface="Calibri"/>
              </a:defRPr>
            </a:lvl5pPr>
            <a:lvl6pPr marL="0" marR="0" lvl="5" indent="0" algn="l">
              <a:lnSpc>
                <a:spcPct val="100000"/>
              </a:lnSpc>
              <a:spcBef>
                <a:spcPts val="0"/>
              </a:spcBef>
              <a:spcAft>
                <a:spcPts val="0"/>
              </a:spcAft>
              <a:buClr>
                <a:srgbClr val="888888"/>
              </a:buClr>
              <a:buSzPts val="1700"/>
              <a:buFont typeface="Calibri"/>
              <a:buNone/>
              <a:defRPr sz="1000" b="0" i="0" u="none" strike="noStrike" cap="none">
                <a:solidFill>
                  <a:srgbClr val="F2F2F2"/>
                </a:solidFill>
                <a:latin typeface="Calibri"/>
                <a:ea typeface="Calibri"/>
                <a:cs typeface="Calibri"/>
                <a:sym typeface="Calibri"/>
              </a:defRPr>
            </a:lvl6pPr>
            <a:lvl7pPr marL="0" marR="0" lvl="6" indent="0" algn="l">
              <a:lnSpc>
                <a:spcPct val="100000"/>
              </a:lnSpc>
              <a:spcBef>
                <a:spcPts val="0"/>
              </a:spcBef>
              <a:spcAft>
                <a:spcPts val="0"/>
              </a:spcAft>
              <a:buClr>
                <a:srgbClr val="888888"/>
              </a:buClr>
              <a:buSzPts val="1700"/>
              <a:buFont typeface="Calibri"/>
              <a:buNone/>
              <a:defRPr sz="1000" b="0" i="0" u="none" strike="noStrike" cap="none">
                <a:solidFill>
                  <a:srgbClr val="F2F2F2"/>
                </a:solidFill>
                <a:latin typeface="Calibri"/>
                <a:ea typeface="Calibri"/>
                <a:cs typeface="Calibri"/>
                <a:sym typeface="Calibri"/>
              </a:defRPr>
            </a:lvl7pPr>
            <a:lvl8pPr marL="0" marR="0" lvl="7" indent="0" algn="l">
              <a:lnSpc>
                <a:spcPct val="100000"/>
              </a:lnSpc>
              <a:spcBef>
                <a:spcPts val="0"/>
              </a:spcBef>
              <a:spcAft>
                <a:spcPts val="0"/>
              </a:spcAft>
              <a:buClr>
                <a:srgbClr val="888888"/>
              </a:buClr>
              <a:buSzPts val="1700"/>
              <a:buFont typeface="Calibri"/>
              <a:buNone/>
              <a:defRPr sz="1000" b="0" i="0" u="none" strike="noStrike" cap="none">
                <a:solidFill>
                  <a:srgbClr val="F2F2F2"/>
                </a:solidFill>
                <a:latin typeface="Calibri"/>
                <a:ea typeface="Calibri"/>
                <a:cs typeface="Calibri"/>
                <a:sym typeface="Calibri"/>
              </a:defRPr>
            </a:lvl8pPr>
            <a:lvl9pPr marL="0" marR="0" lvl="8" indent="0" algn="l">
              <a:lnSpc>
                <a:spcPct val="100000"/>
              </a:lnSpc>
              <a:spcBef>
                <a:spcPts val="0"/>
              </a:spcBef>
              <a:spcAft>
                <a:spcPts val="0"/>
              </a:spcAft>
              <a:buClr>
                <a:srgbClr val="888888"/>
              </a:buClr>
              <a:buSzPts val="1700"/>
              <a:buFont typeface="Calibri"/>
              <a:buNone/>
              <a:defRPr sz="1000" b="0" i="0" u="none" strike="noStrike" cap="none">
                <a:solidFill>
                  <a:srgbClr val="F2F2F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1214256" y="958046"/>
            <a:ext cx="7477489" cy="35394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3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1425937" y="1685570"/>
            <a:ext cx="7054124" cy="26536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1700" b="1" i="1">
                <a:solidFill>
                  <a:srgbClr val="898989"/>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ftr" idx="11"/>
          </p:nvPr>
        </p:nvSpPr>
        <p:spPr>
          <a:xfrm>
            <a:off x="3368041" y="6377940"/>
            <a:ext cx="3169919"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 name="Google Shape;33;p19"/>
          <p:cNvSpPr txBox="1">
            <a:spLocks noGrp="1"/>
          </p:cNvSpPr>
          <p:nvPr>
            <p:ph type="dt" idx="10"/>
          </p:nvPr>
        </p:nvSpPr>
        <p:spPr>
          <a:xfrm>
            <a:off x="495300" y="6377940"/>
            <a:ext cx="227838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4" name="Google Shape;34;p19"/>
          <p:cNvSpPr txBox="1">
            <a:spLocks noGrp="1"/>
          </p:cNvSpPr>
          <p:nvPr>
            <p:ph type="sldNum" idx="12"/>
          </p:nvPr>
        </p:nvSpPr>
        <p:spPr>
          <a:xfrm>
            <a:off x="7132320" y="6377940"/>
            <a:ext cx="2278380" cy="215444"/>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20"/>
          <p:cNvSpPr txBox="1">
            <a:spLocks noGrp="1"/>
          </p:cNvSpPr>
          <p:nvPr>
            <p:ph type="title"/>
          </p:nvPr>
        </p:nvSpPr>
        <p:spPr>
          <a:xfrm>
            <a:off x="1214256" y="958046"/>
            <a:ext cx="7477489" cy="35394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3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0"/>
          <p:cNvSpPr txBox="1">
            <a:spLocks noGrp="1"/>
          </p:cNvSpPr>
          <p:nvPr>
            <p:ph type="body" idx="1"/>
          </p:nvPr>
        </p:nvSpPr>
        <p:spPr>
          <a:xfrm>
            <a:off x="495300" y="1577340"/>
            <a:ext cx="4309110"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body" idx="2"/>
          </p:nvPr>
        </p:nvSpPr>
        <p:spPr>
          <a:xfrm>
            <a:off x="5101590" y="1577340"/>
            <a:ext cx="4309110"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ftr" idx="11"/>
          </p:nvPr>
        </p:nvSpPr>
        <p:spPr>
          <a:xfrm>
            <a:off x="3368041" y="6377940"/>
            <a:ext cx="3169919"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0" name="Google Shape;40;p20"/>
          <p:cNvSpPr txBox="1">
            <a:spLocks noGrp="1"/>
          </p:cNvSpPr>
          <p:nvPr>
            <p:ph type="dt" idx="10"/>
          </p:nvPr>
        </p:nvSpPr>
        <p:spPr>
          <a:xfrm>
            <a:off x="495300" y="6377940"/>
            <a:ext cx="227838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1" name="Google Shape;41;p20"/>
          <p:cNvSpPr txBox="1">
            <a:spLocks noGrp="1"/>
          </p:cNvSpPr>
          <p:nvPr>
            <p:ph type="sldNum" idx="12"/>
          </p:nvPr>
        </p:nvSpPr>
        <p:spPr>
          <a:xfrm>
            <a:off x="7132320" y="6377940"/>
            <a:ext cx="2278380" cy="215444"/>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4256" y="958046"/>
            <a:ext cx="7477489" cy="35394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3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ftr" idx="11"/>
          </p:nvPr>
        </p:nvSpPr>
        <p:spPr>
          <a:xfrm>
            <a:off x="3368041" y="6377940"/>
            <a:ext cx="3169919"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5" name="Google Shape;45;p21"/>
          <p:cNvSpPr txBox="1">
            <a:spLocks noGrp="1"/>
          </p:cNvSpPr>
          <p:nvPr>
            <p:ph type="dt" idx="10"/>
          </p:nvPr>
        </p:nvSpPr>
        <p:spPr>
          <a:xfrm>
            <a:off x="495300" y="6377940"/>
            <a:ext cx="227838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6" name="Google Shape;46;p21"/>
          <p:cNvSpPr txBox="1">
            <a:spLocks noGrp="1"/>
          </p:cNvSpPr>
          <p:nvPr>
            <p:ph type="sldNum" idx="12"/>
          </p:nvPr>
        </p:nvSpPr>
        <p:spPr>
          <a:xfrm>
            <a:off x="7132320" y="6377940"/>
            <a:ext cx="2278380" cy="215444"/>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7"/>
        <p:cNvGrpSpPr/>
        <p:nvPr/>
      </p:nvGrpSpPr>
      <p:grpSpPr>
        <a:xfrm>
          <a:off x="0" y="0"/>
          <a:ext cx="0" cy="0"/>
          <a:chOff x="0" y="0"/>
          <a:chExt cx="0" cy="0"/>
        </a:xfrm>
      </p:grpSpPr>
      <p:sp>
        <p:nvSpPr>
          <p:cNvPr id="48" name="Google Shape;48;p22"/>
          <p:cNvSpPr txBox="1">
            <a:spLocks noGrp="1"/>
          </p:cNvSpPr>
          <p:nvPr>
            <p:ph type="ftr" idx="11"/>
          </p:nvPr>
        </p:nvSpPr>
        <p:spPr>
          <a:xfrm>
            <a:off x="3368041" y="6377940"/>
            <a:ext cx="3169919"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9" name="Google Shape;49;p22"/>
          <p:cNvSpPr txBox="1">
            <a:spLocks noGrp="1"/>
          </p:cNvSpPr>
          <p:nvPr>
            <p:ph type="dt" idx="10"/>
          </p:nvPr>
        </p:nvSpPr>
        <p:spPr>
          <a:xfrm>
            <a:off x="495300" y="6377940"/>
            <a:ext cx="227838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0" name="Google Shape;50;p22"/>
          <p:cNvSpPr txBox="1">
            <a:spLocks noGrp="1"/>
          </p:cNvSpPr>
          <p:nvPr>
            <p:ph type="sldNum" idx="12"/>
          </p:nvPr>
        </p:nvSpPr>
        <p:spPr>
          <a:xfrm>
            <a:off x="7132320" y="6377940"/>
            <a:ext cx="2278380" cy="215444"/>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1"/>
        <p:cNvGrpSpPr/>
        <p:nvPr/>
      </p:nvGrpSpPr>
      <p:grpSpPr>
        <a:xfrm>
          <a:off x="0" y="0"/>
          <a:ext cx="0" cy="0"/>
          <a:chOff x="0" y="0"/>
          <a:chExt cx="0" cy="0"/>
        </a:xfrm>
      </p:grpSpPr>
      <p:sp>
        <p:nvSpPr>
          <p:cNvPr id="52" name="Google Shape;52;gc055361284_0_9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3" name="Google Shape;53;gc055361284_0_90"/>
          <p:cNvSpPr txBox="1">
            <a:spLocks noGrp="1"/>
          </p:cNvSpPr>
          <p:nvPr>
            <p:ph type="body" idx="1"/>
          </p:nvPr>
        </p:nvSpPr>
        <p:spPr>
          <a:xfrm>
            <a:off x="495300" y="1600200"/>
            <a:ext cx="8915400" cy="4526100"/>
          </a:xfrm>
          <a:prstGeom prst="rect">
            <a:avLst/>
          </a:prstGeom>
          <a:noFill/>
          <a:ln>
            <a:noFill/>
          </a:ln>
        </p:spPr>
        <p:txBody>
          <a:bodyPr spcFirstLastPara="1" wrap="square" lIns="91425" tIns="45700" rIns="91425" bIns="45700" anchor="t" anchorCtr="0">
            <a:noAutofit/>
          </a:bodyPr>
          <a:lstStyle>
            <a:lvl1pPr marL="457200" lvl="0" indent="-228600" algn="l" rtl="0">
              <a:spcBef>
                <a:spcPts val="360"/>
              </a:spcBef>
              <a:spcAft>
                <a:spcPts val="0"/>
              </a:spcAft>
              <a:buClr>
                <a:schemeClr val="dk1"/>
              </a:buClr>
              <a:buSzPts val="1800"/>
              <a:buNone/>
              <a:defRPr/>
            </a:lvl1pPr>
            <a:lvl2pPr marL="914400" lvl="1" indent="-228600" algn="l" rtl="0">
              <a:spcBef>
                <a:spcPts val="360"/>
              </a:spcBef>
              <a:spcAft>
                <a:spcPts val="0"/>
              </a:spcAft>
              <a:buClr>
                <a:schemeClr val="dk1"/>
              </a:buClr>
              <a:buSzPts val="18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60"/>
              </a:spcBef>
              <a:spcAft>
                <a:spcPts val="0"/>
              </a:spcAft>
              <a:buClr>
                <a:schemeClr val="dk1"/>
              </a:buClr>
              <a:buSzPts val="1800"/>
              <a:buNone/>
              <a:defRPr/>
            </a:lvl4pPr>
            <a:lvl5pPr marL="2286000" lvl="4" indent="-228600" algn="l" rtl="0">
              <a:spcBef>
                <a:spcPts val="360"/>
              </a:spcBef>
              <a:spcAft>
                <a:spcPts val="0"/>
              </a:spcAft>
              <a:buClr>
                <a:schemeClr val="dk1"/>
              </a:buClr>
              <a:buSzPts val="1800"/>
              <a:buNone/>
              <a:defRPr/>
            </a:lvl5pPr>
            <a:lvl6pPr marL="2743200" lvl="5" indent="-228600" algn="l" rtl="0">
              <a:spcBef>
                <a:spcPts val="360"/>
              </a:spcBef>
              <a:spcAft>
                <a:spcPts val="0"/>
              </a:spcAft>
              <a:buClr>
                <a:schemeClr val="dk1"/>
              </a:buClr>
              <a:buSzPts val="1800"/>
              <a:buNone/>
              <a:defRPr/>
            </a:lvl6pPr>
            <a:lvl7pPr marL="3200400" lvl="6" indent="-228600" algn="l" rtl="0">
              <a:spcBef>
                <a:spcPts val="360"/>
              </a:spcBef>
              <a:spcAft>
                <a:spcPts val="0"/>
              </a:spcAft>
              <a:buClr>
                <a:schemeClr val="dk1"/>
              </a:buClr>
              <a:buSzPts val="1800"/>
              <a:buNone/>
              <a:defRPr/>
            </a:lvl7pPr>
            <a:lvl8pPr marL="3657600" lvl="7" indent="-228600" algn="l" rtl="0">
              <a:spcBef>
                <a:spcPts val="360"/>
              </a:spcBef>
              <a:spcAft>
                <a:spcPts val="0"/>
              </a:spcAft>
              <a:buClr>
                <a:schemeClr val="dk1"/>
              </a:buClr>
              <a:buSzPts val="1800"/>
              <a:buNone/>
              <a:defRPr/>
            </a:lvl8pPr>
            <a:lvl9pPr marL="4114800" lvl="8" indent="-228600" algn="l" rtl="0">
              <a:spcBef>
                <a:spcPts val="360"/>
              </a:spcBef>
              <a:spcAft>
                <a:spcPts val="0"/>
              </a:spcAft>
              <a:buClr>
                <a:schemeClr val="dk1"/>
              </a:buClr>
              <a:buSzPts val="1800"/>
              <a:buNone/>
              <a:defRPr/>
            </a:lvl9pPr>
          </a:lstStyle>
          <a:p>
            <a:endParaRPr/>
          </a:p>
        </p:txBody>
      </p:sp>
      <p:sp>
        <p:nvSpPr>
          <p:cNvPr id="54" name="Google Shape;54;gc055361284_0_90"/>
          <p:cNvSpPr txBox="1">
            <a:spLocks noGrp="1"/>
          </p:cNvSpPr>
          <p:nvPr>
            <p:ph type="dt" idx="10"/>
          </p:nvPr>
        </p:nvSpPr>
        <p:spPr>
          <a:xfrm>
            <a:off x="495300" y="6245225"/>
            <a:ext cx="2311500" cy="476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gc055361284_0_90"/>
          <p:cNvSpPr txBox="1">
            <a:spLocks noGrp="1"/>
          </p:cNvSpPr>
          <p:nvPr>
            <p:ph type="ftr" idx="11"/>
          </p:nvPr>
        </p:nvSpPr>
        <p:spPr>
          <a:xfrm>
            <a:off x="3384550" y="6245225"/>
            <a:ext cx="3136800" cy="4761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gc055361284_0_90"/>
          <p:cNvSpPr txBox="1">
            <a:spLocks noGrp="1"/>
          </p:cNvSpPr>
          <p:nvPr>
            <p:ph type="sldNum" idx="12"/>
          </p:nvPr>
        </p:nvSpPr>
        <p:spPr>
          <a:xfrm>
            <a:off x="7099300" y="6245225"/>
            <a:ext cx="23115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sp>
        <p:nvSpPr>
          <p:cNvPr id="58" name="Google Shape;58;gbf27756548_0_97"/>
          <p:cNvSpPr txBox="1">
            <a:spLocks noGrp="1"/>
          </p:cNvSpPr>
          <p:nvPr>
            <p:ph type="ctrTitle"/>
          </p:nvPr>
        </p:nvSpPr>
        <p:spPr>
          <a:xfrm>
            <a:off x="337684" y="992767"/>
            <a:ext cx="9230700" cy="2736900"/>
          </a:xfrm>
          <a:prstGeom prst="rect">
            <a:avLst/>
          </a:prstGeom>
          <a:noFill/>
          <a:ln>
            <a:noFill/>
          </a:ln>
        </p:spPr>
        <p:txBody>
          <a:bodyPr spcFirstLastPara="1" wrap="square" lIns="106650" tIns="106650" rIns="106650" bIns="106650" anchor="b" anchorCtr="0">
            <a:normAutofit/>
          </a:bodyPr>
          <a:lstStyle>
            <a:lvl1pPr lvl="0" algn="ctr" rtl="0">
              <a:lnSpc>
                <a:spcPct val="100000"/>
              </a:lnSpc>
              <a:spcBef>
                <a:spcPts val="0"/>
              </a:spcBef>
              <a:spcAft>
                <a:spcPts val="0"/>
              </a:spcAft>
              <a:buSzPts val="6100"/>
              <a:buNone/>
              <a:defRPr sz="6100"/>
            </a:lvl1pPr>
            <a:lvl2pPr lvl="1" algn="ctr" rtl="0">
              <a:lnSpc>
                <a:spcPct val="100000"/>
              </a:lnSpc>
              <a:spcBef>
                <a:spcPts val="0"/>
              </a:spcBef>
              <a:spcAft>
                <a:spcPts val="0"/>
              </a:spcAft>
              <a:buSzPts val="6100"/>
              <a:buNone/>
              <a:defRPr sz="6100"/>
            </a:lvl2pPr>
            <a:lvl3pPr lvl="2" algn="ctr" rtl="0">
              <a:lnSpc>
                <a:spcPct val="100000"/>
              </a:lnSpc>
              <a:spcBef>
                <a:spcPts val="0"/>
              </a:spcBef>
              <a:spcAft>
                <a:spcPts val="0"/>
              </a:spcAft>
              <a:buSzPts val="6100"/>
              <a:buNone/>
              <a:defRPr sz="6100"/>
            </a:lvl3pPr>
            <a:lvl4pPr lvl="3" algn="ctr" rtl="0">
              <a:lnSpc>
                <a:spcPct val="100000"/>
              </a:lnSpc>
              <a:spcBef>
                <a:spcPts val="0"/>
              </a:spcBef>
              <a:spcAft>
                <a:spcPts val="0"/>
              </a:spcAft>
              <a:buSzPts val="6100"/>
              <a:buNone/>
              <a:defRPr sz="6100"/>
            </a:lvl4pPr>
            <a:lvl5pPr lvl="4" algn="ctr" rtl="0">
              <a:lnSpc>
                <a:spcPct val="100000"/>
              </a:lnSpc>
              <a:spcBef>
                <a:spcPts val="0"/>
              </a:spcBef>
              <a:spcAft>
                <a:spcPts val="0"/>
              </a:spcAft>
              <a:buSzPts val="6100"/>
              <a:buNone/>
              <a:defRPr sz="6100"/>
            </a:lvl5pPr>
            <a:lvl6pPr lvl="5" algn="ctr" rtl="0">
              <a:lnSpc>
                <a:spcPct val="100000"/>
              </a:lnSpc>
              <a:spcBef>
                <a:spcPts val="0"/>
              </a:spcBef>
              <a:spcAft>
                <a:spcPts val="0"/>
              </a:spcAft>
              <a:buSzPts val="6100"/>
              <a:buNone/>
              <a:defRPr sz="6100"/>
            </a:lvl6pPr>
            <a:lvl7pPr lvl="6" algn="ctr" rtl="0">
              <a:lnSpc>
                <a:spcPct val="100000"/>
              </a:lnSpc>
              <a:spcBef>
                <a:spcPts val="0"/>
              </a:spcBef>
              <a:spcAft>
                <a:spcPts val="0"/>
              </a:spcAft>
              <a:buSzPts val="6100"/>
              <a:buNone/>
              <a:defRPr sz="6100"/>
            </a:lvl7pPr>
            <a:lvl8pPr lvl="7" algn="ctr" rtl="0">
              <a:lnSpc>
                <a:spcPct val="100000"/>
              </a:lnSpc>
              <a:spcBef>
                <a:spcPts val="0"/>
              </a:spcBef>
              <a:spcAft>
                <a:spcPts val="0"/>
              </a:spcAft>
              <a:buSzPts val="6100"/>
              <a:buNone/>
              <a:defRPr sz="6100"/>
            </a:lvl8pPr>
            <a:lvl9pPr lvl="8" algn="ctr" rtl="0">
              <a:lnSpc>
                <a:spcPct val="100000"/>
              </a:lnSpc>
              <a:spcBef>
                <a:spcPts val="0"/>
              </a:spcBef>
              <a:spcAft>
                <a:spcPts val="0"/>
              </a:spcAft>
              <a:buSzPts val="6100"/>
              <a:buNone/>
              <a:defRPr sz="6100"/>
            </a:lvl9pPr>
          </a:lstStyle>
          <a:p>
            <a:endParaRPr/>
          </a:p>
        </p:txBody>
      </p:sp>
      <p:sp>
        <p:nvSpPr>
          <p:cNvPr id="59" name="Google Shape;59;gbf27756548_0_97"/>
          <p:cNvSpPr txBox="1">
            <a:spLocks noGrp="1"/>
          </p:cNvSpPr>
          <p:nvPr>
            <p:ph type="subTitle" idx="1"/>
          </p:nvPr>
        </p:nvSpPr>
        <p:spPr>
          <a:xfrm>
            <a:off x="337675" y="3778833"/>
            <a:ext cx="9230700" cy="1056900"/>
          </a:xfrm>
          <a:prstGeom prst="rect">
            <a:avLst/>
          </a:prstGeom>
          <a:noFill/>
          <a:ln>
            <a:noFill/>
          </a:ln>
        </p:spPr>
        <p:txBody>
          <a:bodyPr spcFirstLastPara="1" wrap="square" lIns="106650" tIns="106650" rIns="106650" bIns="106650" anchor="t" anchorCtr="0">
            <a:normAutofit/>
          </a:bodyPr>
          <a:lstStyle>
            <a:lvl1pPr lvl="0" algn="ctr" rtl="0">
              <a:lnSpc>
                <a:spcPct val="100000"/>
              </a:lnSpc>
              <a:spcBef>
                <a:spcPts val="0"/>
              </a:spcBef>
              <a:spcAft>
                <a:spcPts val="0"/>
              </a:spcAft>
              <a:buSzPts val="3300"/>
              <a:buNone/>
              <a:defRPr sz="33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60" name="Google Shape;60;gbf27756548_0_97"/>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p:nvPr/>
        </p:nvSpPr>
        <p:spPr>
          <a:xfrm>
            <a:off x="717784" y="316735"/>
            <a:ext cx="8470689" cy="6224067"/>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11" name="Google Shape;11;p16"/>
          <p:cNvSpPr txBox="1">
            <a:spLocks noGrp="1"/>
          </p:cNvSpPr>
          <p:nvPr>
            <p:ph type="title"/>
          </p:nvPr>
        </p:nvSpPr>
        <p:spPr>
          <a:xfrm>
            <a:off x="1214256" y="958045"/>
            <a:ext cx="7477489" cy="384721"/>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500" b="1" i="1"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6"/>
          <p:cNvSpPr txBox="1">
            <a:spLocks noGrp="1"/>
          </p:cNvSpPr>
          <p:nvPr>
            <p:ph type="body" idx="1"/>
          </p:nvPr>
        </p:nvSpPr>
        <p:spPr>
          <a:xfrm>
            <a:off x="1425937" y="1685570"/>
            <a:ext cx="7054124"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1" i="1" u="none" strike="noStrike" cap="none">
                <a:solidFill>
                  <a:srgbClr val="898989"/>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368041" y="6377940"/>
            <a:ext cx="3169919" cy="26161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16"/>
          <p:cNvSpPr txBox="1">
            <a:spLocks noGrp="1"/>
          </p:cNvSpPr>
          <p:nvPr>
            <p:ph type="dt" idx="10"/>
          </p:nvPr>
        </p:nvSpPr>
        <p:spPr>
          <a:xfrm>
            <a:off x="495300" y="6377940"/>
            <a:ext cx="2278380" cy="26161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16"/>
          <p:cNvSpPr txBox="1">
            <a:spLocks noGrp="1"/>
          </p:cNvSpPr>
          <p:nvPr>
            <p:ph type="sldNum" idx="12"/>
          </p:nvPr>
        </p:nvSpPr>
        <p:spPr>
          <a:xfrm>
            <a:off x="7132320" y="6377940"/>
            <a:ext cx="2278380" cy="26161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1727200" y="1069975"/>
            <a:ext cx="6966000" cy="1422299"/>
          </a:xfrm>
          <a:prstGeom prst="rect">
            <a:avLst/>
          </a:prstGeom>
          <a:noFill/>
          <a:ln w="50800" cap="rnd" cmpd="sng">
            <a:solidFill>
              <a:schemeClr val="accent2"/>
            </a:solidFill>
            <a:prstDash val="solid"/>
            <a:miter lim="8000"/>
            <a:headEnd type="none" w="sm" len="sm"/>
            <a:tailEnd type="none" w="sm" len="sm"/>
          </a:ln>
        </p:spPr>
        <p:txBody>
          <a:bodyPr spcFirstLastPara="1" wrap="square" lIns="40500" tIns="40500" rIns="40500" bIns="40500" anchor="ctr" anchorCtr="0">
            <a:noAutofit/>
          </a:bodyPr>
          <a:lstStyle/>
          <a:p>
            <a:pPr marL="0" marR="0" lvl="0" indent="0" algn="ctr" rtl="0">
              <a:lnSpc>
                <a:spcPct val="100000"/>
              </a:lnSpc>
              <a:spcBef>
                <a:spcPts val="0"/>
              </a:spcBef>
              <a:spcAft>
                <a:spcPts val="0"/>
              </a:spcAft>
              <a:buClr>
                <a:srgbClr val="000000"/>
              </a:buClr>
              <a:buSzPts val="700"/>
              <a:buFont typeface="Arial"/>
              <a:buNone/>
            </a:pPr>
            <a:br>
              <a:rPr lang="en-GB" sz="2800" b="1" i="0" u="none" strike="noStrike" cap="none">
                <a:solidFill>
                  <a:srgbClr val="000000"/>
                </a:solidFill>
                <a:latin typeface="Arial"/>
                <a:ea typeface="Arial"/>
                <a:cs typeface="Arial"/>
                <a:sym typeface="Arial"/>
              </a:rPr>
            </a:br>
            <a:r>
              <a:rPr lang="en-GB" sz="2800" b="1"/>
              <a:t>Quarries Regulation 1999</a:t>
            </a:r>
            <a:br>
              <a:rPr lang="en-GB" sz="2800" b="1"/>
            </a:br>
            <a:r>
              <a:rPr lang="en-GB" sz="2000" b="1"/>
              <a:t>Regulation 32 Appraisal of excavations and tips</a:t>
            </a:r>
            <a:br>
              <a:rPr lang="en-GB" sz="2800" b="1" i="0" u="none" strike="noStrike" cap="none">
                <a:solidFill>
                  <a:srgbClr val="000000"/>
                </a:solidFill>
                <a:latin typeface="Arial"/>
                <a:ea typeface="Arial"/>
                <a:cs typeface="Arial"/>
                <a:sym typeface="Arial"/>
              </a:rPr>
            </a:b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0"/>
          <p:cNvSpPr txBox="1">
            <a:spLocks noGrp="1"/>
          </p:cNvSpPr>
          <p:nvPr>
            <p:ph type="body" idx="1"/>
          </p:nvPr>
        </p:nvSpPr>
        <p:spPr>
          <a:xfrm>
            <a:off x="1568624" y="1196752"/>
            <a:ext cx="7358831" cy="1368152"/>
          </a:xfrm>
          <a:prstGeom prst="rect">
            <a:avLst/>
          </a:prstGeom>
          <a:noFill/>
          <a:ln>
            <a:noFill/>
          </a:ln>
        </p:spPr>
        <p:txBody>
          <a:bodyPr spcFirstLastPara="1" wrap="square" lIns="79125" tIns="39550" rIns="79125" bIns="39550" anchor="t" anchorCtr="0">
            <a:noAutofit/>
          </a:bodyPr>
          <a:lstStyle/>
          <a:p>
            <a:pPr marL="0" lvl="0" indent="0" algn="l" rtl="0">
              <a:lnSpc>
                <a:spcPct val="100000"/>
              </a:lnSpc>
              <a:spcBef>
                <a:spcPts val="0"/>
              </a:spcBef>
              <a:spcAft>
                <a:spcPts val="0"/>
              </a:spcAft>
              <a:buSzPts val="1400"/>
              <a:buNone/>
            </a:pPr>
            <a:r>
              <a:rPr lang="en-GB"/>
              <a:t>An appraisal is intended to be a fairly straight forward exercise, it should be carried out in enough detail and with sufficient expertise to decide if an excavation or tip poses a significant hazard from collapse or movement. </a:t>
            </a:r>
            <a:endParaRPr/>
          </a:p>
          <a:p>
            <a:pPr marL="0" marR="0" lvl="0" indent="0" algn="l" rtl="0">
              <a:lnSpc>
                <a:spcPct val="100000"/>
              </a:lnSpc>
              <a:spcBef>
                <a:spcPts val="1500"/>
              </a:spcBef>
              <a:spcAft>
                <a:spcPts val="0"/>
              </a:spcAft>
              <a:buClr>
                <a:srgbClr val="898989"/>
              </a:buClr>
              <a:buSzPts val="1800"/>
              <a:buFont typeface="Calibri"/>
              <a:buNone/>
            </a:pPr>
            <a:endParaRPr/>
          </a:p>
          <a:p>
            <a:pPr marL="0" marR="0" lvl="0" indent="0" algn="l" rtl="0">
              <a:lnSpc>
                <a:spcPct val="100000"/>
              </a:lnSpc>
              <a:spcBef>
                <a:spcPts val="1000"/>
              </a:spcBef>
              <a:spcAft>
                <a:spcPts val="0"/>
              </a:spcAft>
              <a:buClr>
                <a:srgbClr val="898989"/>
              </a:buClr>
              <a:buSzPts val="1800"/>
              <a:buFont typeface="Calibri"/>
              <a:buNone/>
            </a:pPr>
            <a:endParaRPr/>
          </a:p>
        </p:txBody>
      </p:sp>
      <p:sp>
        <p:nvSpPr>
          <p:cNvPr id="145" name="Google Shape;145;p10"/>
          <p:cNvSpPr txBox="1">
            <a:spLocks noGrp="1"/>
          </p:cNvSpPr>
          <p:nvPr>
            <p:ph type="title" idx="4294967295"/>
          </p:nvPr>
        </p:nvSpPr>
        <p:spPr>
          <a:xfrm>
            <a:off x="1538288" y="-134938"/>
            <a:ext cx="8367712" cy="1058863"/>
          </a:xfrm>
          <a:prstGeom prst="rect">
            <a:avLst/>
          </a:prstGeom>
          <a:noFill/>
          <a:ln>
            <a:noFill/>
          </a:ln>
        </p:spPr>
        <p:txBody>
          <a:bodyPr spcFirstLastPara="1" wrap="square" lIns="79125" tIns="39550" rIns="79125" bIns="39550" anchor="b" anchorCtr="0">
            <a:noAutofit/>
          </a:bodyPr>
          <a:lstStyle/>
          <a:p>
            <a:pPr marL="0" lvl="0" indent="0" algn="l" rtl="0">
              <a:lnSpc>
                <a:spcPct val="100000"/>
              </a:lnSpc>
              <a:spcBef>
                <a:spcPts val="0"/>
              </a:spcBef>
              <a:spcAft>
                <a:spcPts val="0"/>
              </a:spcAft>
              <a:buSzPts val="1400"/>
              <a:buNone/>
            </a:pPr>
            <a:r>
              <a:rPr lang="en-GB" sz="2100" b="1">
                <a:solidFill>
                  <a:srgbClr val="333399"/>
                </a:solidFill>
              </a:rPr>
              <a:t>Who should conduct appraisals?</a:t>
            </a:r>
            <a:endParaRPr sz="2100" b="1" i="0" u="none" strike="noStrike" cap="none">
              <a:solidFill>
                <a:srgbClr val="333399"/>
              </a:solidFill>
              <a:latin typeface="Arial"/>
              <a:ea typeface="Arial"/>
              <a:cs typeface="Arial"/>
              <a:sym typeface="Arial"/>
            </a:endParaRPr>
          </a:p>
        </p:txBody>
      </p:sp>
      <p:pic>
        <p:nvPicPr>
          <p:cNvPr id="146" name="Google Shape;146;p10"/>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216696" y="2564904"/>
            <a:ext cx="4345177" cy="25202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 calcmode="lin" valueType="num">
                                      <p:cBhvr additive="base">
                                        <p:cTn id="7" dur="500"/>
                                        <p:tgtEl>
                                          <p:spTgt spid="1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 calcmode="lin" valueType="num">
                                      <p:cBhvr additive="base">
                                        <p:cTn id="12" dur="500"/>
                                        <p:tgtEl>
                                          <p:spTgt spid="1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 calcmode="lin" valueType="num">
                                      <p:cBhvr additive="base">
                                        <p:cTn id="17" dur="500"/>
                                        <p:tgtEl>
                                          <p:spTgt spid="1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6"/>
                                        </p:tgtEl>
                                        <p:attrNameLst>
                                          <p:attrName>style.visibility</p:attrName>
                                        </p:attrNameLst>
                                      </p:cBhvr>
                                      <p:to>
                                        <p:strVal val="visible"/>
                                      </p:to>
                                    </p:set>
                                    <p:anim calcmode="lin" valueType="num">
                                      <p:cBhvr additive="base">
                                        <p:cTn id="22" dur="500"/>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1"/>
          <p:cNvSpPr txBox="1">
            <a:spLocks noGrp="1"/>
          </p:cNvSpPr>
          <p:nvPr>
            <p:ph type="body" idx="1"/>
          </p:nvPr>
        </p:nvSpPr>
        <p:spPr>
          <a:xfrm>
            <a:off x="1568624" y="1196752"/>
            <a:ext cx="7358831" cy="1008112"/>
          </a:xfrm>
          <a:prstGeom prst="rect">
            <a:avLst/>
          </a:prstGeom>
          <a:noFill/>
          <a:ln>
            <a:noFill/>
          </a:ln>
        </p:spPr>
        <p:txBody>
          <a:bodyPr spcFirstLastPara="1" wrap="square" lIns="79125" tIns="39550" rIns="79125" bIns="39550" anchor="t" anchorCtr="0">
            <a:noAutofit/>
          </a:bodyPr>
          <a:lstStyle/>
          <a:p>
            <a:pPr marL="0" lvl="0" indent="0" algn="l" rtl="0">
              <a:lnSpc>
                <a:spcPct val="100000"/>
              </a:lnSpc>
              <a:spcBef>
                <a:spcPts val="0"/>
              </a:spcBef>
              <a:spcAft>
                <a:spcPts val="0"/>
              </a:spcAft>
              <a:buSzPts val="1400"/>
              <a:buNone/>
            </a:pPr>
            <a:r>
              <a:rPr lang="en-GB"/>
              <a:t>Appraisals can be conducted by any competent person, that is, a person with sufficient training, experience, knowledge and other qualities to enable him / her to undertake such duties.</a:t>
            </a:r>
            <a:endParaRPr/>
          </a:p>
          <a:p>
            <a:pPr marL="0" marR="0" lvl="0" indent="0" algn="l" rtl="0">
              <a:lnSpc>
                <a:spcPct val="100000"/>
              </a:lnSpc>
              <a:spcBef>
                <a:spcPts val="2200"/>
              </a:spcBef>
              <a:spcAft>
                <a:spcPts val="0"/>
              </a:spcAft>
              <a:buClr>
                <a:srgbClr val="898989"/>
              </a:buClr>
              <a:buSzPts val="1800"/>
              <a:buFont typeface="Calibri"/>
              <a:buNone/>
            </a:pPr>
            <a:endParaRPr/>
          </a:p>
        </p:txBody>
      </p:sp>
      <p:sp>
        <p:nvSpPr>
          <p:cNvPr id="153" name="Google Shape;153;p11"/>
          <p:cNvSpPr txBox="1">
            <a:spLocks noGrp="1"/>
          </p:cNvSpPr>
          <p:nvPr>
            <p:ph type="title" idx="4294967295"/>
          </p:nvPr>
        </p:nvSpPr>
        <p:spPr>
          <a:xfrm>
            <a:off x="1538288" y="-134938"/>
            <a:ext cx="8367712" cy="1058863"/>
          </a:xfrm>
          <a:prstGeom prst="rect">
            <a:avLst/>
          </a:prstGeom>
          <a:noFill/>
          <a:ln>
            <a:noFill/>
          </a:ln>
        </p:spPr>
        <p:txBody>
          <a:bodyPr spcFirstLastPara="1" wrap="square" lIns="79125" tIns="39550" rIns="79125" bIns="39550" anchor="b" anchorCtr="0">
            <a:noAutofit/>
          </a:bodyPr>
          <a:lstStyle/>
          <a:p>
            <a:pPr marL="0" lvl="0" indent="0" algn="l" rtl="0">
              <a:lnSpc>
                <a:spcPct val="100000"/>
              </a:lnSpc>
              <a:spcBef>
                <a:spcPts val="0"/>
              </a:spcBef>
              <a:spcAft>
                <a:spcPts val="0"/>
              </a:spcAft>
              <a:buSzPts val="1400"/>
              <a:buNone/>
            </a:pPr>
            <a:r>
              <a:rPr lang="en-GB" sz="2100" b="1">
                <a:solidFill>
                  <a:srgbClr val="333399"/>
                </a:solidFill>
              </a:rPr>
              <a:t>Who should conduct appraisals?</a:t>
            </a:r>
            <a:endParaRPr sz="2100" b="1" i="0" u="none" strike="noStrike" cap="none">
              <a:solidFill>
                <a:srgbClr val="333399"/>
              </a:solidFill>
              <a:latin typeface="Arial"/>
              <a:ea typeface="Arial"/>
              <a:cs typeface="Arial"/>
              <a:sym typeface="Arial"/>
            </a:endParaRPr>
          </a:p>
        </p:txBody>
      </p:sp>
      <p:pic>
        <p:nvPicPr>
          <p:cNvPr id="154" name="Google Shape;154;p11"/>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368824" y="2984544"/>
            <a:ext cx="3551436" cy="27400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 calcmode="lin" valueType="num">
                                      <p:cBhvr additive="base">
                                        <p:cTn id="7" dur="500"/>
                                        <p:tgtEl>
                                          <p:spTgt spid="1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 calcmode="lin" valueType="num">
                                      <p:cBhvr additive="base">
                                        <p:cTn id="12" dur="500"/>
                                        <p:tgtEl>
                                          <p:spTgt spid="1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 calcmode="lin" valueType="num">
                                      <p:cBhvr additive="base">
                                        <p:cTn id="17" dur="500"/>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2"/>
          <p:cNvSpPr txBox="1">
            <a:spLocks noGrp="1"/>
          </p:cNvSpPr>
          <p:nvPr>
            <p:ph type="body" idx="1"/>
          </p:nvPr>
        </p:nvSpPr>
        <p:spPr>
          <a:xfrm>
            <a:off x="1568624" y="1196752"/>
            <a:ext cx="7358831" cy="1368152"/>
          </a:xfrm>
          <a:prstGeom prst="rect">
            <a:avLst/>
          </a:prstGeom>
          <a:noFill/>
          <a:ln>
            <a:noFill/>
          </a:ln>
        </p:spPr>
        <p:txBody>
          <a:bodyPr spcFirstLastPara="1" wrap="square" lIns="79125" tIns="39550" rIns="79125" bIns="39550" anchor="t" anchorCtr="0">
            <a:noAutofit/>
          </a:bodyPr>
          <a:lstStyle/>
          <a:p>
            <a:pPr marL="0" lvl="0" indent="0" algn="l" rtl="0">
              <a:lnSpc>
                <a:spcPct val="100000"/>
              </a:lnSpc>
              <a:spcBef>
                <a:spcPts val="0"/>
              </a:spcBef>
              <a:spcAft>
                <a:spcPts val="0"/>
              </a:spcAft>
              <a:buSzPts val="1400"/>
              <a:buNone/>
            </a:pPr>
            <a:r>
              <a:rPr lang="en-GB"/>
              <a:t>It is not normally necessary for appraisals to be carried out by a geotechnical specialist, in fact the frequency at which appraisals should be completed would make the involvement of a geotechnical specialist in all appraisals impractical. </a:t>
            </a:r>
            <a:endParaRPr/>
          </a:p>
          <a:p>
            <a:pPr marL="0" marR="0" lvl="0" indent="0" algn="l" rtl="0">
              <a:lnSpc>
                <a:spcPct val="100000"/>
              </a:lnSpc>
              <a:spcBef>
                <a:spcPts val="1500"/>
              </a:spcBef>
              <a:spcAft>
                <a:spcPts val="0"/>
              </a:spcAft>
              <a:buClr>
                <a:srgbClr val="898989"/>
              </a:buClr>
              <a:buSzPts val="1800"/>
              <a:buFont typeface="Calibri"/>
              <a:buNone/>
            </a:pPr>
            <a:endParaRPr/>
          </a:p>
          <a:p>
            <a:pPr marL="0" marR="0" lvl="0" indent="0" algn="l" rtl="0">
              <a:lnSpc>
                <a:spcPct val="100000"/>
              </a:lnSpc>
              <a:spcBef>
                <a:spcPts val="1000"/>
              </a:spcBef>
              <a:spcAft>
                <a:spcPts val="0"/>
              </a:spcAft>
              <a:buClr>
                <a:srgbClr val="898989"/>
              </a:buClr>
              <a:buSzPts val="1800"/>
              <a:buFont typeface="Calibri"/>
              <a:buNone/>
            </a:pPr>
            <a:endParaRPr/>
          </a:p>
        </p:txBody>
      </p:sp>
      <p:sp>
        <p:nvSpPr>
          <p:cNvPr id="161" name="Google Shape;161;p12"/>
          <p:cNvSpPr txBox="1">
            <a:spLocks noGrp="1"/>
          </p:cNvSpPr>
          <p:nvPr>
            <p:ph type="title" idx="4294967295"/>
          </p:nvPr>
        </p:nvSpPr>
        <p:spPr>
          <a:xfrm>
            <a:off x="1538288" y="-134938"/>
            <a:ext cx="8367712" cy="1058863"/>
          </a:xfrm>
          <a:prstGeom prst="rect">
            <a:avLst/>
          </a:prstGeom>
          <a:noFill/>
          <a:ln>
            <a:noFill/>
          </a:ln>
        </p:spPr>
        <p:txBody>
          <a:bodyPr spcFirstLastPara="1" wrap="square" lIns="79125" tIns="39550" rIns="79125" bIns="39550" anchor="b" anchorCtr="0">
            <a:noAutofit/>
          </a:bodyPr>
          <a:lstStyle/>
          <a:p>
            <a:pPr marL="0" lvl="0" indent="0" algn="l" rtl="0">
              <a:lnSpc>
                <a:spcPct val="100000"/>
              </a:lnSpc>
              <a:spcBef>
                <a:spcPts val="0"/>
              </a:spcBef>
              <a:spcAft>
                <a:spcPts val="0"/>
              </a:spcAft>
              <a:buSzPts val="1400"/>
              <a:buNone/>
            </a:pPr>
            <a:r>
              <a:rPr lang="en-GB" sz="2100" b="1">
                <a:solidFill>
                  <a:srgbClr val="333399"/>
                </a:solidFill>
              </a:rPr>
              <a:t>Who should conduct appraisals?</a:t>
            </a:r>
            <a:endParaRPr sz="2100" b="1" i="0" u="none" strike="noStrike" cap="none">
              <a:solidFill>
                <a:srgbClr val="333399"/>
              </a:solidFill>
              <a:latin typeface="Arial"/>
              <a:ea typeface="Arial"/>
              <a:cs typeface="Arial"/>
              <a:sym typeface="Arial"/>
            </a:endParaRPr>
          </a:p>
        </p:txBody>
      </p:sp>
      <p:pic>
        <p:nvPicPr>
          <p:cNvPr id="162" name="Google Shape;162;p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296816" y="2852936"/>
            <a:ext cx="3240360" cy="24140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anim calcmode="lin" valueType="num">
                                      <p:cBhvr additive="base">
                                        <p:cTn id="7" dur="500"/>
                                        <p:tgtEl>
                                          <p:spTgt spid="1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0">
                                            <p:txEl>
                                              <p:pRg st="1" end="1"/>
                                            </p:txEl>
                                          </p:spTgt>
                                        </p:tgtEl>
                                        <p:attrNameLst>
                                          <p:attrName>style.visibility</p:attrName>
                                        </p:attrNameLst>
                                      </p:cBhvr>
                                      <p:to>
                                        <p:strVal val="visible"/>
                                      </p:to>
                                    </p:set>
                                    <p:anim calcmode="lin" valueType="num">
                                      <p:cBhvr additive="base">
                                        <p:cTn id="12" dur="500"/>
                                        <p:tgtEl>
                                          <p:spTgt spid="16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0">
                                            <p:txEl>
                                              <p:pRg st="2" end="2"/>
                                            </p:txEl>
                                          </p:spTgt>
                                        </p:tgtEl>
                                        <p:attrNameLst>
                                          <p:attrName>style.visibility</p:attrName>
                                        </p:attrNameLst>
                                      </p:cBhvr>
                                      <p:to>
                                        <p:strVal val="visible"/>
                                      </p:to>
                                    </p:set>
                                    <p:anim calcmode="lin" valueType="num">
                                      <p:cBhvr additive="base">
                                        <p:cTn id="17" dur="500"/>
                                        <p:tgtEl>
                                          <p:spTgt spid="16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788aa5d723_0_46"/>
          <p:cNvSpPr txBox="1">
            <a:spLocks noGrp="1"/>
          </p:cNvSpPr>
          <p:nvPr>
            <p:ph type="body" idx="1"/>
          </p:nvPr>
        </p:nvSpPr>
        <p:spPr>
          <a:xfrm>
            <a:off x="1273650" y="1047870"/>
            <a:ext cx="7358700" cy="4619100"/>
          </a:xfrm>
          <a:prstGeom prst="rect">
            <a:avLst/>
          </a:prstGeom>
          <a:noFill/>
          <a:ln>
            <a:noFill/>
          </a:ln>
        </p:spPr>
        <p:txBody>
          <a:bodyPr spcFirstLastPara="1" wrap="square" lIns="79125" tIns="39550" rIns="79125" bIns="39550" anchor="t" anchorCtr="0">
            <a:noAutofit/>
          </a:bodyPr>
          <a:lstStyle/>
          <a:p>
            <a:pPr marL="0" lvl="0" indent="0" algn="just" rtl="0">
              <a:lnSpc>
                <a:spcPct val="115000"/>
              </a:lnSpc>
              <a:spcBef>
                <a:spcPts val="0"/>
              </a:spcBef>
              <a:spcAft>
                <a:spcPts val="0"/>
              </a:spcAft>
              <a:buClr>
                <a:schemeClr val="dk1"/>
              </a:buClr>
              <a:buSzPts val="1100"/>
              <a:buFont typeface="Arial"/>
              <a:buNone/>
            </a:pPr>
            <a:r>
              <a:rPr lang="en-GB" sz="1600" b="0" i="0">
                <a:solidFill>
                  <a:schemeClr val="dk1"/>
                </a:solidFill>
              </a:rPr>
              <a:t>All planned excavations or tips must have an appraisal before work commences. </a:t>
            </a:r>
            <a:endParaRPr sz="1600" b="0" i="0">
              <a:solidFill>
                <a:schemeClr val="dk1"/>
              </a:solidFill>
            </a:endParaRPr>
          </a:p>
          <a:p>
            <a:pPr marL="0" lvl="0" indent="0" algn="just" rtl="0">
              <a:lnSpc>
                <a:spcPct val="115000"/>
              </a:lnSpc>
              <a:spcBef>
                <a:spcPts val="1000"/>
              </a:spcBef>
              <a:spcAft>
                <a:spcPts val="0"/>
              </a:spcAft>
              <a:buClr>
                <a:schemeClr val="dk1"/>
              </a:buClr>
              <a:buSzPts val="1100"/>
              <a:buFont typeface="Arial"/>
              <a:buNone/>
            </a:pPr>
            <a:r>
              <a:rPr lang="en-GB" sz="1600" b="0" i="0">
                <a:solidFill>
                  <a:schemeClr val="dk1"/>
                </a:solidFill>
              </a:rPr>
              <a:t>If the appraisal concludes that a significant hazard will be created then a geotechnical specialist must be consulted and a geotechnical assessment / design will usually be required. The excavation or tip will then be subject to regular geotechnical assessments until such time as it no longer represents a significant hazard, when appraisals will recommence. </a:t>
            </a:r>
            <a:endParaRPr sz="1600" b="0" i="0">
              <a:solidFill>
                <a:schemeClr val="dk1"/>
              </a:solidFill>
            </a:endParaRPr>
          </a:p>
          <a:p>
            <a:pPr marL="0" lvl="0" indent="0" algn="just" rtl="0">
              <a:lnSpc>
                <a:spcPct val="115000"/>
              </a:lnSpc>
              <a:spcBef>
                <a:spcPts val="1000"/>
              </a:spcBef>
              <a:spcAft>
                <a:spcPts val="0"/>
              </a:spcAft>
              <a:buClr>
                <a:schemeClr val="dk1"/>
              </a:buClr>
              <a:buSzPts val="1100"/>
              <a:buFont typeface="Arial"/>
              <a:buNone/>
            </a:pPr>
            <a:r>
              <a:rPr lang="en-GB" sz="1600" b="0" i="0">
                <a:solidFill>
                  <a:schemeClr val="dk1"/>
                </a:solidFill>
              </a:rPr>
              <a:t>If the initial appraisal concludes that no significant hazard will be created then the appraisal should be repeated at appropriate intervals or whenever significant change is either suspected or occurs. Good practice would suggest that an appraisal is repeated following completion of the works and at intervals of not more than two years thereafter.</a:t>
            </a:r>
            <a:r>
              <a:rPr lang="en-GB" sz="1100" b="0" i="0">
                <a:solidFill>
                  <a:schemeClr val="dk1"/>
                </a:solidFill>
              </a:rPr>
              <a:t> </a:t>
            </a:r>
            <a:endParaRPr sz="1100" b="0" i="0">
              <a:solidFill>
                <a:schemeClr val="dk1"/>
              </a:solidFill>
            </a:endParaRPr>
          </a:p>
          <a:p>
            <a:pPr marL="0" lvl="0" indent="0" algn="l" rtl="0">
              <a:lnSpc>
                <a:spcPct val="100000"/>
              </a:lnSpc>
              <a:spcBef>
                <a:spcPts val="1000"/>
              </a:spcBef>
              <a:spcAft>
                <a:spcPts val="0"/>
              </a:spcAft>
              <a:buSzPts val="1400"/>
              <a:buNone/>
            </a:pPr>
            <a:r>
              <a:rPr lang="en-GB"/>
              <a:t> </a:t>
            </a:r>
            <a:endParaRPr/>
          </a:p>
          <a:p>
            <a:pPr marL="0" marR="0" lvl="0" indent="0" algn="l" rtl="0">
              <a:lnSpc>
                <a:spcPct val="100000"/>
              </a:lnSpc>
              <a:spcBef>
                <a:spcPts val="1500"/>
              </a:spcBef>
              <a:spcAft>
                <a:spcPts val="0"/>
              </a:spcAft>
              <a:buClr>
                <a:srgbClr val="898989"/>
              </a:buClr>
              <a:buSzPts val="1800"/>
              <a:buFont typeface="Calibri"/>
              <a:buNone/>
            </a:pPr>
            <a:endParaRPr/>
          </a:p>
          <a:p>
            <a:pPr marL="0" marR="0" lvl="0" indent="0" algn="l" rtl="0">
              <a:lnSpc>
                <a:spcPct val="100000"/>
              </a:lnSpc>
              <a:spcBef>
                <a:spcPts val="1000"/>
              </a:spcBef>
              <a:spcAft>
                <a:spcPts val="0"/>
              </a:spcAft>
              <a:buClr>
                <a:srgbClr val="898989"/>
              </a:buClr>
              <a:buSzPts val="1800"/>
              <a:buFont typeface="Calibri"/>
              <a:buNone/>
            </a:pPr>
            <a:endParaRPr/>
          </a:p>
        </p:txBody>
      </p:sp>
      <p:sp>
        <p:nvSpPr>
          <p:cNvPr id="169" name="Google Shape;169;g788aa5d723_0_46"/>
          <p:cNvSpPr txBox="1">
            <a:spLocks noGrp="1"/>
          </p:cNvSpPr>
          <p:nvPr>
            <p:ph type="title" idx="4294967295"/>
          </p:nvPr>
        </p:nvSpPr>
        <p:spPr>
          <a:xfrm>
            <a:off x="1538288" y="-134938"/>
            <a:ext cx="8367600" cy="1059000"/>
          </a:xfrm>
          <a:prstGeom prst="rect">
            <a:avLst/>
          </a:prstGeom>
          <a:noFill/>
          <a:ln>
            <a:noFill/>
          </a:ln>
        </p:spPr>
        <p:txBody>
          <a:bodyPr spcFirstLastPara="1" wrap="square" lIns="79125" tIns="39550" rIns="79125" bIns="39550" anchor="b" anchorCtr="0">
            <a:noAutofit/>
          </a:bodyPr>
          <a:lstStyle/>
          <a:p>
            <a:pPr marL="0" lvl="0" indent="0" algn="l" rtl="0">
              <a:lnSpc>
                <a:spcPct val="100000"/>
              </a:lnSpc>
              <a:spcBef>
                <a:spcPts val="0"/>
              </a:spcBef>
              <a:spcAft>
                <a:spcPts val="0"/>
              </a:spcAft>
              <a:buClr>
                <a:srgbClr val="000000"/>
              </a:buClr>
              <a:buSzPts val="1400"/>
              <a:buFont typeface="Arial"/>
              <a:buNone/>
            </a:pPr>
            <a:r>
              <a:rPr lang="en-GB" sz="2100">
                <a:solidFill>
                  <a:srgbClr val="333399"/>
                </a:solidFill>
              </a:rPr>
              <a:t>How frequently should appraisal be conducted?</a:t>
            </a:r>
            <a:endParaRPr sz="2100" b="1" i="0" u="none" strike="noStrike" cap="none">
              <a:solidFill>
                <a:srgbClr val="333399"/>
              </a:solidFill>
              <a:latin typeface="Arial"/>
              <a:ea typeface="Arial"/>
              <a:cs typeface="Arial"/>
              <a:sym typeface="Arial"/>
            </a:endParaRPr>
          </a:p>
        </p:txBody>
      </p:sp>
      <p:pic>
        <p:nvPicPr>
          <p:cNvPr id="170" name="Google Shape;170;g788aa5d723_0_46"/>
          <p:cNvPicPr preferRelativeResize="0"/>
          <p:nvPr/>
        </p:nvPicPr>
        <p:blipFill rotWithShape="1">
          <a:blip r:embed="rId3">
            <a:alphaModFix/>
          </a:blip>
          <a:srcRect/>
          <a:stretch/>
        </p:blipFill>
        <p:spPr>
          <a:xfrm>
            <a:off x="2447725" y="4507575"/>
            <a:ext cx="4705751" cy="1220000"/>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anim calcmode="lin" valueType="num">
                                      <p:cBhvr additive="base">
                                        <p:cTn id="7" dur="500"/>
                                        <p:tgtEl>
                                          <p:spTgt spid="1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8">
                                            <p:txEl>
                                              <p:pRg st="1" end="1"/>
                                            </p:txEl>
                                          </p:spTgt>
                                        </p:tgtEl>
                                        <p:attrNameLst>
                                          <p:attrName>style.visibility</p:attrName>
                                        </p:attrNameLst>
                                      </p:cBhvr>
                                      <p:to>
                                        <p:strVal val="visible"/>
                                      </p:to>
                                    </p:set>
                                    <p:anim calcmode="lin" valueType="num">
                                      <p:cBhvr additive="base">
                                        <p:cTn id="12" dur="500"/>
                                        <p:tgtEl>
                                          <p:spTgt spid="16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8">
                                            <p:txEl>
                                              <p:pRg st="2" end="2"/>
                                            </p:txEl>
                                          </p:spTgt>
                                        </p:tgtEl>
                                        <p:attrNameLst>
                                          <p:attrName>style.visibility</p:attrName>
                                        </p:attrNameLst>
                                      </p:cBhvr>
                                      <p:to>
                                        <p:strVal val="visible"/>
                                      </p:to>
                                    </p:set>
                                    <p:anim calcmode="lin" valueType="num">
                                      <p:cBhvr additive="base">
                                        <p:cTn id="17" dur="500"/>
                                        <p:tgtEl>
                                          <p:spTgt spid="1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8">
                                            <p:txEl>
                                              <p:pRg st="3" end="3"/>
                                            </p:txEl>
                                          </p:spTgt>
                                        </p:tgtEl>
                                        <p:attrNameLst>
                                          <p:attrName>style.visibility</p:attrName>
                                        </p:attrNameLst>
                                      </p:cBhvr>
                                      <p:to>
                                        <p:strVal val="visible"/>
                                      </p:to>
                                    </p:set>
                                    <p:anim calcmode="lin" valueType="num">
                                      <p:cBhvr additive="base">
                                        <p:cTn id="22" dur="500"/>
                                        <p:tgtEl>
                                          <p:spTgt spid="16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8">
                                            <p:txEl>
                                              <p:pRg st="4" end="4"/>
                                            </p:txEl>
                                          </p:spTgt>
                                        </p:tgtEl>
                                        <p:attrNameLst>
                                          <p:attrName>style.visibility</p:attrName>
                                        </p:attrNameLst>
                                      </p:cBhvr>
                                      <p:to>
                                        <p:strVal val="visible"/>
                                      </p:to>
                                    </p:set>
                                    <p:anim calcmode="lin" valueType="num">
                                      <p:cBhvr additive="base">
                                        <p:cTn id="27" dur="500"/>
                                        <p:tgtEl>
                                          <p:spTgt spid="16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8">
                                            <p:txEl>
                                              <p:pRg st="5" end="5"/>
                                            </p:txEl>
                                          </p:spTgt>
                                        </p:tgtEl>
                                        <p:attrNameLst>
                                          <p:attrName>style.visibility</p:attrName>
                                        </p:attrNameLst>
                                      </p:cBhvr>
                                      <p:to>
                                        <p:strVal val="visible"/>
                                      </p:to>
                                    </p:set>
                                    <p:anim calcmode="lin" valueType="num">
                                      <p:cBhvr additive="base">
                                        <p:cTn id="32" dur="500"/>
                                        <p:tgtEl>
                                          <p:spTgt spid="16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txBox="1">
            <a:spLocks noGrp="1"/>
          </p:cNvSpPr>
          <p:nvPr>
            <p:ph type="body" idx="1"/>
          </p:nvPr>
        </p:nvSpPr>
        <p:spPr>
          <a:xfrm>
            <a:off x="1568624" y="1196752"/>
            <a:ext cx="7358831" cy="3672408"/>
          </a:xfrm>
          <a:prstGeom prst="rect">
            <a:avLst/>
          </a:prstGeom>
          <a:noFill/>
          <a:ln>
            <a:noFill/>
          </a:ln>
        </p:spPr>
        <p:txBody>
          <a:bodyPr spcFirstLastPara="1" wrap="square" lIns="79125" tIns="39550" rIns="79125" bIns="39550" anchor="t" anchorCtr="0">
            <a:noAutofit/>
          </a:bodyPr>
          <a:lstStyle/>
          <a:p>
            <a:pPr marL="0" lvl="0" indent="0" algn="l" rtl="0">
              <a:lnSpc>
                <a:spcPct val="100000"/>
              </a:lnSpc>
              <a:spcBef>
                <a:spcPts val="0"/>
              </a:spcBef>
              <a:spcAft>
                <a:spcPts val="0"/>
              </a:spcAft>
              <a:buSzPts val="1400"/>
              <a:buNone/>
            </a:pPr>
            <a:r>
              <a:rPr lang="en-GB"/>
              <a:t>When conducting an appraisal you should focus on what the consequences of failure would be, the probability of a failure actually happening is not relevant here.</a:t>
            </a:r>
            <a:endParaRPr/>
          </a:p>
          <a:p>
            <a:pPr marL="0" lvl="0" indent="0" algn="l" rtl="0">
              <a:lnSpc>
                <a:spcPct val="100000"/>
              </a:lnSpc>
              <a:spcBef>
                <a:spcPts val="1200"/>
              </a:spcBef>
              <a:spcAft>
                <a:spcPts val="0"/>
              </a:spcAft>
              <a:buSzPts val="1400"/>
              <a:buNone/>
            </a:pPr>
            <a:r>
              <a:rPr lang="en-GB"/>
              <a:t>The hazard should be considered significant if failure would directly or indirectly be liable to endanger premises, roadways or other places where people are likely to be found off site, or likely to kill or seriously injure anyone.</a:t>
            </a:r>
            <a:endParaRPr/>
          </a:p>
          <a:p>
            <a:pPr marL="0" lvl="0" indent="0" algn="l" rtl="0">
              <a:lnSpc>
                <a:spcPct val="100000"/>
              </a:lnSpc>
              <a:spcBef>
                <a:spcPts val="1200"/>
              </a:spcBef>
              <a:spcAft>
                <a:spcPts val="0"/>
              </a:spcAft>
              <a:buSzPts val="1400"/>
              <a:buNone/>
            </a:pPr>
            <a:r>
              <a:rPr lang="en-GB"/>
              <a:t>The ACOP accompanying the 1999 quarries regulations provides clear guidance on what should be regarded as a significant hazard, this guidance is reproduced below.</a:t>
            </a:r>
            <a:endParaRPr/>
          </a:p>
          <a:p>
            <a:pPr marL="0" marR="0" lvl="0" indent="0" algn="l" rtl="0">
              <a:lnSpc>
                <a:spcPct val="100000"/>
              </a:lnSpc>
              <a:spcBef>
                <a:spcPts val="1500"/>
              </a:spcBef>
              <a:spcAft>
                <a:spcPts val="0"/>
              </a:spcAft>
              <a:buClr>
                <a:srgbClr val="898989"/>
              </a:buClr>
              <a:buSzPts val="1800"/>
              <a:buFont typeface="Calibri"/>
              <a:buNone/>
            </a:pPr>
            <a:endParaRPr/>
          </a:p>
          <a:p>
            <a:pPr marL="0" marR="0" lvl="0" indent="0" algn="l" rtl="0">
              <a:lnSpc>
                <a:spcPct val="100000"/>
              </a:lnSpc>
              <a:spcBef>
                <a:spcPts val="1000"/>
              </a:spcBef>
              <a:spcAft>
                <a:spcPts val="0"/>
              </a:spcAft>
              <a:buClr>
                <a:srgbClr val="898989"/>
              </a:buClr>
              <a:buSzPts val="1800"/>
              <a:buFont typeface="Calibri"/>
              <a:buNone/>
            </a:pPr>
            <a:endParaRPr/>
          </a:p>
        </p:txBody>
      </p:sp>
      <p:sp>
        <p:nvSpPr>
          <p:cNvPr id="177" name="Google Shape;177;p13"/>
          <p:cNvSpPr txBox="1">
            <a:spLocks noGrp="1"/>
          </p:cNvSpPr>
          <p:nvPr>
            <p:ph type="title" idx="4294967295"/>
          </p:nvPr>
        </p:nvSpPr>
        <p:spPr>
          <a:xfrm>
            <a:off x="1538288" y="-134938"/>
            <a:ext cx="8367712" cy="1058863"/>
          </a:xfrm>
          <a:prstGeom prst="rect">
            <a:avLst/>
          </a:prstGeom>
          <a:noFill/>
          <a:ln>
            <a:noFill/>
          </a:ln>
        </p:spPr>
        <p:txBody>
          <a:bodyPr spcFirstLastPara="1" wrap="square" lIns="79125" tIns="39550" rIns="79125" bIns="39550" anchor="b" anchorCtr="0">
            <a:noAutofit/>
          </a:bodyPr>
          <a:lstStyle/>
          <a:p>
            <a:pPr marL="0" lvl="0" indent="0" algn="l" rtl="0">
              <a:lnSpc>
                <a:spcPct val="100000"/>
              </a:lnSpc>
              <a:spcBef>
                <a:spcPts val="0"/>
              </a:spcBef>
              <a:spcAft>
                <a:spcPts val="0"/>
              </a:spcAft>
              <a:buSzPts val="1400"/>
              <a:buNone/>
            </a:pPr>
            <a:r>
              <a:rPr lang="en-GB" sz="2100" b="1">
                <a:solidFill>
                  <a:srgbClr val="333399"/>
                </a:solidFill>
              </a:rPr>
              <a:t>How do I decide what represents a significant hazard?</a:t>
            </a:r>
            <a:endParaRPr sz="2100" b="1" i="0" u="none" strike="noStrike" cap="none">
              <a:solidFill>
                <a:srgbClr val="333399"/>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788aa5d723_0_32"/>
          <p:cNvSpPr txBox="1">
            <a:spLocks noGrp="1"/>
          </p:cNvSpPr>
          <p:nvPr>
            <p:ph type="title" idx="4294967295"/>
          </p:nvPr>
        </p:nvSpPr>
        <p:spPr>
          <a:xfrm>
            <a:off x="1788263" y="-91463"/>
            <a:ext cx="8367600" cy="1059000"/>
          </a:xfrm>
          <a:prstGeom prst="rect">
            <a:avLst/>
          </a:prstGeom>
          <a:noFill/>
          <a:ln>
            <a:noFill/>
          </a:ln>
        </p:spPr>
        <p:txBody>
          <a:bodyPr spcFirstLastPara="1" wrap="square" lIns="79125" tIns="39550" rIns="79125" bIns="39550" anchor="b" anchorCtr="0">
            <a:noAutofit/>
          </a:bodyPr>
          <a:lstStyle/>
          <a:p>
            <a:pPr marL="0" lvl="0" indent="0" algn="l" rtl="0">
              <a:lnSpc>
                <a:spcPct val="100000"/>
              </a:lnSpc>
              <a:spcBef>
                <a:spcPts val="0"/>
              </a:spcBef>
              <a:spcAft>
                <a:spcPts val="0"/>
              </a:spcAft>
              <a:buSzPts val="1400"/>
              <a:buNone/>
            </a:pPr>
            <a:r>
              <a:rPr lang="en-GB" sz="2100" b="1">
                <a:solidFill>
                  <a:srgbClr val="333399"/>
                </a:solidFill>
              </a:rPr>
              <a:t>How do I decide what represents a significant hazard?</a:t>
            </a:r>
            <a:endParaRPr sz="2100" b="1" i="0" u="none" strike="noStrike" cap="none">
              <a:solidFill>
                <a:srgbClr val="333399"/>
              </a:solidFill>
              <a:latin typeface="Arial"/>
              <a:ea typeface="Arial"/>
              <a:cs typeface="Arial"/>
              <a:sym typeface="Arial"/>
            </a:endParaRPr>
          </a:p>
        </p:txBody>
      </p:sp>
      <p:sp>
        <p:nvSpPr>
          <p:cNvPr id="184" name="Google Shape;184;g788aa5d723_0_32"/>
          <p:cNvSpPr/>
          <p:nvPr/>
        </p:nvSpPr>
        <p:spPr>
          <a:xfrm>
            <a:off x="7477500" y="4586500"/>
            <a:ext cx="1510800" cy="1293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788aa5d723_0_32"/>
          <p:cNvSpPr txBox="1">
            <a:spLocks noGrp="1"/>
          </p:cNvSpPr>
          <p:nvPr>
            <p:ph type="body" idx="1"/>
          </p:nvPr>
        </p:nvSpPr>
        <p:spPr>
          <a:xfrm>
            <a:off x="904050" y="895799"/>
            <a:ext cx="8097900" cy="5066400"/>
          </a:xfrm>
          <a:prstGeom prst="rect">
            <a:avLst/>
          </a:prstGeom>
          <a:noFill/>
          <a:ln>
            <a:noFill/>
          </a:ln>
        </p:spPr>
        <p:txBody>
          <a:bodyPr spcFirstLastPara="1" wrap="square" lIns="79125" tIns="79125" rIns="79125" bIns="791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900" b="0" i="0">
                <a:solidFill>
                  <a:srgbClr val="201F1E"/>
                </a:solidFill>
                <a:highlight>
                  <a:srgbClr val="FFFFFF"/>
                </a:highlight>
              </a:rPr>
              <a:t>To determine if the hazard is significant it is necessary to consider how an excavation or tip might feasibly fail, or cause adverse effect other </a:t>
            </a:r>
            <a:r>
              <a:rPr lang="en-GB" sz="1900" i="0">
                <a:solidFill>
                  <a:srgbClr val="201F1E"/>
                </a:solidFill>
                <a:highlight>
                  <a:srgbClr val="FFFFFF"/>
                </a:highlight>
              </a:rPr>
              <a:t>nearby property and structures</a:t>
            </a:r>
            <a:r>
              <a:rPr lang="en-GB" sz="1900" b="0" i="0">
                <a:solidFill>
                  <a:srgbClr val="201F1E"/>
                </a:solidFill>
                <a:highlight>
                  <a:srgbClr val="FFFFFF"/>
                </a:highlight>
              </a:rPr>
              <a:t> and the likely consequences of any such failure or effect. The likely consequences are crucial when deciding if a particular hazard is significant. </a:t>
            </a:r>
            <a:r>
              <a:rPr lang="en-GB" sz="1900" i="0">
                <a:solidFill>
                  <a:srgbClr val="201F1E"/>
                </a:solidFill>
                <a:highlight>
                  <a:srgbClr val="FFFFFF"/>
                </a:highlight>
              </a:rPr>
              <a:t>The probability of such a failure actually happening is not relevant.</a:t>
            </a:r>
            <a:endParaRPr sz="1900" i="0">
              <a:solidFill>
                <a:srgbClr val="201F1E"/>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GB" sz="1600" b="0" i="0">
                <a:solidFill>
                  <a:srgbClr val="201F1E"/>
                </a:solidFill>
                <a:highlight>
                  <a:srgbClr val="FFFFFF"/>
                </a:highlight>
              </a:rPr>
              <a:t> </a:t>
            </a:r>
            <a:endParaRPr sz="1600" b="0" i="0">
              <a:solidFill>
                <a:srgbClr val="201F1E"/>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GB" sz="1600" b="0">
                <a:solidFill>
                  <a:srgbClr val="0000FF"/>
                </a:solidFill>
                <a:highlight>
                  <a:srgbClr val="FFF2CC"/>
                </a:highlight>
              </a:rPr>
              <a:t>The hazard should be considered significant if such a failure would, directly or indirectly, be:</a:t>
            </a:r>
            <a:endParaRPr sz="1600" b="0">
              <a:solidFill>
                <a:srgbClr val="0000FF"/>
              </a:solidFill>
              <a:highlight>
                <a:srgbClr val="FFF2CC"/>
              </a:highlight>
            </a:endParaRPr>
          </a:p>
          <a:p>
            <a:pPr marL="0" lvl="0" indent="0" algn="l" rtl="0">
              <a:lnSpc>
                <a:spcPct val="115000"/>
              </a:lnSpc>
              <a:spcBef>
                <a:spcPts val="0"/>
              </a:spcBef>
              <a:spcAft>
                <a:spcPts val="0"/>
              </a:spcAft>
              <a:buClr>
                <a:schemeClr val="dk1"/>
              </a:buClr>
              <a:buSzPts val="1100"/>
              <a:buFont typeface="Arial"/>
              <a:buNone/>
            </a:pPr>
            <a:r>
              <a:rPr lang="en-GB" sz="1600" b="0">
                <a:solidFill>
                  <a:srgbClr val="0000FF"/>
                </a:solidFill>
                <a:highlight>
                  <a:srgbClr val="FFF2CC"/>
                </a:highlight>
              </a:rPr>
              <a:t>(a)      	liable to endanger premises, roadways or other places where people are likely to be found off-site; or</a:t>
            </a:r>
            <a:endParaRPr sz="1600" b="0">
              <a:solidFill>
                <a:srgbClr val="0000FF"/>
              </a:solidFill>
              <a:highlight>
                <a:srgbClr val="FFF2CC"/>
              </a:highlight>
            </a:endParaRPr>
          </a:p>
          <a:p>
            <a:pPr marL="0" lvl="0" indent="0" algn="l" rtl="0">
              <a:lnSpc>
                <a:spcPct val="115000"/>
              </a:lnSpc>
              <a:spcBef>
                <a:spcPts val="0"/>
              </a:spcBef>
              <a:spcAft>
                <a:spcPts val="0"/>
              </a:spcAft>
              <a:buClr>
                <a:schemeClr val="dk1"/>
              </a:buClr>
              <a:buSzPts val="1100"/>
              <a:buFont typeface="Arial"/>
              <a:buNone/>
            </a:pPr>
            <a:r>
              <a:rPr lang="en-GB" sz="1600" b="0">
                <a:solidFill>
                  <a:srgbClr val="0000FF"/>
                </a:solidFill>
                <a:highlight>
                  <a:srgbClr val="FFF2CC"/>
                </a:highlight>
              </a:rPr>
              <a:t>(b)      	likely to kill or seriously injure anyone.</a:t>
            </a:r>
            <a:endParaRPr sz="1600" b="0">
              <a:solidFill>
                <a:srgbClr val="0000FF"/>
              </a:solidFill>
              <a:highlight>
                <a:srgbClr val="FFF2CC"/>
              </a:highlight>
            </a:endParaRPr>
          </a:p>
          <a:p>
            <a:pPr marL="0" lvl="0" indent="0" algn="l" rtl="0">
              <a:lnSpc>
                <a:spcPct val="115000"/>
              </a:lnSpc>
              <a:spcBef>
                <a:spcPts val="0"/>
              </a:spcBef>
              <a:spcAft>
                <a:spcPts val="0"/>
              </a:spcAft>
              <a:buClr>
                <a:schemeClr val="dk1"/>
              </a:buClr>
              <a:buSzPts val="1100"/>
              <a:buFont typeface="Arial"/>
              <a:buNone/>
            </a:pPr>
            <a:r>
              <a:rPr lang="en-GB" sz="1300" b="0" i="0">
                <a:solidFill>
                  <a:srgbClr val="201F1E"/>
                </a:solidFill>
                <a:highlight>
                  <a:srgbClr val="FFFFFF"/>
                </a:highlight>
              </a:rPr>
              <a:t> </a:t>
            </a:r>
            <a:endParaRPr sz="1300" b="0" i="0">
              <a:solidFill>
                <a:srgbClr val="201F1E"/>
              </a:solidFill>
              <a:highlight>
                <a:srgbClr val="FFFFFF"/>
              </a:highlight>
            </a:endParaRPr>
          </a:p>
          <a:p>
            <a:pPr marL="0" lvl="0" indent="0" algn="l" rtl="0">
              <a:lnSpc>
                <a:spcPct val="100000"/>
              </a:lnSpc>
              <a:spcBef>
                <a:spcPts val="0"/>
              </a:spcBef>
              <a:spcAft>
                <a:spcPts val="0"/>
              </a:spcAft>
              <a:buSzPts val="1400"/>
              <a:buNone/>
            </a:pPr>
            <a:endParaRPr sz="2000"/>
          </a:p>
          <a:p>
            <a:pPr marL="0" lvl="0" indent="0" algn="l" rtl="0">
              <a:lnSpc>
                <a:spcPct val="100000"/>
              </a:lnSpc>
              <a:spcBef>
                <a:spcPts val="0"/>
              </a:spcBef>
              <a:spcAft>
                <a:spcPts val="0"/>
              </a:spcAft>
              <a:buSzPts val="1400"/>
              <a:buNone/>
            </a:pPr>
            <a:endParaRPr sz="2000"/>
          </a:p>
          <a:p>
            <a:pPr marL="0" lvl="0" indent="0" algn="ctr" rtl="0">
              <a:lnSpc>
                <a:spcPct val="100000"/>
              </a:lnSpc>
              <a:spcBef>
                <a:spcPts val="0"/>
              </a:spcBef>
              <a:spcAft>
                <a:spcPts val="0"/>
              </a:spcAft>
              <a:buSzPts val="1400"/>
              <a:buNone/>
            </a:pPr>
            <a:endParaRPr sz="290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b92df4a5d1_1_0"/>
          <p:cNvSpPr txBox="1"/>
          <p:nvPr/>
        </p:nvSpPr>
        <p:spPr>
          <a:xfrm>
            <a:off x="1921300" y="2312675"/>
            <a:ext cx="5568300" cy="341629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Calibri"/>
              <a:buChar char="●"/>
            </a:pPr>
            <a:r>
              <a:rPr lang="en-GB" sz="2000" dirty="0">
                <a:latin typeface="Calibri"/>
                <a:ea typeface="Calibri"/>
                <a:cs typeface="Calibri"/>
                <a:sym typeface="Calibri"/>
              </a:rPr>
              <a:t>Railway lines</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GB" sz="2000" dirty="0">
                <a:latin typeface="Calibri"/>
                <a:ea typeface="Calibri"/>
                <a:cs typeface="Calibri"/>
                <a:sym typeface="Calibri"/>
              </a:rPr>
              <a:t>Pylons</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GB" sz="2000" dirty="0">
                <a:latin typeface="Calibri"/>
                <a:ea typeface="Calibri"/>
                <a:cs typeface="Calibri"/>
                <a:sym typeface="Calibri"/>
              </a:rPr>
              <a:t>Pipelines</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GB" sz="2000" dirty="0">
                <a:latin typeface="Calibri"/>
                <a:ea typeface="Calibri"/>
                <a:cs typeface="Calibri"/>
                <a:sym typeface="Calibri"/>
              </a:rPr>
              <a:t>Tunnels</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GB" sz="2000" dirty="0">
                <a:latin typeface="Calibri"/>
                <a:ea typeface="Calibri"/>
                <a:cs typeface="Calibri"/>
                <a:sym typeface="Calibri"/>
              </a:rPr>
              <a:t>High voltage overheads</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GB" sz="2000" dirty="0">
                <a:latin typeface="Calibri"/>
                <a:ea typeface="Calibri"/>
                <a:cs typeface="Calibri"/>
                <a:sym typeface="Calibri"/>
              </a:rPr>
              <a:t>Reservoir</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GB" sz="2000" dirty="0">
                <a:latin typeface="Calibri"/>
                <a:ea typeface="Calibri"/>
                <a:cs typeface="Calibri"/>
                <a:sym typeface="Calibri"/>
              </a:rPr>
              <a:t>Other Buried services </a:t>
            </a:r>
            <a:r>
              <a:rPr lang="en-GB" sz="1600" dirty="0">
                <a:latin typeface="Calibri"/>
                <a:ea typeface="Calibri"/>
                <a:cs typeface="Calibri"/>
                <a:sym typeface="Calibri"/>
              </a:rPr>
              <a:t>(</a:t>
            </a:r>
            <a:r>
              <a:rPr lang="en-GB" sz="1600" dirty="0" err="1">
                <a:latin typeface="Calibri"/>
                <a:ea typeface="Calibri"/>
                <a:cs typeface="Calibri"/>
                <a:sym typeface="Calibri"/>
              </a:rPr>
              <a:t>eg</a:t>
            </a:r>
            <a:r>
              <a:rPr lang="en-GB" sz="1600" dirty="0">
                <a:latin typeface="Calibri"/>
                <a:ea typeface="Calibri"/>
                <a:cs typeface="Calibri"/>
                <a:sym typeface="Calibri"/>
              </a:rPr>
              <a:t> High Pressure Gas, Storm Drain, Water Pipes etc)</a:t>
            </a:r>
            <a:endParaRPr sz="16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GB" sz="2000" dirty="0">
                <a:latin typeface="Calibri"/>
                <a:ea typeface="Calibri"/>
                <a:cs typeface="Calibri"/>
                <a:sym typeface="Calibri"/>
              </a:rPr>
              <a:t>Rivers and watercourse</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GB" sz="2000" dirty="0">
                <a:latin typeface="Calibri"/>
                <a:ea typeface="Calibri"/>
                <a:cs typeface="Calibri"/>
                <a:sym typeface="Calibri"/>
              </a:rPr>
              <a:t>Residential properties </a:t>
            </a:r>
            <a:endParaRPr sz="20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192" name="Google Shape;192;gb92df4a5d1_1_0"/>
          <p:cNvSpPr/>
          <p:nvPr/>
        </p:nvSpPr>
        <p:spPr>
          <a:xfrm>
            <a:off x="845250" y="844075"/>
            <a:ext cx="7720396" cy="490748"/>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accent6"/>
                </a:solidFill>
                <a:latin typeface="Arial"/>
              </a:rPr>
              <a:t>ADVERSE EFFECTS?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b4729ec994_0_2"/>
          <p:cNvSpPr/>
          <p:nvPr/>
        </p:nvSpPr>
        <p:spPr>
          <a:xfrm>
            <a:off x="845250" y="844075"/>
            <a:ext cx="7720396" cy="490748"/>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accent6"/>
                </a:solidFill>
                <a:latin typeface="Arial"/>
              </a:rPr>
              <a:t>ADVERSE EFFECTS?</a:t>
            </a:r>
          </a:p>
        </p:txBody>
      </p:sp>
      <p:pic>
        <p:nvPicPr>
          <p:cNvPr id="199" name="Google Shape;199;gb4729ec994_0_2"/>
          <p:cNvPicPr preferRelativeResize="0"/>
          <p:nvPr/>
        </p:nvPicPr>
        <p:blipFill>
          <a:blip r:embed="rId3">
            <a:alphaModFix/>
          </a:blip>
          <a:stretch>
            <a:fillRect/>
          </a:stretch>
        </p:blipFill>
        <p:spPr>
          <a:xfrm>
            <a:off x="845250" y="1725075"/>
            <a:ext cx="6144901" cy="4083450"/>
          </a:xfrm>
          <a:prstGeom prst="rect">
            <a:avLst/>
          </a:prstGeom>
          <a:noFill/>
          <a:ln>
            <a:noFill/>
          </a:ln>
        </p:spPr>
      </p:pic>
      <p:pic>
        <p:nvPicPr>
          <p:cNvPr id="200" name="Google Shape;200;gb4729ec994_0_2"/>
          <p:cNvPicPr preferRelativeResize="0"/>
          <p:nvPr/>
        </p:nvPicPr>
        <p:blipFill>
          <a:blip r:embed="rId4">
            <a:alphaModFix/>
          </a:blip>
          <a:stretch>
            <a:fillRect/>
          </a:stretch>
        </p:blipFill>
        <p:spPr>
          <a:xfrm>
            <a:off x="1283175" y="1944875"/>
            <a:ext cx="5269050" cy="3643850"/>
          </a:xfrm>
          <a:prstGeom prst="rect">
            <a:avLst/>
          </a:prstGeom>
          <a:noFill/>
          <a:ln>
            <a:noFill/>
          </a:ln>
        </p:spPr>
      </p:pic>
      <p:sp>
        <p:nvSpPr>
          <p:cNvPr id="201" name="Google Shape;201;gb4729ec994_0_2"/>
          <p:cNvSpPr txBox="1"/>
          <p:nvPr/>
        </p:nvSpPr>
        <p:spPr>
          <a:xfrm>
            <a:off x="7227975" y="1876350"/>
            <a:ext cx="18501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700">
                <a:solidFill>
                  <a:schemeClr val="dk1"/>
                </a:solidFill>
                <a:latin typeface="Calibri"/>
                <a:ea typeface="Calibri"/>
                <a:cs typeface="Calibri"/>
                <a:sym typeface="Calibri"/>
              </a:rPr>
              <a:t>Pylons</a:t>
            </a:r>
            <a:endParaRPr sz="3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additive="base">
                                        <p:cTn id="11" dur="1000"/>
                                        <p:tgtEl>
                                          <p:spTgt spid="200"/>
                                        </p:tgtEl>
                                        <p:attrNameLst>
                                          <p:attrName>ppt_w</p:attrName>
                                        </p:attrNameLst>
                                      </p:cBhvr>
                                      <p:tavLst>
                                        <p:tav tm="0">
                                          <p:val>
                                            <p:strVal val="0"/>
                                          </p:val>
                                        </p:tav>
                                        <p:tav tm="100000">
                                          <p:val>
                                            <p:strVal val="#ppt_w"/>
                                          </p:val>
                                        </p:tav>
                                      </p:tavLst>
                                    </p:anim>
                                    <p:anim calcmode="lin" valueType="num">
                                      <p:cBhvr additive="base">
                                        <p:cTn id="12" dur="1000"/>
                                        <p:tgtEl>
                                          <p:spTgt spid="20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b4729ec994_0_10"/>
          <p:cNvSpPr/>
          <p:nvPr/>
        </p:nvSpPr>
        <p:spPr>
          <a:xfrm>
            <a:off x="462025" y="289100"/>
            <a:ext cx="7030238" cy="49052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accent6"/>
                </a:solidFill>
                <a:latin typeface="Arial"/>
              </a:rPr>
              <a:t>ADVERSE EFFECTS?</a:t>
            </a:r>
          </a:p>
        </p:txBody>
      </p:sp>
      <p:pic>
        <p:nvPicPr>
          <p:cNvPr id="208" name="Google Shape;208;gb4729ec994_0_10"/>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82175" y="1028462"/>
            <a:ext cx="6401400" cy="4801073"/>
          </a:xfrm>
          <a:prstGeom prst="rect">
            <a:avLst/>
          </a:prstGeom>
          <a:noFill/>
          <a:ln>
            <a:noFill/>
          </a:ln>
        </p:spPr>
      </p:pic>
      <p:pic>
        <p:nvPicPr>
          <p:cNvPr id="209" name="Google Shape;209;gb4729ec994_0_10"/>
          <p:cNvPicPr preferRelativeResize="0"/>
          <p:nvPr/>
        </p:nvPicPr>
        <p:blipFill>
          <a:blip r:embed="rId4">
            <a:alphaModFix/>
          </a:blip>
          <a:stretch>
            <a:fillRect/>
          </a:stretch>
        </p:blipFill>
        <p:spPr>
          <a:xfrm>
            <a:off x="1222213" y="1324012"/>
            <a:ext cx="5721324" cy="4209950"/>
          </a:xfrm>
          <a:prstGeom prst="rect">
            <a:avLst/>
          </a:prstGeom>
          <a:noFill/>
          <a:ln>
            <a:noFill/>
          </a:ln>
        </p:spPr>
      </p:pic>
      <p:sp>
        <p:nvSpPr>
          <p:cNvPr id="210" name="Google Shape;210;gb4729ec994_0_10"/>
          <p:cNvSpPr txBox="1"/>
          <p:nvPr/>
        </p:nvSpPr>
        <p:spPr>
          <a:xfrm>
            <a:off x="7492275" y="1324000"/>
            <a:ext cx="18501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700">
                <a:solidFill>
                  <a:schemeClr val="dk1"/>
                </a:solidFill>
                <a:latin typeface="Calibri"/>
                <a:ea typeface="Calibri"/>
                <a:cs typeface="Calibri"/>
                <a:sym typeface="Calibri"/>
              </a:rPr>
              <a:t>Pylons</a:t>
            </a:r>
            <a:endParaRPr sz="3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additive="base">
                                        <p:cTn id="7" dur="1000"/>
                                        <p:tgtEl>
                                          <p:spTgt spid="209"/>
                                        </p:tgtEl>
                                        <p:attrNameLst>
                                          <p:attrName>ppt_w</p:attrName>
                                        </p:attrNameLst>
                                      </p:cBhvr>
                                      <p:tavLst>
                                        <p:tav tm="0">
                                          <p:val>
                                            <p:strVal val="0"/>
                                          </p:val>
                                        </p:tav>
                                        <p:tav tm="100000">
                                          <p:val>
                                            <p:strVal val="#ppt_w"/>
                                          </p:val>
                                        </p:tav>
                                      </p:tavLst>
                                    </p:anim>
                                    <p:anim calcmode="lin" valueType="num">
                                      <p:cBhvr additive="base">
                                        <p:cTn id="8" dur="1000"/>
                                        <p:tgtEl>
                                          <p:spTgt spid="2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b4729ec994_0_22"/>
          <p:cNvSpPr/>
          <p:nvPr/>
        </p:nvSpPr>
        <p:spPr>
          <a:xfrm>
            <a:off x="462025" y="289100"/>
            <a:ext cx="7030238" cy="49052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accent6"/>
                </a:solidFill>
                <a:latin typeface="Arial"/>
              </a:rPr>
              <a:t>ADVERSE EFFECTS?</a:t>
            </a:r>
          </a:p>
        </p:txBody>
      </p:sp>
      <p:sp>
        <p:nvSpPr>
          <p:cNvPr id="217" name="Google Shape;217;gb4729ec994_0_22"/>
          <p:cNvSpPr txBox="1"/>
          <p:nvPr/>
        </p:nvSpPr>
        <p:spPr>
          <a:xfrm>
            <a:off x="7492275" y="1324000"/>
            <a:ext cx="18501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700">
                <a:solidFill>
                  <a:schemeClr val="dk1"/>
                </a:solidFill>
                <a:latin typeface="Calibri"/>
                <a:ea typeface="Calibri"/>
                <a:cs typeface="Calibri"/>
                <a:sym typeface="Calibri"/>
              </a:rPr>
              <a:t>Railways</a:t>
            </a:r>
            <a:endParaRPr sz="3700"/>
          </a:p>
        </p:txBody>
      </p:sp>
      <p:pic>
        <p:nvPicPr>
          <p:cNvPr id="218" name="Google Shape;218;gb4729ec994_0_22"/>
          <p:cNvPicPr preferRelativeResize="0"/>
          <p:nvPr/>
        </p:nvPicPr>
        <p:blipFill>
          <a:blip r:embed="rId3">
            <a:alphaModFix/>
          </a:blip>
          <a:stretch>
            <a:fillRect/>
          </a:stretch>
        </p:blipFill>
        <p:spPr>
          <a:xfrm>
            <a:off x="564887" y="1156400"/>
            <a:ext cx="6824525" cy="45451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body" idx="1"/>
          </p:nvPr>
        </p:nvSpPr>
        <p:spPr>
          <a:xfrm>
            <a:off x="1568624" y="1196752"/>
            <a:ext cx="7358831" cy="1872208"/>
          </a:xfrm>
          <a:prstGeom prst="rect">
            <a:avLst/>
          </a:prstGeom>
          <a:noFill/>
          <a:ln>
            <a:noFill/>
          </a:ln>
        </p:spPr>
        <p:txBody>
          <a:bodyPr spcFirstLastPara="1" wrap="square" lIns="79125" tIns="39550" rIns="79125" bIns="39550" anchor="t" anchorCtr="0">
            <a:noAutofit/>
          </a:bodyPr>
          <a:lstStyle/>
          <a:p>
            <a:pPr marL="0" lvl="0" indent="0" algn="l" rtl="0">
              <a:lnSpc>
                <a:spcPct val="100000"/>
              </a:lnSpc>
              <a:spcBef>
                <a:spcPts val="0"/>
              </a:spcBef>
              <a:spcAft>
                <a:spcPts val="0"/>
              </a:spcAft>
              <a:buSzPts val="1400"/>
              <a:buNone/>
            </a:pPr>
            <a:r>
              <a:rPr lang="en-GB"/>
              <a:t>Appraisals conducted in accordance with Regulation 32 are a vital part of the safe systems of work and are mandatory under the law, However, the process is often misunderstood and compliance is often poor, the following guidance is intended to provide some clarity on the process of Regulation 32 Appraisals.</a:t>
            </a:r>
            <a:endParaRPr/>
          </a:p>
          <a:p>
            <a:pPr marL="0" marR="0" lvl="0" indent="0" algn="l" rtl="0">
              <a:lnSpc>
                <a:spcPct val="100000"/>
              </a:lnSpc>
              <a:spcBef>
                <a:spcPts val="300"/>
              </a:spcBef>
              <a:spcAft>
                <a:spcPts val="0"/>
              </a:spcAft>
              <a:buClr>
                <a:srgbClr val="898989"/>
              </a:buClr>
              <a:buSzPts val="1800"/>
              <a:buFont typeface="Calibri"/>
              <a:buNone/>
            </a:pPr>
            <a:endParaRPr/>
          </a:p>
          <a:p>
            <a:pPr marL="0" marR="0" lvl="0" indent="0" algn="l" rtl="0">
              <a:lnSpc>
                <a:spcPct val="100000"/>
              </a:lnSpc>
              <a:spcBef>
                <a:spcPts val="1000"/>
              </a:spcBef>
              <a:spcAft>
                <a:spcPts val="0"/>
              </a:spcAft>
              <a:buClr>
                <a:srgbClr val="898989"/>
              </a:buClr>
              <a:buSzPts val="1800"/>
              <a:buFont typeface="Calibri"/>
              <a:buNone/>
            </a:pPr>
            <a:endParaRPr/>
          </a:p>
        </p:txBody>
      </p:sp>
      <p:sp>
        <p:nvSpPr>
          <p:cNvPr id="73" name="Google Shape;73;p2"/>
          <p:cNvSpPr txBox="1">
            <a:spLocks noGrp="1"/>
          </p:cNvSpPr>
          <p:nvPr>
            <p:ph type="title" idx="4294967295"/>
          </p:nvPr>
        </p:nvSpPr>
        <p:spPr>
          <a:xfrm>
            <a:off x="1538288" y="-134938"/>
            <a:ext cx="8367712" cy="1058863"/>
          </a:xfrm>
          <a:prstGeom prst="rect">
            <a:avLst/>
          </a:prstGeom>
          <a:noFill/>
          <a:ln>
            <a:noFill/>
          </a:ln>
        </p:spPr>
        <p:txBody>
          <a:bodyPr spcFirstLastPara="1" wrap="square" lIns="79125" tIns="39550" rIns="79125" bIns="39550" anchor="b" anchorCtr="0">
            <a:noAutofit/>
          </a:bodyPr>
          <a:lstStyle/>
          <a:p>
            <a:pPr marL="0" marR="0" lvl="0" indent="0" algn="l" rtl="0">
              <a:lnSpc>
                <a:spcPct val="100000"/>
              </a:lnSpc>
              <a:spcBef>
                <a:spcPts val="0"/>
              </a:spcBef>
              <a:spcAft>
                <a:spcPts val="0"/>
              </a:spcAft>
              <a:buClr>
                <a:srgbClr val="333399"/>
              </a:buClr>
              <a:buSzPts val="525"/>
              <a:buFont typeface="Arial"/>
              <a:buNone/>
            </a:pPr>
            <a:r>
              <a:rPr lang="en-GB" sz="2100" b="1">
                <a:solidFill>
                  <a:srgbClr val="333399"/>
                </a:solidFill>
              </a:rPr>
              <a:t>Regulation 32 </a:t>
            </a:r>
            <a:endParaRPr sz="2100" b="1" i="0" u="none" strike="noStrike" cap="none">
              <a:solidFill>
                <a:srgbClr val="33339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 calcmode="lin" valueType="num">
                                      <p:cBhvr additive="base">
                                        <p:cTn id="7" dur="500"/>
                                        <p:tgtEl>
                                          <p:spTgt spid="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2">
                                            <p:txEl>
                                              <p:pRg st="1" end="1"/>
                                            </p:txEl>
                                          </p:spTgt>
                                        </p:tgtEl>
                                        <p:attrNameLst>
                                          <p:attrName>style.visibility</p:attrName>
                                        </p:attrNameLst>
                                      </p:cBhvr>
                                      <p:to>
                                        <p:strVal val="visible"/>
                                      </p:to>
                                    </p:set>
                                    <p:anim calcmode="lin" valueType="num">
                                      <p:cBhvr additive="base">
                                        <p:cTn id="12" dur="500"/>
                                        <p:tgtEl>
                                          <p:spTgt spid="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2">
                                            <p:txEl>
                                              <p:pRg st="2" end="2"/>
                                            </p:txEl>
                                          </p:spTgt>
                                        </p:tgtEl>
                                        <p:attrNameLst>
                                          <p:attrName>style.visibility</p:attrName>
                                        </p:attrNameLst>
                                      </p:cBhvr>
                                      <p:to>
                                        <p:strVal val="visible"/>
                                      </p:to>
                                    </p:set>
                                    <p:anim calcmode="lin" valueType="num">
                                      <p:cBhvr additive="base">
                                        <p:cTn id="17" dur="500"/>
                                        <p:tgtEl>
                                          <p:spTgt spid="7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title" idx="4294967295"/>
          </p:nvPr>
        </p:nvSpPr>
        <p:spPr>
          <a:xfrm>
            <a:off x="1538288" y="-134938"/>
            <a:ext cx="8367712" cy="1058863"/>
          </a:xfrm>
          <a:prstGeom prst="rect">
            <a:avLst/>
          </a:prstGeom>
          <a:noFill/>
          <a:ln>
            <a:noFill/>
          </a:ln>
        </p:spPr>
        <p:txBody>
          <a:bodyPr spcFirstLastPara="1" wrap="square" lIns="79125" tIns="39550" rIns="79125" bIns="39550" anchor="b" anchorCtr="0">
            <a:noAutofit/>
          </a:bodyPr>
          <a:lstStyle/>
          <a:p>
            <a:pPr marL="0" lvl="0" indent="0" algn="l" rtl="0">
              <a:lnSpc>
                <a:spcPct val="100000"/>
              </a:lnSpc>
              <a:spcBef>
                <a:spcPts val="0"/>
              </a:spcBef>
              <a:spcAft>
                <a:spcPts val="0"/>
              </a:spcAft>
              <a:buSzPts val="1400"/>
              <a:buNone/>
            </a:pPr>
            <a:r>
              <a:rPr lang="en-GB" sz="2100" b="1">
                <a:solidFill>
                  <a:srgbClr val="333399"/>
                </a:solidFill>
              </a:rPr>
              <a:t>How do I decide what represents a significant hazard?</a:t>
            </a:r>
            <a:endParaRPr sz="2100" b="1" i="0" u="none" strike="noStrike" cap="none">
              <a:solidFill>
                <a:srgbClr val="333399"/>
              </a:solidFill>
              <a:latin typeface="Arial"/>
              <a:ea typeface="Arial"/>
              <a:cs typeface="Arial"/>
              <a:sym typeface="Arial"/>
            </a:endParaRPr>
          </a:p>
        </p:txBody>
      </p:sp>
      <p:pic>
        <p:nvPicPr>
          <p:cNvPr id="225" name="Google Shape;225;p14"/>
          <p:cNvPicPr preferRelativeResize="0"/>
          <p:nvPr/>
        </p:nvPicPr>
        <p:blipFill rotWithShape="1">
          <a:blip r:embed="rId3">
            <a:alphaModFix/>
          </a:blip>
          <a:srcRect/>
          <a:stretch/>
        </p:blipFill>
        <p:spPr>
          <a:xfrm>
            <a:off x="1928664" y="980728"/>
            <a:ext cx="3456384" cy="5144764"/>
          </a:xfrm>
          <a:prstGeom prst="rect">
            <a:avLst/>
          </a:prstGeom>
          <a:noFill/>
          <a:ln>
            <a:noFill/>
          </a:ln>
          <a:effectLst>
            <a:outerShdw blurRad="292100" dist="139700" dir="2700000" algn="tl" rotWithShape="0">
              <a:srgbClr val="333333">
                <a:alpha val="64313"/>
              </a:srgbClr>
            </a:outerShdw>
          </a:effectLst>
        </p:spPr>
      </p:pic>
      <p:sp>
        <p:nvSpPr>
          <p:cNvPr id="226" name="Google Shape;226;p14"/>
          <p:cNvSpPr/>
          <p:nvPr/>
        </p:nvSpPr>
        <p:spPr>
          <a:xfrm>
            <a:off x="6465168" y="1475227"/>
            <a:ext cx="209603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5B8B7"/>
              </a:buClr>
              <a:buSzPts val="2800"/>
              <a:buFont typeface="Arial"/>
              <a:buNone/>
            </a:pPr>
            <a:r>
              <a:rPr lang="en-GB" sz="2800" b="1" i="0" u="none" strike="noStrike" cap="none">
                <a:solidFill>
                  <a:srgbClr val="E5B8B7"/>
                </a:solidFill>
                <a:latin typeface="Arial"/>
                <a:ea typeface="Arial"/>
                <a:cs typeface="Arial"/>
                <a:sym typeface="Arial"/>
              </a:rPr>
              <a:t>Regulation</a:t>
            </a:r>
            <a:endParaRPr sz="1400" b="0" i="0" u="none" strike="noStrike" cap="none">
              <a:solidFill>
                <a:srgbClr val="000000"/>
              </a:solidFill>
              <a:latin typeface="Arial"/>
              <a:ea typeface="Arial"/>
              <a:cs typeface="Arial"/>
              <a:sym typeface="Arial"/>
            </a:endParaRPr>
          </a:p>
        </p:txBody>
      </p:sp>
      <p:sp>
        <p:nvSpPr>
          <p:cNvPr id="227" name="Google Shape;227;p14"/>
          <p:cNvSpPr/>
          <p:nvPr/>
        </p:nvSpPr>
        <p:spPr>
          <a:xfrm>
            <a:off x="6105340" y="3933056"/>
            <a:ext cx="281568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4"/>
              </a:buClr>
              <a:buSzPts val="2400"/>
              <a:buFont typeface="Arial"/>
              <a:buNone/>
            </a:pPr>
            <a:r>
              <a:rPr lang="en-GB" sz="2400" b="1" i="0" u="none" strike="noStrike" cap="none">
                <a:solidFill>
                  <a:schemeClr val="accent4"/>
                </a:solidFill>
                <a:latin typeface="Arial"/>
                <a:ea typeface="Arial"/>
                <a:cs typeface="Arial"/>
                <a:sym typeface="Arial"/>
              </a:rPr>
              <a:t>Approved Code of Practice</a:t>
            </a:r>
            <a:endParaRPr sz="1400" b="0" i="0" u="none" strike="noStrike" cap="none">
              <a:solidFill>
                <a:srgbClr val="000000"/>
              </a:solidFill>
              <a:latin typeface="Arial"/>
              <a:ea typeface="Arial"/>
              <a:cs typeface="Arial"/>
              <a:sym typeface="Arial"/>
            </a:endParaRPr>
          </a:p>
        </p:txBody>
      </p:sp>
      <p:sp>
        <p:nvSpPr>
          <p:cNvPr id="228" name="Google Shape;228;p14"/>
          <p:cNvSpPr/>
          <p:nvPr/>
        </p:nvSpPr>
        <p:spPr>
          <a:xfrm rot="5400000">
            <a:off x="5601072" y="1556817"/>
            <a:ext cx="504056" cy="360040"/>
          </a:xfrm>
          <a:prstGeom prst="leftRightArrow">
            <a:avLst>
              <a:gd name="adj1" fmla="val 50000"/>
              <a:gd name="adj2" fmla="val 50000"/>
            </a:avLst>
          </a:prstGeom>
          <a:solidFill>
            <a:srgbClr val="E5B8B7"/>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9" name="Google Shape;229;p14"/>
          <p:cNvSpPr/>
          <p:nvPr/>
        </p:nvSpPr>
        <p:spPr>
          <a:xfrm rot="5400000">
            <a:off x="4601344" y="4041068"/>
            <a:ext cx="2448272" cy="360040"/>
          </a:xfrm>
          <a:prstGeom prst="leftRightArrow">
            <a:avLst>
              <a:gd name="adj1" fmla="val 50000"/>
              <a:gd name="adj2" fmla="val 50000"/>
            </a:avLst>
          </a:prstGeom>
          <a:solidFill>
            <a:srgbClr val="CCC0D9"/>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3"/>
          <p:cNvSpPr txBox="1">
            <a:spLocks noGrp="1"/>
          </p:cNvSpPr>
          <p:nvPr>
            <p:ph type="title" idx="4294967295"/>
          </p:nvPr>
        </p:nvSpPr>
        <p:spPr>
          <a:xfrm>
            <a:off x="830886" y="6090180"/>
            <a:ext cx="4078200" cy="360900"/>
          </a:xfrm>
          <a:prstGeom prst="rect">
            <a:avLst/>
          </a:prstGeom>
          <a:noFill/>
          <a:ln>
            <a:noFill/>
          </a:ln>
        </p:spPr>
        <p:txBody>
          <a:bodyPr spcFirstLastPara="1" wrap="square" lIns="79125" tIns="39550" rIns="79125" bIns="39550" anchor="b" anchorCtr="0">
            <a:noAutofit/>
          </a:bodyPr>
          <a:lstStyle/>
          <a:p>
            <a:pPr marL="0" marR="0" lvl="0" indent="0" algn="l" rtl="0">
              <a:lnSpc>
                <a:spcPct val="100000"/>
              </a:lnSpc>
              <a:spcBef>
                <a:spcPts val="0"/>
              </a:spcBef>
              <a:spcAft>
                <a:spcPts val="0"/>
              </a:spcAft>
              <a:buClr>
                <a:srgbClr val="333399"/>
              </a:buClr>
              <a:buSzPts val="525"/>
              <a:buFont typeface="Arial"/>
              <a:buNone/>
            </a:pPr>
            <a:r>
              <a:rPr lang="en-GB" sz="2100" b="1">
                <a:solidFill>
                  <a:srgbClr val="333399"/>
                </a:solidFill>
              </a:rPr>
              <a:t>Appraisal Flow Chart</a:t>
            </a:r>
            <a:endParaRPr sz="2100" b="1" i="0" u="none" strike="noStrike" cap="none">
              <a:solidFill>
                <a:srgbClr val="333399"/>
              </a:solidFill>
              <a:latin typeface="Arial"/>
              <a:ea typeface="Arial"/>
              <a:cs typeface="Arial"/>
              <a:sym typeface="Arial"/>
            </a:endParaRPr>
          </a:p>
        </p:txBody>
      </p:sp>
      <p:sp>
        <p:nvSpPr>
          <p:cNvPr id="236" name="Google Shape;236;p23"/>
          <p:cNvSpPr/>
          <p:nvPr/>
        </p:nvSpPr>
        <p:spPr>
          <a:xfrm>
            <a:off x="4953000" y="922076"/>
            <a:ext cx="1826538" cy="567407"/>
          </a:xfrm>
          <a:prstGeom prst="rect">
            <a:avLst/>
          </a:prstGeom>
          <a:solidFill>
            <a:srgbClr val="FBD4B4"/>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2800" b="1" i="0" u="none" strike="noStrike" cap="none">
                <a:solidFill>
                  <a:schemeClr val="dk1"/>
                </a:solidFill>
                <a:latin typeface="Arial"/>
                <a:ea typeface="Arial"/>
                <a:cs typeface="Arial"/>
                <a:sym typeface="Arial"/>
              </a:rPr>
              <a:t>Appraisal</a:t>
            </a:r>
            <a:endParaRPr/>
          </a:p>
        </p:txBody>
      </p:sp>
      <p:grpSp>
        <p:nvGrpSpPr>
          <p:cNvPr id="237" name="Google Shape;237;p23"/>
          <p:cNvGrpSpPr/>
          <p:nvPr/>
        </p:nvGrpSpPr>
        <p:grpSpPr>
          <a:xfrm>
            <a:off x="685053" y="552527"/>
            <a:ext cx="2409825" cy="1374745"/>
            <a:chOff x="0" y="0"/>
            <a:chExt cx="3456216" cy="2231572"/>
          </a:xfrm>
        </p:grpSpPr>
        <p:grpSp>
          <p:nvGrpSpPr>
            <p:cNvPr id="238" name="Google Shape;238;p23"/>
            <p:cNvGrpSpPr/>
            <p:nvPr/>
          </p:nvGrpSpPr>
          <p:grpSpPr>
            <a:xfrm>
              <a:off x="0" y="0"/>
              <a:ext cx="3456216" cy="2231572"/>
              <a:chOff x="0" y="0"/>
              <a:chExt cx="3456216" cy="2231572"/>
            </a:xfrm>
          </p:grpSpPr>
          <p:sp>
            <p:nvSpPr>
              <p:cNvPr id="239" name="Google Shape;239;p23"/>
              <p:cNvSpPr/>
              <p:nvPr/>
            </p:nvSpPr>
            <p:spPr>
              <a:xfrm>
                <a:off x="0" y="0"/>
                <a:ext cx="3456216" cy="2231572"/>
              </a:xfrm>
              <a:prstGeom prst="flowChartDecision">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40" name="Google Shape;240;p23"/>
              <p:cNvSpPr txBox="1"/>
              <p:nvPr/>
            </p:nvSpPr>
            <p:spPr>
              <a:xfrm>
                <a:off x="72262" y="1174753"/>
                <a:ext cx="33369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hazard on or </a:t>
                </a:r>
                <a:endParaRPr/>
              </a:p>
            </p:txBody>
          </p:sp>
        </p:grpSp>
        <p:grpSp>
          <p:nvGrpSpPr>
            <p:cNvPr id="241" name="Google Shape;241;p23"/>
            <p:cNvGrpSpPr/>
            <p:nvPr/>
          </p:nvGrpSpPr>
          <p:grpSpPr>
            <a:xfrm>
              <a:off x="14016" y="286198"/>
              <a:ext cx="3411914" cy="1411762"/>
              <a:chOff x="14016" y="286198"/>
              <a:chExt cx="3411914" cy="1411762"/>
            </a:xfrm>
          </p:grpSpPr>
          <p:sp>
            <p:nvSpPr>
              <p:cNvPr id="242" name="Google Shape;242;p23"/>
              <p:cNvSpPr txBox="1"/>
              <p:nvPr/>
            </p:nvSpPr>
            <p:spPr>
              <a:xfrm>
                <a:off x="1041860" y="286198"/>
                <a:ext cx="13725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Does/will </a:t>
                </a:r>
                <a:endParaRPr sz="1100" b="0" i="0" u="none" strike="noStrike" cap="none">
                  <a:solidFill>
                    <a:schemeClr val="dk1"/>
                  </a:solidFill>
                  <a:latin typeface="Arial"/>
                  <a:ea typeface="Arial"/>
                  <a:cs typeface="Arial"/>
                  <a:sym typeface="Arial"/>
                </a:endParaRPr>
              </a:p>
            </p:txBody>
          </p:sp>
          <p:sp>
            <p:nvSpPr>
              <p:cNvPr id="243" name="Google Shape;243;p23"/>
              <p:cNvSpPr txBox="1"/>
              <p:nvPr/>
            </p:nvSpPr>
            <p:spPr>
              <a:xfrm>
                <a:off x="34528" y="502391"/>
                <a:ext cx="3370800" cy="36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the proposed or </a:t>
                </a:r>
                <a:endParaRPr sz="1100" b="0" i="0" u="none" strike="noStrike" cap="none">
                  <a:solidFill>
                    <a:schemeClr val="dk1"/>
                  </a:solidFill>
                  <a:latin typeface="Arial"/>
                  <a:ea typeface="Arial"/>
                  <a:cs typeface="Arial"/>
                  <a:sym typeface="Arial"/>
                </a:endParaRPr>
              </a:p>
            </p:txBody>
          </p:sp>
          <p:sp>
            <p:nvSpPr>
              <p:cNvPr id="244" name="Google Shape;244;p23"/>
              <p:cNvSpPr txBox="1"/>
              <p:nvPr/>
            </p:nvSpPr>
            <p:spPr>
              <a:xfrm>
                <a:off x="14016" y="716028"/>
                <a:ext cx="3411900" cy="329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existing tip or excavation </a:t>
                </a:r>
                <a:endParaRPr sz="1100" b="0" i="0" u="none" strike="noStrike" cap="none">
                  <a:solidFill>
                    <a:schemeClr val="dk1"/>
                  </a:solidFill>
                  <a:latin typeface="Arial"/>
                  <a:ea typeface="Arial"/>
                  <a:cs typeface="Arial"/>
                  <a:sym typeface="Arial"/>
                </a:endParaRPr>
              </a:p>
            </p:txBody>
          </p:sp>
          <p:sp>
            <p:nvSpPr>
              <p:cNvPr id="245" name="Google Shape;245;p23"/>
              <p:cNvSpPr txBox="1"/>
              <p:nvPr/>
            </p:nvSpPr>
            <p:spPr>
              <a:xfrm>
                <a:off x="89030" y="948456"/>
                <a:ext cx="3336900" cy="28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create a significant</a:t>
                </a:r>
                <a:endParaRPr/>
              </a:p>
            </p:txBody>
          </p:sp>
          <p:sp>
            <p:nvSpPr>
              <p:cNvPr id="246" name="Google Shape;246;p23"/>
              <p:cNvSpPr txBox="1"/>
              <p:nvPr/>
            </p:nvSpPr>
            <p:spPr>
              <a:xfrm>
                <a:off x="59652" y="1436360"/>
                <a:ext cx="33621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off site</a:t>
                </a:r>
                <a:endParaRPr/>
              </a:p>
            </p:txBody>
          </p:sp>
        </p:grpSp>
      </p:grpSp>
      <p:sp>
        <p:nvSpPr>
          <p:cNvPr id="247" name="Google Shape;247;p23"/>
          <p:cNvSpPr/>
          <p:nvPr/>
        </p:nvSpPr>
        <p:spPr>
          <a:xfrm>
            <a:off x="4610330" y="1927272"/>
            <a:ext cx="2511878" cy="1830842"/>
          </a:xfrm>
          <a:prstGeom prst="rect">
            <a:avLst/>
          </a:prstGeom>
          <a:solidFill>
            <a:srgbClr val="EAF1DD"/>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Information</a:t>
            </a:r>
            <a:endParaRPr/>
          </a:p>
          <a:p>
            <a:pPr marL="0" marR="0" lvl="0" indent="0" algn="ctr" rtl="0">
              <a:lnSpc>
                <a:spcPct val="100000"/>
              </a:lnSpc>
              <a:spcBef>
                <a:spcPts val="0"/>
              </a:spcBef>
              <a:spcAft>
                <a:spcPts val="0"/>
              </a:spcAft>
              <a:buNone/>
            </a:pPr>
            <a:r>
              <a:rPr lang="en-GB" sz="1800" b="0" i="0" u="none" strike="noStrike" cap="none">
                <a:solidFill>
                  <a:schemeClr val="dk1"/>
                </a:solidFill>
                <a:latin typeface="Arial"/>
                <a:ea typeface="Arial"/>
                <a:cs typeface="Arial"/>
                <a:sym typeface="Arial"/>
              </a:rPr>
              <a:t>Location</a:t>
            </a:r>
            <a:endParaRPr/>
          </a:p>
          <a:p>
            <a:pPr marL="0" marR="0" lvl="0" indent="0" algn="ctr" rtl="0">
              <a:lnSpc>
                <a:spcPct val="100000"/>
              </a:lnSpc>
              <a:spcBef>
                <a:spcPts val="0"/>
              </a:spcBef>
              <a:spcAft>
                <a:spcPts val="0"/>
              </a:spcAft>
              <a:buNone/>
            </a:pPr>
            <a:r>
              <a:rPr lang="en-GB" sz="1800" b="0" i="0" u="none" strike="noStrike" cap="none">
                <a:solidFill>
                  <a:schemeClr val="dk1"/>
                </a:solidFill>
                <a:latin typeface="Arial"/>
                <a:ea typeface="Arial"/>
                <a:cs typeface="Arial"/>
                <a:sym typeface="Arial"/>
              </a:rPr>
              <a:t>Design</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chemeClr val="dk1"/>
                </a:solidFill>
                <a:latin typeface="Arial"/>
                <a:ea typeface="Arial"/>
                <a:cs typeface="Arial"/>
                <a:sym typeface="Arial"/>
              </a:rPr>
              <a:t>Construction</a:t>
            </a:r>
            <a:endParaRPr/>
          </a:p>
          <a:p>
            <a:pPr marL="0" marR="0" lvl="0" indent="0" algn="ctr" rtl="0">
              <a:lnSpc>
                <a:spcPct val="100000"/>
              </a:lnSpc>
              <a:spcBef>
                <a:spcPts val="0"/>
              </a:spcBef>
              <a:spcAft>
                <a:spcPts val="0"/>
              </a:spcAft>
              <a:buNone/>
            </a:pPr>
            <a:r>
              <a:rPr lang="en-GB" sz="1800" b="0" i="0" u="none" strike="noStrike" cap="none">
                <a:solidFill>
                  <a:schemeClr val="dk1"/>
                </a:solidFill>
                <a:latin typeface="Arial"/>
                <a:ea typeface="Arial"/>
                <a:cs typeface="Arial"/>
                <a:sym typeface="Arial"/>
              </a:rPr>
              <a:t>Inspection</a:t>
            </a:r>
            <a:endParaRPr/>
          </a:p>
          <a:p>
            <a:pPr marL="0" marR="0" lvl="0" indent="0" algn="ctr" rtl="0">
              <a:lnSpc>
                <a:spcPct val="100000"/>
              </a:lnSpc>
              <a:spcBef>
                <a:spcPts val="0"/>
              </a:spcBef>
              <a:spcAft>
                <a:spcPts val="0"/>
              </a:spcAft>
              <a:buNone/>
            </a:pPr>
            <a:r>
              <a:rPr lang="en-GB" sz="1800" b="0" i="0" u="none" strike="noStrike" cap="none">
                <a:solidFill>
                  <a:schemeClr val="dk1"/>
                </a:solidFill>
                <a:latin typeface="Arial"/>
                <a:ea typeface="Arial"/>
                <a:cs typeface="Arial"/>
                <a:sym typeface="Arial"/>
              </a:rPr>
              <a:t>Workforce</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 </a:t>
            </a:r>
            <a:r>
              <a:rPr lang="en-GB" sz="1100" b="0" i="0" u="none" strike="noStrike" cap="none">
                <a:solidFill>
                  <a:schemeClr val="lt1"/>
                </a:solidFill>
                <a:latin typeface="Arial"/>
                <a:ea typeface="Arial"/>
                <a:cs typeface="Arial"/>
                <a:sym typeface="Arial"/>
              </a:rPr>
              <a:t> </a:t>
            </a:r>
            <a:endParaRPr/>
          </a:p>
        </p:txBody>
      </p:sp>
      <p:cxnSp>
        <p:nvCxnSpPr>
          <p:cNvPr id="248" name="Google Shape;248;p23"/>
          <p:cNvCxnSpPr>
            <a:stCxn id="236" idx="2"/>
            <a:endCxn id="247" idx="0"/>
          </p:cNvCxnSpPr>
          <p:nvPr/>
        </p:nvCxnSpPr>
        <p:spPr>
          <a:xfrm>
            <a:off x="5866269" y="1489483"/>
            <a:ext cx="0" cy="437700"/>
          </a:xfrm>
          <a:prstGeom prst="straightConnector1">
            <a:avLst/>
          </a:prstGeom>
          <a:noFill/>
          <a:ln w="38100" cap="flat" cmpd="sng">
            <a:solidFill>
              <a:srgbClr val="4A7DBA"/>
            </a:solidFill>
            <a:prstDash val="solid"/>
            <a:round/>
            <a:headEnd type="none" w="sm" len="sm"/>
            <a:tailEnd type="none" w="sm" len="sm"/>
          </a:ln>
        </p:spPr>
      </p:cxnSp>
      <p:sp>
        <p:nvSpPr>
          <p:cNvPr id="249" name="Google Shape;249;p23"/>
          <p:cNvSpPr txBox="1"/>
          <p:nvPr/>
        </p:nvSpPr>
        <p:spPr>
          <a:xfrm>
            <a:off x="467727" y="2414919"/>
            <a:ext cx="152299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4000" b="1" i="0" u="none" strike="noStrike" cap="none">
                <a:solidFill>
                  <a:srgbClr val="7030A0"/>
                </a:solidFill>
                <a:latin typeface="Arial"/>
                <a:ea typeface="Arial"/>
                <a:cs typeface="Arial"/>
                <a:sym typeface="Arial"/>
              </a:rPr>
              <a:t>Yes?</a:t>
            </a:r>
            <a:endParaRPr/>
          </a:p>
        </p:txBody>
      </p:sp>
      <p:sp>
        <p:nvSpPr>
          <p:cNvPr id="250" name="Google Shape;250;p23"/>
          <p:cNvSpPr txBox="1"/>
          <p:nvPr/>
        </p:nvSpPr>
        <p:spPr>
          <a:xfrm>
            <a:off x="2480515" y="2414919"/>
            <a:ext cx="12287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4000" b="1" i="0" u="none" strike="noStrike" cap="none">
                <a:solidFill>
                  <a:schemeClr val="accent2"/>
                </a:solidFill>
                <a:latin typeface="Arial"/>
                <a:ea typeface="Arial"/>
                <a:cs typeface="Arial"/>
                <a:sym typeface="Arial"/>
              </a:rPr>
              <a:t>No?</a:t>
            </a:r>
            <a:endParaRPr/>
          </a:p>
        </p:txBody>
      </p:sp>
      <p:sp>
        <p:nvSpPr>
          <p:cNvPr id="251" name="Google Shape;251;p23"/>
          <p:cNvSpPr txBox="1"/>
          <p:nvPr/>
        </p:nvSpPr>
        <p:spPr>
          <a:xfrm>
            <a:off x="467727" y="4819339"/>
            <a:ext cx="480452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b="0" i="0" u="none" strike="noStrike" cap="none">
                <a:solidFill>
                  <a:srgbClr val="7030A0"/>
                </a:solidFill>
                <a:latin typeface="Arial"/>
                <a:ea typeface="Arial"/>
                <a:cs typeface="Arial"/>
                <a:sym typeface="Arial"/>
              </a:rPr>
              <a:t>Stability is </a:t>
            </a:r>
            <a:r>
              <a:rPr lang="en-GB" sz="3200" b="1" i="0" u="none" strike="noStrike" cap="none">
                <a:solidFill>
                  <a:srgbClr val="7030A0"/>
                </a:solidFill>
                <a:latin typeface="Arial"/>
                <a:ea typeface="Arial"/>
                <a:cs typeface="Arial"/>
                <a:sym typeface="Arial"/>
              </a:rPr>
              <a:t>Not</a:t>
            </a:r>
            <a:r>
              <a:rPr lang="en-GB" sz="2400" b="0" i="0" u="none" strike="noStrike" cap="none">
                <a:solidFill>
                  <a:srgbClr val="7030A0"/>
                </a:solidFill>
                <a:latin typeface="Arial"/>
                <a:ea typeface="Arial"/>
                <a:cs typeface="Arial"/>
                <a:sym typeface="Arial"/>
              </a:rPr>
              <a:t> the question here</a:t>
            </a:r>
            <a:endParaRPr/>
          </a:p>
        </p:txBody>
      </p:sp>
      <p:sp>
        <p:nvSpPr>
          <p:cNvPr id="252" name="Google Shape;252;p23"/>
          <p:cNvSpPr txBox="1"/>
          <p:nvPr/>
        </p:nvSpPr>
        <p:spPr>
          <a:xfrm>
            <a:off x="467727" y="4195903"/>
            <a:ext cx="579678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b="0" i="0" u="none" strike="noStrike" cap="none">
                <a:solidFill>
                  <a:srgbClr val="7030A0"/>
                </a:solidFill>
                <a:latin typeface="Arial"/>
                <a:ea typeface="Arial"/>
                <a:cs typeface="Arial"/>
                <a:sym typeface="Arial"/>
              </a:rPr>
              <a:t>Protection from harm is an </a:t>
            </a:r>
            <a:r>
              <a:rPr lang="en-GB" sz="2400" b="0" i="0" u="sng" strike="noStrike" cap="none">
                <a:solidFill>
                  <a:srgbClr val="7030A0"/>
                </a:solidFill>
                <a:latin typeface="Arial"/>
                <a:ea typeface="Arial"/>
                <a:cs typeface="Arial"/>
                <a:sym typeface="Arial"/>
              </a:rPr>
              <a:t>absolute</a:t>
            </a:r>
            <a:r>
              <a:rPr lang="en-GB" sz="2400" b="0" i="0" u="none" strike="noStrike" cap="none">
                <a:solidFill>
                  <a:srgbClr val="7030A0"/>
                </a:solidFill>
                <a:latin typeface="Arial"/>
                <a:ea typeface="Arial"/>
                <a:cs typeface="Arial"/>
                <a:sym typeface="Arial"/>
              </a:rPr>
              <a:t> duty</a:t>
            </a:r>
            <a:endParaRPr/>
          </a:p>
        </p:txBody>
      </p:sp>
      <p:sp>
        <p:nvSpPr>
          <p:cNvPr id="253" name="Google Shape;253;p23"/>
          <p:cNvSpPr txBox="1"/>
          <p:nvPr/>
        </p:nvSpPr>
        <p:spPr>
          <a:xfrm>
            <a:off x="7122208" y="935221"/>
            <a:ext cx="780821" cy="307777"/>
          </a:xfrm>
          <a:prstGeom prst="rect">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Reg 32</a:t>
            </a:r>
            <a:endParaRPr/>
          </a:p>
        </p:txBody>
      </p:sp>
      <p:sp>
        <p:nvSpPr>
          <p:cNvPr id="254" name="Google Shape;254;p23"/>
          <p:cNvSpPr txBox="1"/>
          <p:nvPr/>
        </p:nvSpPr>
        <p:spPr>
          <a:xfrm>
            <a:off x="7122208" y="4288499"/>
            <a:ext cx="780821" cy="307777"/>
          </a:xfrm>
          <a:prstGeom prst="rect">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Reg 30</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par>
                                <p:cTn id="8" presetID="1" presetClass="entr" presetSubtype="0" fill="hold" nodeType="withEffect">
                                  <p:stCondLst>
                                    <p:cond delay="0"/>
                                  </p:stCondLst>
                                  <p:childTnLst>
                                    <p:set>
                                      <p:cBhvr>
                                        <p:cTn id="9" dur="1" fill="hold">
                                          <p:stCondLst>
                                            <p:cond delay="0"/>
                                          </p:stCondLst>
                                        </p:cTn>
                                        <p:tgtEl>
                                          <p:spTgt spid="24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3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4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5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5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4"/>
                                        </p:tgtEl>
                                        <p:attrNameLst>
                                          <p:attrName>style.visibility</p:attrName>
                                        </p:attrNameLst>
                                      </p:cBhvr>
                                      <p:to>
                                        <p:strVal val="visible"/>
                                      </p:to>
                                    </p:set>
                                    <p:animEffect transition="in" filter="fade">
                                      <p:cBhvr>
                                        <p:cTn id="34" dur="500"/>
                                        <p:tgtEl>
                                          <p:spTgt spid="254"/>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251"/>
                                        </p:tgtEl>
                                        <p:attrNameLst>
                                          <p:attrName>style.visibility</p:attrName>
                                        </p:attrNameLst>
                                      </p:cBhvr>
                                      <p:to>
                                        <p:strVal val="visible"/>
                                      </p:to>
                                    </p:set>
                                    <p:anim calcmode="lin" valueType="num">
                                      <p:cBhvr additive="base">
                                        <p:cTn id="39" dur="500"/>
                                        <p:tgtEl>
                                          <p:spTgt spid="251"/>
                                        </p:tgtEl>
                                        <p:attrNameLst>
                                          <p:attrName>ppt_w</p:attrName>
                                        </p:attrNameLst>
                                      </p:cBhvr>
                                      <p:tavLst>
                                        <p:tav tm="0">
                                          <p:val>
                                            <p:strVal val="0"/>
                                          </p:val>
                                        </p:tav>
                                        <p:tav tm="100000">
                                          <p:val>
                                            <p:strVal val="#ppt_w"/>
                                          </p:val>
                                        </p:tav>
                                      </p:tavLst>
                                    </p:anim>
                                    <p:anim calcmode="lin" valueType="num">
                                      <p:cBhvr additive="base">
                                        <p:cTn id="40" dur="500"/>
                                        <p:tgtEl>
                                          <p:spTgt spid="25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4"/>
          <p:cNvSpPr txBox="1">
            <a:spLocks noGrp="1"/>
          </p:cNvSpPr>
          <p:nvPr>
            <p:ph type="title" idx="4294967295"/>
          </p:nvPr>
        </p:nvSpPr>
        <p:spPr>
          <a:xfrm>
            <a:off x="874664" y="6107845"/>
            <a:ext cx="4078336" cy="361022"/>
          </a:xfrm>
          <a:prstGeom prst="rect">
            <a:avLst/>
          </a:prstGeom>
          <a:noFill/>
          <a:ln>
            <a:noFill/>
          </a:ln>
        </p:spPr>
        <p:txBody>
          <a:bodyPr spcFirstLastPara="1" wrap="square" lIns="79125" tIns="39550" rIns="79125" bIns="39550" anchor="b" anchorCtr="0">
            <a:noAutofit/>
          </a:bodyPr>
          <a:lstStyle/>
          <a:p>
            <a:pPr marL="0" marR="0" lvl="0" indent="0" algn="l" rtl="0">
              <a:lnSpc>
                <a:spcPct val="100000"/>
              </a:lnSpc>
              <a:spcBef>
                <a:spcPts val="0"/>
              </a:spcBef>
              <a:spcAft>
                <a:spcPts val="0"/>
              </a:spcAft>
              <a:buClr>
                <a:srgbClr val="333399"/>
              </a:buClr>
              <a:buSzPts val="525"/>
              <a:buFont typeface="Arial"/>
              <a:buNone/>
            </a:pPr>
            <a:r>
              <a:rPr lang="en-GB" sz="2100" b="1">
                <a:solidFill>
                  <a:srgbClr val="333399"/>
                </a:solidFill>
              </a:rPr>
              <a:t>Appraisal Flow Chart</a:t>
            </a:r>
            <a:endParaRPr sz="2100" b="1" i="0" u="none" strike="noStrike" cap="none">
              <a:solidFill>
                <a:srgbClr val="333399"/>
              </a:solidFill>
              <a:latin typeface="Arial"/>
              <a:ea typeface="Arial"/>
              <a:cs typeface="Arial"/>
              <a:sym typeface="Arial"/>
            </a:endParaRPr>
          </a:p>
        </p:txBody>
      </p:sp>
      <p:grpSp>
        <p:nvGrpSpPr>
          <p:cNvPr id="261" name="Google Shape;261;p24"/>
          <p:cNvGrpSpPr/>
          <p:nvPr/>
        </p:nvGrpSpPr>
        <p:grpSpPr>
          <a:xfrm>
            <a:off x="354689" y="796027"/>
            <a:ext cx="2409674" cy="1374648"/>
            <a:chOff x="0" y="0"/>
            <a:chExt cx="3456216" cy="2231572"/>
          </a:xfrm>
        </p:grpSpPr>
        <p:sp>
          <p:nvSpPr>
            <p:cNvPr id="262" name="Google Shape;262;p24"/>
            <p:cNvSpPr/>
            <p:nvPr/>
          </p:nvSpPr>
          <p:spPr>
            <a:xfrm>
              <a:off x="0" y="0"/>
              <a:ext cx="3456216" cy="2231572"/>
            </a:xfrm>
            <a:prstGeom prst="flowChartDecision">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3" name="Google Shape;263;p24"/>
            <p:cNvSpPr txBox="1"/>
            <p:nvPr/>
          </p:nvSpPr>
          <p:spPr>
            <a:xfrm>
              <a:off x="23" y="1213390"/>
              <a:ext cx="34398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hazard on or </a:t>
              </a:r>
              <a:endParaRPr/>
            </a:p>
          </p:txBody>
        </p:sp>
      </p:grpSp>
      <p:grpSp>
        <p:nvGrpSpPr>
          <p:cNvPr id="264" name="Google Shape;264;p24"/>
          <p:cNvGrpSpPr/>
          <p:nvPr/>
        </p:nvGrpSpPr>
        <p:grpSpPr>
          <a:xfrm>
            <a:off x="354738" y="927650"/>
            <a:ext cx="2409600" cy="975865"/>
            <a:chOff x="354705" y="1023822"/>
            <a:chExt cx="2409600" cy="722970"/>
          </a:xfrm>
        </p:grpSpPr>
        <p:sp>
          <p:nvSpPr>
            <p:cNvPr id="265" name="Google Shape;265;p24"/>
            <p:cNvSpPr txBox="1"/>
            <p:nvPr/>
          </p:nvSpPr>
          <p:spPr>
            <a:xfrm>
              <a:off x="783501" y="1023822"/>
              <a:ext cx="1640700" cy="161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Does/will </a:t>
              </a:r>
              <a:endParaRPr sz="1100" b="0" i="0" u="none" strike="noStrike" cap="none">
                <a:solidFill>
                  <a:schemeClr val="dk1"/>
                </a:solidFill>
                <a:latin typeface="Arial"/>
                <a:ea typeface="Arial"/>
                <a:cs typeface="Arial"/>
                <a:sym typeface="Arial"/>
              </a:endParaRPr>
            </a:p>
          </p:txBody>
        </p:sp>
        <p:sp>
          <p:nvSpPr>
            <p:cNvPr id="266" name="Google Shape;266;p24"/>
            <p:cNvSpPr txBox="1"/>
            <p:nvPr/>
          </p:nvSpPr>
          <p:spPr>
            <a:xfrm>
              <a:off x="783455" y="1157935"/>
              <a:ext cx="1640700" cy="201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the proposed or </a:t>
              </a:r>
              <a:endParaRPr sz="1100" b="0" i="0" u="none" strike="noStrike" cap="none">
                <a:solidFill>
                  <a:schemeClr val="dk1"/>
                </a:solidFill>
                <a:latin typeface="Arial"/>
                <a:ea typeface="Arial"/>
                <a:cs typeface="Arial"/>
                <a:sym typeface="Arial"/>
              </a:endParaRPr>
            </a:p>
          </p:txBody>
        </p:sp>
        <p:sp>
          <p:nvSpPr>
            <p:cNvPr id="267" name="Google Shape;267;p24"/>
            <p:cNvSpPr txBox="1"/>
            <p:nvPr/>
          </p:nvSpPr>
          <p:spPr>
            <a:xfrm>
              <a:off x="354705" y="1283676"/>
              <a:ext cx="2409600" cy="202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existing tip or excavation </a:t>
              </a:r>
              <a:endParaRPr sz="1100" b="0" i="0" u="none" strike="noStrike" cap="none">
                <a:solidFill>
                  <a:schemeClr val="dk1"/>
                </a:solidFill>
                <a:latin typeface="Arial"/>
                <a:ea typeface="Arial"/>
                <a:cs typeface="Arial"/>
                <a:sym typeface="Arial"/>
              </a:endParaRPr>
            </a:p>
          </p:txBody>
        </p:sp>
        <p:sp>
          <p:nvSpPr>
            <p:cNvPr id="268" name="Google Shape;268;p24"/>
            <p:cNvSpPr txBox="1"/>
            <p:nvPr/>
          </p:nvSpPr>
          <p:spPr>
            <a:xfrm>
              <a:off x="356658" y="1381875"/>
              <a:ext cx="2390700" cy="161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create a significant</a:t>
              </a:r>
              <a:endParaRPr/>
            </a:p>
          </p:txBody>
        </p:sp>
        <p:sp>
          <p:nvSpPr>
            <p:cNvPr id="269" name="Google Shape;269;p24"/>
            <p:cNvSpPr txBox="1"/>
            <p:nvPr/>
          </p:nvSpPr>
          <p:spPr>
            <a:xfrm>
              <a:off x="364152" y="1585693"/>
              <a:ext cx="2390700" cy="161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off site</a:t>
              </a:r>
              <a:endParaRPr/>
            </a:p>
          </p:txBody>
        </p:sp>
      </p:grpSp>
      <p:sp>
        <p:nvSpPr>
          <p:cNvPr id="270" name="Google Shape;270;p24"/>
          <p:cNvSpPr/>
          <p:nvPr/>
        </p:nvSpPr>
        <p:spPr>
          <a:xfrm>
            <a:off x="3296045" y="2404653"/>
            <a:ext cx="2622777" cy="782751"/>
          </a:xfrm>
          <a:prstGeom prst="rect">
            <a:avLst/>
          </a:prstGeom>
          <a:solidFill>
            <a:srgbClr val="EAF1DD"/>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Carry out next appraisal when</a:t>
            </a:r>
            <a:endParaRPr/>
          </a:p>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specified or in the event of change</a:t>
            </a:r>
            <a:endParaRPr/>
          </a:p>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or discovery likely to significantly </a:t>
            </a:r>
            <a:endParaRPr/>
          </a:p>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increase hazard </a:t>
            </a:r>
            <a:endParaRPr/>
          </a:p>
        </p:txBody>
      </p:sp>
      <p:grpSp>
        <p:nvGrpSpPr>
          <p:cNvPr id="271" name="Google Shape;271;p24"/>
          <p:cNvGrpSpPr/>
          <p:nvPr/>
        </p:nvGrpSpPr>
        <p:grpSpPr>
          <a:xfrm>
            <a:off x="3353875" y="3768745"/>
            <a:ext cx="2507117" cy="1400176"/>
            <a:chOff x="0" y="0"/>
            <a:chExt cx="2756808" cy="2310490"/>
          </a:xfrm>
        </p:grpSpPr>
        <p:sp>
          <p:nvSpPr>
            <p:cNvPr id="272" name="Google Shape;272;p24"/>
            <p:cNvSpPr/>
            <p:nvPr/>
          </p:nvSpPr>
          <p:spPr>
            <a:xfrm>
              <a:off x="0" y="0"/>
              <a:ext cx="2756808" cy="2310490"/>
            </a:xfrm>
            <a:prstGeom prst="flowChartDecision">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100" b="0" i="0" u="none" strike="noStrike" cap="none">
                <a:solidFill>
                  <a:schemeClr val="dk1"/>
                </a:solidFill>
                <a:latin typeface="Arial"/>
                <a:ea typeface="Arial"/>
                <a:cs typeface="Arial"/>
                <a:sym typeface="Arial"/>
              </a:endParaRPr>
            </a:p>
          </p:txBody>
        </p:sp>
        <p:grpSp>
          <p:nvGrpSpPr>
            <p:cNvPr id="273" name="Google Shape;273;p24"/>
            <p:cNvGrpSpPr/>
            <p:nvPr/>
          </p:nvGrpSpPr>
          <p:grpSpPr>
            <a:xfrm>
              <a:off x="163198" y="410935"/>
              <a:ext cx="2472809" cy="1307590"/>
              <a:chOff x="163198" y="410935"/>
              <a:chExt cx="2483693" cy="1313033"/>
            </a:xfrm>
          </p:grpSpPr>
          <p:sp>
            <p:nvSpPr>
              <p:cNvPr id="274" name="Google Shape;274;p24"/>
              <p:cNvSpPr txBox="1"/>
              <p:nvPr/>
            </p:nvSpPr>
            <p:spPr>
              <a:xfrm>
                <a:off x="881867" y="410935"/>
                <a:ext cx="1019125" cy="3741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Does the</a:t>
                </a:r>
                <a:endParaRPr sz="1100" b="0" i="0" u="none" strike="noStrike" cap="none">
                  <a:solidFill>
                    <a:schemeClr val="dk1"/>
                  </a:solidFill>
                  <a:latin typeface="Arial"/>
                  <a:ea typeface="Arial"/>
                  <a:cs typeface="Arial"/>
                  <a:sym typeface="Arial"/>
                </a:endParaRPr>
              </a:p>
            </p:txBody>
          </p:sp>
          <p:sp>
            <p:nvSpPr>
              <p:cNvPr id="275" name="Google Shape;275;p24"/>
              <p:cNvSpPr txBox="1"/>
              <p:nvPr/>
            </p:nvSpPr>
            <p:spPr>
              <a:xfrm>
                <a:off x="689720" y="615041"/>
                <a:ext cx="1376211" cy="3741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geotechnical</a:t>
                </a:r>
                <a:endParaRPr sz="1100" b="0" i="0" u="none" strike="noStrike" cap="none">
                  <a:solidFill>
                    <a:schemeClr val="dk1"/>
                  </a:solidFill>
                  <a:latin typeface="Arial"/>
                  <a:ea typeface="Arial"/>
                  <a:cs typeface="Arial"/>
                  <a:sym typeface="Arial"/>
                </a:endParaRPr>
              </a:p>
            </p:txBody>
          </p:sp>
          <p:sp>
            <p:nvSpPr>
              <p:cNvPr id="276" name="Google Shape;276;p24"/>
              <p:cNvSpPr txBox="1"/>
              <p:nvPr/>
            </p:nvSpPr>
            <p:spPr>
              <a:xfrm>
                <a:off x="163198" y="846363"/>
                <a:ext cx="2483693" cy="3741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specialist agree that the </a:t>
                </a:r>
                <a:endParaRPr sz="1100" b="0" i="0" u="none" strike="noStrike" cap="none">
                  <a:solidFill>
                    <a:schemeClr val="dk1"/>
                  </a:solidFill>
                  <a:latin typeface="Arial"/>
                  <a:ea typeface="Arial"/>
                  <a:cs typeface="Arial"/>
                  <a:sym typeface="Arial"/>
                </a:endParaRPr>
              </a:p>
            </p:txBody>
          </p:sp>
          <p:sp>
            <p:nvSpPr>
              <p:cNvPr id="277" name="Google Shape;277;p24"/>
              <p:cNvSpPr txBox="1"/>
              <p:nvPr/>
            </p:nvSpPr>
            <p:spPr>
              <a:xfrm>
                <a:off x="243762" y="1118505"/>
                <a:ext cx="2322559" cy="3741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hazard is/is likely to be</a:t>
                </a:r>
                <a:endParaRPr/>
              </a:p>
            </p:txBody>
          </p:sp>
          <p:sp>
            <p:nvSpPr>
              <p:cNvPr id="278" name="Google Shape;278;p24"/>
              <p:cNvSpPr txBox="1"/>
              <p:nvPr/>
            </p:nvSpPr>
            <p:spPr>
              <a:xfrm>
                <a:off x="807349" y="1349827"/>
                <a:ext cx="1140953" cy="3741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significant</a:t>
                </a:r>
                <a:endParaRPr sz="1100" b="0" i="0" u="none" strike="noStrike" cap="none">
                  <a:solidFill>
                    <a:schemeClr val="dk1"/>
                  </a:solidFill>
                  <a:latin typeface="Arial"/>
                  <a:ea typeface="Arial"/>
                  <a:cs typeface="Arial"/>
                  <a:sym typeface="Arial"/>
                </a:endParaRPr>
              </a:p>
            </p:txBody>
          </p:sp>
        </p:grpSp>
      </p:grpSp>
      <p:cxnSp>
        <p:nvCxnSpPr>
          <p:cNvPr id="279" name="Google Shape;279;p24"/>
          <p:cNvCxnSpPr>
            <a:stCxn id="262" idx="2"/>
            <a:endCxn id="272" idx="1"/>
          </p:cNvCxnSpPr>
          <p:nvPr/>
        </p:nvCxnSpPr>
        <p:spPr>
          <a:xfrm>
            <a:off x="1559526" y="2170675"/>
            <a:ext cx="1794300" cy="2298300"/>
          </a:xfrm>
          <a:prstGeom prst="straightConnector1">
            <a:avLst/>
          </a:prstGeom>
          <a:noFill/>
          <a:ln w="38100" cap="flat" cmpd="sng">
            <a:solidFill>
              <a:srgbClr val="7030A0"/>
            </a:solidFill>
            <a:prstDash val="solid"/>
            <a:round/>
            <a:headEnd type="none" w="med" len="med"/>
            <a:tailEnd type="triangle" w="lg" len="lg"/>
          </a:ln>
        </p:spPr>
      </p:cxnSp>
      <p:cxnSp>
        <p:nvCxnSpPr>
          <p:cNvPr id="280" name="Google Shape;280;p24"/>
          <p:cNvCxnSpPr>
            <a:stCxn id="262" idx="2"/>
            <a:endCxn id="270" idx="1"/>
          </p:cNvCxnSpPr>
          <p:nvPr/>
        </p:nvCxnSpPr>
        <p:spPr>
          <a:xfrm>
            <a:off x="1559526" y="2170675"/>
            <a:ext cx="1736400" cy="625500"/>
          </a:xfrm>
          <a:prstGeom prst="straightConnector1">
            <a:avLst/>
          </a:prstGeom>
          <a:noFill/>
          <a:ln w="38100" cap="flat" cmpd="sng">
            <a:solidFill>
              <a:schemeClr val="accent2"/>
            </a:solidFill>
            <a:prstDash val="solid"/>
            <a:round/>
            <a:headEnd type="none" w="med" len="med"/>
            <a:tailEnd type="triangle" w="lg" len="lg"/>
          </a:ln>
        </p:spPr>
      </p:cxnSp>
      <p:sp>
        <p:nvSpPr>
          <p:cNvPr id="281" name="Google Shape;281;p24"/>
          <p:cNvSpPr/>
          <p:nvPr/>
        </p:nvSpPr>
        <p:spPr>
          <a:xfrm>
            <a:off x="6191672" y="1043172"/>
            <a:ext cx="2114128" cy="642867"/>
          </a:xfrm>
          <a:prstGeom prst="rect">
            <a:avLst/>
          </a:prstGeom>
          <a:solidFill>
            <a:srgbClr val="EAF1DD"/>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3200" b="1" i="0" u="none" strike="noStrike" cap="none">
                <a:solidFill>
                  <a:schemeClr val="dk1"/>
                </a:solidFill>
                <a:latin typeface="Arial"/>
                <a:ea typeface="Arial"/>
                <a:cs typeface="Arial"/>
                <a:sym typeface="Arial"/>
              </a:rPr>
              <a:t>Appraisal</a:t>
            </a:r>
            <a:endParaRPr/>
          </a:p>
        </p:txBody>
      </p:sp>
      <p:cxnSp>
        <p:nvCxnSpPr>
          <p:cNvPr id="282" name="Google Shape;282;p24"/>
          <p:cNvCxnSpPr>
            <a:stCxn id="270" idx="0"/>
            <a:endCxn id="262" idx="3"/>
          </p:cNvCxnSpPr>
          <p:nvPr/>
        </p:nvCxnSpPr>
        <p:spPr>
          <a:xfrm rot="5400000" flipH="1">
            <a:off x="3225183" y="1022403"/>
            <a:ext cx="921300" cy="1843200"/>
          </a:xfrm>
          <a:prstGeom prst="bentConnector2">
            <a:avLst/>
          </a:prstGeom>
          <a:noFill/>
          <a:ln w="38100" cap="flat" cmpd="sng">
            <a:solidFill>
              <a:schemeClr val="accent2"/>
            </a:solidFill>
            <a:prstDash val="solid"/>
            <a:round/>
            <a:headEnd type="none" w="sm" len="sm"/>
            <a:tailEnd type="triangle" w="lg" len="lg"/>
          </a:ln>
        </p:spPr>
      </p:cxnSp>
      <p:sp>
        <p:nvSpPr>
          <p:cNvPr id="283" name="Google Shape;283;p24"/>
          <p:cNvSpPr txBox="1"/>
          <p:nvPr/>
        </p:nvSpPr>
        <p:spPr>
          <a:xfrm>
            <a:off x="2324224" y="1894258"/>
            <a:ext cx="70605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800" b="1" i="0" u="none" strike="noStrike" cap="none">
                <a:solidFill>
                  <a:schemeClr val="accent2"/>
                </a:solidFill>
                <a:latin typeface="Arial"/>
                <a:ea typeface="Arial"/>
                <a:cs typeface="Arial"/>
                <a:sym typeface="Arial"/>
              </a:rPr>
              <a:t>No</a:t>
            </a:r>
            <a:endParaRPr/>
          </a:p>
        </p:txBody>
      </p:sp>
      <p:sp>
        <p:nvSpPr>
          <p:cNvPr id="284" name="Google Shape;284;p24"/>
          <p:cNvSpPr txBox="1"/>
          <p:nvPr/>
        </p:nvSpPr>
        <p:spPr>
          <a:xfrm>
            <a:off x="1131665" y="3187404"/>
            <a:ext cx="91204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800" b="1" i="0" u="none" strike="noStrike" cap="none">
                <a:solidFill>
                  <a:srgbClr val="7030A0"/>
                </a:solidFill>
                <a:latin typeface="Arial"/>
                <a:ea typeface="Arial"/>
                <a:cs typeface="Arial"/>
                <a:sym typeface="Arial"/>
              </a:rPr>
              <a:t>Yes</a:t>
            </a:r>
            <a:endParaRPr/>
          </a:p>
        </p:txBody>
      </p:sp>
      <p:sp>
        <p:nvSpPr>
          <p:cNvPr id="285" name="Google Shape;285;p24"/>
          <p:cNvSpPr txBox="1"/>
          <p:nvPr/>
        </p:nvSpPr>
        <p:spPr>
          <a:xfrm>
            <a:off x="5017332" y="3397429"/>
            <a:ext cx="70605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800" b="1" i="0" u="none" strike="noStrike" cap="none">
                <a:solidFill>
                  <a:schemeClr val="accent2"/>
                </a:solidFill>
                <a:latin typeface="Arial"/>
                <a:ea typeface="Arial"/>
                <a:cs typeface="Arial"/>
                <a:sym typeface="Arial"/>
              </a:rPr>
              <a:t>No</a:t>
            </a:r>
            <a:endParaRPr/>
          </a:p>
        </p:txBody>
      </p:sp>
      <p:cxnSp>
        <p:nvCxnSpPr>
          <p:cNvPr id="286" name="Google Shape;286;p24"/>
          <p:cNvCxnSpPr>
            <a:stCxn id="272" idx="0"/>
            <a:endCxn id="270" idx="2"/>
          </p:cNvCxnSpPr>
          <p:nvPr/>
        </p:nvCxnSpPr>
        <p:spPr>
          <a:xfrm rot="10800000">
            <a:off x="4607434" y="3187345"/>
            <a:ext cx="0" cy="581400"/>
          </a:xfrm>
          <a:prstGeom prst="straightConnector1">
            <a:avLst/>
          </a:prstGeom>
          <a:noFill/>
          <a:ln w="38100" cap="flat" cmpd="sng">
            <a:solidFill>
              <a:schemeClr val="accent2"/>
            </a:solidFill>
            <a:prstDash val="solid"/>
            <a:round/>
            <a:headEnd type="none" w="med" len="med"/>
            <a:tailEnd type="triangle" w="lg" len="lg"/>
          </a:ln>
        </p:spPr>
      </p:cxnSp>
      <p:sp>
        <p:nvSpPr>
          <p:cNvPr id="287" name="Google Shape;287;p24"/>
          <p:cNvSpPr txBox="1"/>
          <p:nvPr/>
        </p:nvSpPr>
        <p:spPr>
          <a:xfrm>
            <a:off x="3296045" y="750155"/>
            <a:ext cx="1479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800" b="1" i="0" u="none" strike="noStrike" cap="none">
                <a:solidFill>
                  <a:schemeClr val="accent2"/>
                </a:solidFill>
                <a:latin typeface="Arial"/>
                <a:ea typeface="Arial"/>
                <a:cs typeface="Arial"/>
                <a:sym typeface="Arial"/>
              </a:rPr>
              <a:t>Review</a:t>
            </a:r>
            <a:endParaRPr/>
          </a:p>
        </p:txBody>
      </p:sp>
      <p:cxnSp>
        <p:nvCxnSpPr>
          <p:cNvPr id="288" name="Google Shape;288;p24"/>
          <p:cNvCxnSpPr>
            <a:stCxn id="272" idx="2"/>
          </p:cNvCxnSpPr>
          <p:nvPr/>
        </p:nvCxnSpPr>
        <p:spPr>
          <a:xfrm>
            <a:off x="4607434" y="5168921"/>
            <a:ext cx="0" cy="679500"/>
          </a:xfrm>
          <a:prstGeom prst="straightConnector1">
            <a:avLst/>
          </a:prstGeom>
          <a:noFill/>
          <a:ln w="38100" cap="flat" cmpd="sng">
            <a:solidFill>
              <a:srgbClr val="7030A0"/>
            </a:solidFill>
            <a:prstDash val="solid"/>
            <a:round/>
            <a:headEnd type="none" w="med" len="med"/>
            <a:tailEnd type="triangle" w="lg" len="lg"/>
          </a:ln>
        </p:spPr>
      </p:cxnSp>
      <p:sp>
        <p:nvSpPr>
          <p:cNvPr id="289" name="Google Shape;289;p24"/>
          <p:cNvSpPr txBox="1"/>
          <p:nvPr/>
        </p:nvSpPr>
        <p:spPr>
          <a:xfrm>
            <a:off x="4958862" y="5227042"/>
            <a:ext cx="96307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800" b="1" i="0" u="none" strike="noStrike" cap="none">
                <a:solidFill>
                  <a:srgbClr val="7030A0"/>
                </a:solidFill>
                <a:latin typeface="Arial"/>
                <a:ea typeface="Arial"/>
                <a:cs typeface="Arial"/>
                <a:sym typeface="Arial"/>
              </a:rPr>
              <a:t>Yes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8"/>
                                        </p:tgtEl>
                                        <p:attrNameLst>
                                          <p:attrName>style.visibility</p:attrName>
                                        </p:attrNameLst>
                                      </p:cBhvr>
                                      <p:to>
                                        <p:strVal val="visible"/>
                                      </p:to>
                                    </p:set>
                                  </p:childTnLst>
                                </p:cTn>
                              </p:par>
                              <p:par>
                                <p:cTn id="39" presetID="23" presetClass="entr" presetSubtype="16" fill="hold" nodeType="withEffect">
                                  <p:stCondLst>
                                    <p:cond delay="0"/>
                                  </p:stCondLst>
                                  <p:childTnLst>
                                    <p:set>
                                      <p:cBhvr>
                                        <p:cTn id="40" dur="1" fill="hold">
                                          <p:stCondLst>
                                            <p:cond delay="0"/>
                                          </p:stCondLst>
                                        </p:cTn>
                                        <p:tgtEl>
                                          <p:spTgt spid="289"/>
                                        </p:tgtEl>
                                        <p:attrNameLst>
                                          <p:attrName>style.visibility</p:attrName>
                                        </p:attrNameLst>
                                      </p:cBhvr>
                                      <p:to>
                                        <p:strVal val="visible"/>
                                      </p:to>
                                    </p:set>
                                    <p:anim calcmode="lin" valueType="num">
                                      <p:cBhvr additive="base">
                                        <p:cTn id="41" dur="500"/>
                                        <p:tgtEl>
                                          <p:spTgt spid="289"/>
                                        </p:tgtEl>
                                        <p:attrNameLst>
                                          <p:attrName>ppt_w</p:attrName>
                                        </p:attrNameLst>
                                      </p:cBhvr>
                                      <p:tavLst>
                                        <p:tav tm="0">
                                          <p:val>
                                            <p:strVal val="0"/>
                                          </p:val>
                                        </p:tav>
                                        <p:tav tm="100000">
                                          <p:val>
                                            <p:strVal val="#ppt_w"/>
                                          </p:val>
                                        </p:tav>
                                      </p:tavLst>
                                    </p:anim>
                                    <p:anim calcmode="lin" valueType="num">
                                      <p:cBhvr additive="base">
                                        <p:cTn id="42" dur="500"/>
                                        <p:tgtEl>
                                          <p:spTgt spid="28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5"/>
          <p:cNvSpPr txBox="1">
            <a:spLocks noGrp="1"/>
          </p:cNvSpPr>
          <p:nvPr>
            <p:ph type="title" idx="4294967295"/>
          </p:nvPr>
        </p:nvSpPr>
        <p:spPr>
          <a:xfrm>
            <a:off x="996518" y="6062775"/>
            <a:ext cx="4078336" cy="361022"/>
          </a:xfrm>
          <a:prstGeom prst="rect">
            <a:avLst/>
          </a:prstGeom>
          <a:noFill/>
          <a:ln>
            <a:noFill/>
          </a:ln>
        </p:spPr>
        <p:txBody>
          <a:bodyPr spcFirstLastPara="1" wrap="square" lIns="79125" tIns="39550" rIns="79125" bIns="39550" anchor="b" anchorCtr="0">
            <a:noAutofit/>
          </a:bodyPr>
          <a:lstStyle/>
          <a:p>
            <a:pPr marL="0" marR="0" lvl="0" indent="0" algn="l" rtl="0">
              <a:lnSpc>
                <a:spcPct val="100000"/>
              </a:lnSpc>
              <a:spcBef>
                <a:spcPts val="0"/>
              </a:spcBef>
              <a:spcAft>
                <a:spcPts val="0"/>
              </a:spcAft>
              <a:buClr>
                <a:srgbClr val="333399"/>
              </a:buClr>
              <a:buSzPts val="525"/>
              <a:buFont typeface="Arial"/>
              <a:buNone/>
            </a:pPr>
            <a:r>
              <a:rPr lang="en-GB" sz="2100" b="1">
                <a:solidFill>
                  <a:srgbClr val="333399"/>
                </a:solidFill>
              </a:rPr>
              <a:t>Appraisal Flow Chart</a:t>
            </a:r>
            <a:endParaRPr sz="2100" b="1" i="0" u="none" strike="noStrike" cap="none">
              <a:solidFill>
                <a:srgbClr val="333399"/>
              </a:solidFill>
              <a:latin typeface="Arial"/>
              <a:ea typeface="Arial"/>
              <a:cs typeface="Arial"/>
              <a:sym typeface="Arial"/>
            </a:endParaRPr>
          </a:p>
        </p:txBody>
      </p:sp>
      <p:grpSp>
        <p:nvGrpSpPr>
          <p:cNvPr id="296" name="Google Shape;296;p25"/>
          <p:cNvGrpSpPr/>
          <p:nvPr/>
        </p:nvGrpSpPr>
        <p:grpSpPr>
          <a:xfrm>
            <a:off x="2275842" y="389001"/>
            <a:ext cx="2507041" cy="1400157"/>
            <a:chOff x="0" y="0"/>
            <a:chExt cx="2756808" cy="2310490"/>
          </a:xfrm>
        </p:grpSpPr>
        <p:sp>
          <p:nvSpPr>
            <p:cNvPr id="297" name="Google Shape;297;p25"/>
            <p:cNvSpPr/>
            <p:nvPr/>
          </p:nvSpPr>
          <p:spPr>
            <a:xfrm>
              <a:off x="0" y="0"/>
              <a:ext cx="2756808" cy="2310490"/>
            </a:xfrm>
            <a:prstGeom prst="flowChartDecision">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100" b="0" i="0" u="none" strike="noStrike" cap="none">
                <a:solidFill>
                  <a:schemeClr val="dk1"/>
                </a:solidFill>
                <a:latin typeface="Arial"/>
                <a:ea typeface="Arial"/>
                <a:cs typeface="Arial"/>
                <a:sym typeface="Arial"/>
              </a:endParaRPr>
            </a:p>
          </p:txBody>
        </p:sp>
        <p:grpSp>
          <p:nvGrpSpPr>
            <p:cNvPr id="298" name="Google Shape;298;p25"/>
            <p:cNvGrpSpPr/>
            <p:nvPr/>
          </p:nvGrpSpPr>
          <p:grpSpPr>
            <a:xfrm>
              <a:off x="163198" y="410935"/>
              <a:ext cx="2472809" cy="1307590"/>
              <a:chOff x="163198" y="410935"/>
              <a:chExt cx="2483693" cy="1313033"/>
            </a:xfrm>
          </p:grpSpPr>
          <p:sp>
            <p:nvSpPr>
              <p:cNvPr id="299" name="Google Shape;299;p25"/>
              <p:cNvSpPr txBox="1"/>
              <p:nvPr/>
            </p:nvSpPr>
            <p:spPr>
              <a:xfrm>
                <a:off x="881867" y="410935"/>
                <a:ext cx="1019125" cy="3741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Does the</a:t>
                </a:r>
                <a:endParaRPr sz="1100" b="0" i="0" u="none" strike="noStrike" cap="none">
                  <a:solidFill>
                    <a:schemeClr val="dk1"/>
                  </a:solidFill>
                  <a:latin typeface="Arial"/>
                  <a:ea typeface="Arial"/>
                  <a:cs typeface="Arial"/>
                  <a:sym typeface="Arial"/>
                </a:endParaRPr>
              </a:p>
            </p:txBody>
          </p:sp>
          <p:sp>
            <p:nvSpPr>
              <p:cNvPr id="300" name="Google Shape;300;p25"/>
              <p:cNvSpPr txBox="1"/>
              <p:nvPr/>
            </p:nvSpPr>
            <p:spPr>
              <a:xfrm>
                <a:off x="689720" y="615041"/>
                <a:ext cx="1376211" cy="3741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geotechnical</a:t>
                </a:r>
                <a:endParaRPr sz="1100" b="0" i="0" u="none" strike="noStrike" cap="none">
                  <a:solidFill>
                    <a:schemeClr val="dk1"/>
                  </a:solidFill>
                  <a:latin typeface="Arial"/>
                  <a:ea typeface="Arial"/>
                  <a:cs typeface="Arial"/>
                  <a:sym typeface="Arial"/>
                </a:endParaRPr>
              </a:p>
            </p:txBody>
          </p:sp>
          <p:sp>
            <p:nvSpPr>
              <p:cNvPr id="301" name="Google Shape;301;p25"/>
              <p:cNvSpPr txBox="1"/>
              <p:nvPr/>
            </p:nvSpPr>
            <p:spPr>
              <a:xfrm>
                <a:off x="163198" y="846363"/>
                <a:ext cx="2483693" cy="3741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specialist agree that the </a:t>
                </a:r>
                <a:endParaRPr sz="1100" b="0" i="0" u="none" strike="noStrike" cap="none">
                  <a:solidFill>
                    <a:schemeClr val="dk1"/>
                  </a:solidFill>
                  <a:latin typeface="Arial"/>
                  <a:ea typeface="Arial"/>
                  <a:cs typeface="Arial"/>
                  <a:sym typeface="Arial"/>
                </a:endParaRPr>
              </a:p>
            </p:txBody>
          </p:sp>
          <p:sp>
            <p:nvSpPr>
              <p:cNvPr id="302" name="Google Shape;302;p25"/>
              <p:cNvSpPr txBox="1"/>
              <p:nvPr/>
            </p:nvSpPr>
            <p:spPr>
              <a:xfrm>
                <a:off x="243762" y="1118505"/>
                <a:ext cx="2322559" cy="3741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hazard is/is likely to be</a:t>
                </a:r>
                <a:endParaRPr/>
              </a:p>
            </p:txBody>
          </p:sp>
          <p:sp>
            <p:nvSpPr>
              <p:cNvPr id="303" name="Google Shape;303;p25"/>
              <p:cNvSpPr txBox="1"/>
              <p:nvPr/>
            </p:nvSpPr>
            <p:spPr>
              <a:xfrm>
                <a:off x="807349" y="1349827"/>
                <a:ext cx="1140953" cy="3741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significant</a:t>
                </a:r>
                <a:endParaRPr sz="1100" b="0" i="0" u="none" strike="noStrike" cap="none">
                  <a:solidFill>
                    <a:schemeClr val="dk1"/>
                  </a:solidFill>
                  <a:latin typeface="Arial"/>
                  <a:ea typeface="Arial"/>
                  <a:cs typeface="Arial"/>
                  <a:sym typeface="Arial"/>
                </a:endParaRPr>
              </a:p>
            </p:txBody>
          </p:sp>
        </p:grpSp>
      </p:grpSp>
      <p:cxnSp>
        <p:nvCxnSpPr>
          <p:cNvPr id="304" name="Google Shape;304;p25"/>
          <p:cNvCxnSpPr>
            <a:stCxn id="297" idx="2"/>
            <a:endCxn id="305" idx="0"/>
          </p:cNvCxnSpPr>
          <p:nvPr/>
        </p:nvCxnSpPr>
        <p:spPr>
          <a:xfrm>
            <a:off x="3529363" y="1789158"/>
            <a:ext cx="0" cy="418200"/>
          </a:xfrm>
          <a:prstGeom prst="straightConnector1">
            <a:avLst/>
          </a:prstGeom>
          <a:noFill/>
          <a:ln w="38100" cap="flat" cmpd="sng">
            <a:solidFill>
              <a:srgbClr val="7030A0"/>
            </a:solidFill>
            <a:prstDash val="solid"/>
            <a:round/>
            <a:headEnd type="none" w="med" len="med"/>
            <a:tailEnd type="triangle" w="lg" len="lg"/>
          </a:ln>
        </p:spPr>
      </p:cxnSp>
      <p:sp>
        <p:nvSpPr>
          <p:cNvPr id="306" name="Google Shape;306;p25"/>
          <p:cNvSpPr txBox="1"/>
          <p:nvPr/>
        </p:nvSpPr>
        <p:spPr>
          <a:xfrm>
            <a:off x="3693216" y="1838050"/>
            <a:ext cx="78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a:solidFill>
                  <a:srgbClr val="7030A0"/>
                </a:solidFill>
                <a:latin typeface="Arial"/>
                <a:ea typeface="Arial"/>
                <a:cs typeface="Arial"/>
                <a:sym typeface="Arial"/>
              </a:rPr>
              <a:t>Yes</a:t>
            </a:r>
            <a:endParaRPr/>
          </a:p>
        </p:txBody>
      </p:sp>
      <p:sp>
        <p:nvSpPr>
          <p:cNvPr id="307" name="Google Shape;307;p25"/>
          <p:cNvSpPr/>
          <p:nvPr/>
        </p:nvSpPr>
        <p:spPr>
          <a:xfrm>
            <a:off x="5974467" y="2207382"/>
            <a:ext cx="2800200" cy="421500"/>
          </a:xfrm>
          <a:prstGeom prst="rect">
            <a:avLst/>
          </a:prstGeom>
          <a:solidFill>
            <a:srgbClr val="D6E3BC"/>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600" b="1" i="0" u="none" strike="noStrike" cap="none">
                <a:solidFill>
                  <a:schemeClr val="dk1"/>
                </a:solidFill>
                <a:latin typeface="Arial"/>
                <a:ea typeface="Arial"/>
                <a:cs typeface="Arial"/>
                <a:sym typeface="Arial"/>
              </a:rPr>
              <a:t>Geotechnical Assessment</a:t>
            </a:r>
            <a:endParaRPr/>
          </a:p>
        </p:txBody>
      </p:sp>
      <p:sp>
        <p:nvSpPr>
          <p:cNvPr id="305" name="Google Shape;305;p25"/>
          <p:cNvSpPr/>
          <p:nvPr/>
        </p:nvSpPr>
        <p:spPr>
          <a:xfrm>
            <a:off x="1531732" y="2207382"/>
            <a:ext cx="3995400" cy="2080200"/>
          </a:xfrm>
          <a:prstGeom prst="rect">
            <a:avLst/>
          </a:prstGeom>
          <a:solidFill>
            <a:srgbClr val="EAF1DD"/>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600" b="0" i="0" u="none" strike="noStrike" cap="none">
                <a:solidFill>
                  <a:schemeClr val="dk1"/>
                </a:solidFill>
                <a:latin typeface="Arial"/>
                <a:ea typeface="Arial"/>
                <a:cs typeface="Arial"/>
                <a:sym typeface="Arial"/>
              </a:rPr>
              <a:t>Complete </a:t>
            </a:r>
            <a:r>
              <a:rPr lang="en-GB" sz="1600" b="1" i="0" u="none" strike="noStrike" cap="none">
                <a:solidFill>
                  <a:schemeClr val="dk1"/>
                </a:solidFill>
                <a:latin typeface="Arial"/>
                <a:ea typeface="Arial"/>
                <a:cs typeface="Arial"/>
                <a:sym typeface="Arial"/>
              </a:rPr>
              <a:t>Geotechnical Assessment</a:t>
            </a:r>
            <a:endParaRPr/>
          </a:p>
          <a:p>
            <a:pPr marL="0" marR="0" lvl="0" indent="0" algn="ctr" rtl="0">
              <a:lnSpc>
                <a:spcPct val="100000"/>
              </a:lnSpc>
              <a:spcBef>
                <a:spcPts val="0"/>
              </a:spcBef>
              <a:spcAft>
                <a:spcPts val="0"/>
              </a:spcAft>
              <a:buNone/>
            </a:pPr>
            <a:r>
              <a:rPr lang="en-GB" sz="1600" b="1" i="0" u="none" strike="noStrike" cap="none">
                <a:solidFill>
                  <a:schemeClr val="dk1"/>
                </a:solidFill>
                <a:latin typeface="Arial"/>
                <a:ea typeface="Arial"/>
                <a:cs typeface="Arial"/>
                <a:sym typeface="Arial"/>
              </a:rPr>
              <a:t>Review</a:t>
            </a:r>
            <a:endParaRPr/>
          </a:p>
          <a:p>
            <a:pPr marL="0" marR="0" lvl="0" indent="0" algn="ctr" rtl="0">
              <a:lnSpc>
                <a:spcPct val="100000"/>
              </a:lnSpc>
              <a:spcBef>
                <a:spcPts val="0"/>
              </a:spcBef>
              <a:spcAft>
                <a:spcPts val="0"/>
              </a:spcAft>
              <a:buNone/>
            </a:pPr>
            <a:r>
              <a:rPr lang="en-GB" sz="1600" b="0" i="0" u="none" strike="noStrike" cap="none">
                <a:solidFill>
                  <a:schemeClr val="dk1"/>
                </a:solidFill>
                <a:latin typeface="Arial"/>
                <a:ea typeface="Arial"/>
                <a:cs typeface="Arial"/>
                <a:sym typeface="Arial"/>
              </a:rPr>
              <a:t>Design</a:t>
            </a:r>
            <a:endParaRPr/>
          </a:p>
          <a:p>
            <a:pPr marL="0" marR="0" lvl="0" indent="0" algn="ctr" rtl="0">
              <a:lnSpc>
                <a:spcPct val="100000"/>
              </a:lnSpc>
              <a:spcBef>
                <a:spcPts val="0"/>
              </a:spcBef>
              <a:spcAft>
                <a:spcPts val="0"/>
              </a:spcAft>
              <a:buNone/>
            </a:pPr>
            <a:r>
              <a:rPr lang="en-GB" sz="1600" b="0" i="0" u="none" strike="noStrike" cap="none">
                <a:solidFill>
                  <a:schemeClr val="dk1"/>
                </a:solidFill>
                <a:latin typeface="Arial"/>
                <a:ea typeface="Arial"/>
                <a:cs typeface="Arial"/>
                <a:sym typeface="Arial"/>
              </a:rPr>
              <a:t>Working Methods</a:t>
            </a:r>
            <a:endParaRPr/>
          </a:p>
          <a:p>
            <a:pPr marL="0" marR="0" lvl="0" indent="0" algn="ctr" rtl="0">
              <a:lnSpc>
                <a:spcPct val="100000"/>
              </a:lnSpc>
              <a:spcBef>
                <a:spcPts val="0"/>
              </a:spcBef>
              <a:spcAft>
                <a:spcPts val="0"/>
              </a:spcAft>
              <a:buNone/>
            </a:pPr>
            <a:r>
              <a:rPr lang="en-GB" sz="1600" b="0" i="0" u="none" strike="noStrike" cap="none">
                <a:solidFill>
                  <a:schemeClr val="dk1"/>
                </a:solidFill>
                <a:latin typeface="Arial"/>
                <a:ea typeface="Arial"/>
                <a:cs typeface="Arial"/>
                <a:sym typeface="Arial"/>
              </a:rPr>
              <a:t>Rules</a:t>
            </a:r>
            <a:endParaRPr/>
          </a:p>
          <a:p>
            <a:pPr marL="0" marR="0" lvl="0" indent="0" algn="ctr" rtl="0">
              <a:lnSpc>
                <a:spcPct val="100000"/>
              </a:lnSpc>
              <a:spcBef>
                <a:spcPts val="0"/>
              </a:spcBef>
              <a:spcAft>
                <a:spcPts val="0"/>
              </a:spcAft>
              <a:buNone/>
            </a:pPr>
            <a:r>
              <a:rPr lang="en-GB" sz="1600" b="0" i="0" u="none" strike="noStrike" cap="none">
                <a:solidFill>
                  <a:schemeClr val="dk1"/>
                </a:solidFill>
                <a:latin typeface="Arial"/>
                <a:ea typeface="Arial"/>
                <a:cs typeface="Arial"/>
                <a:sym typeface="Arial"/>
              </a:rPr>
              <a:t>Inspection scheme </a:t>
            </a:r>
            <a:endParaRPr/>
          </a:p>
          <a:p>
            <a:pPr marL="0" marR="0" lvl="0" indent="0" algn="ctr" rtl="0">
              <a:lnSpc>
                <a:spcPct val="100000"/>
              </a:lnSpc>
              <a:spcBef>
                <a:spcPts val="0"/>
              </a:spcBef>
              <a:spcAft>
                <a:spcPts val="0"/>
              </a:spcAft>
              <a:buNone/>
            </a:pPr>
            <a:r>
              <a:rPr lang="en-GB" sz="1600" b="0" i="0" u="none" strike="noStrike" cap="none">
                <a:solidFill>
                  <a:schemeClr val="dk1"/>
                </a:solidFill>
                <a:latin typeface="Arial"/>
                <a:ea typeface="Arial"/>
                <a:cs typeface="Arial"/>
                <a:sym typeface="Arial"/>
              </a:rPr>
              <a:t>Necessary remedial work</a:t>
            </a:r>
            <a:endParaRPr/>
          </a:p>
          <a:p>
            <a:pPr marL="0" marR="0" lvl="0" indent="0" algn="ctr" rtl="0">
              <a:lnSpc>
                <a:spcPct val="100000"/>
              </a:lnSpc>
              <a:spcBef>
                <a:spcPts val="0"/>
              </a:spcBef>
              <a:spcAft>
                <a:spcPts val="0"/>
              </a:spcAft>
              <a:buNone/>
            </a:pPr>
            <a:r>
              <a:rPr lang="en-GB" sz="1600" b="0" i="0" u="none" strike="noStrike" cap="none">
                <a:solidFill>
                  <a:schemeClr val="dk1"/>
                </a:solidFill>
                <a:latin typeface="Arial"/>
                <a:ea typeface="Arial"/>
                <a:cs typeface="Arial"/>
                <a:sym typeface="Arial"/>
              </a:rPr>
              <a:t>Date of next assessment</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 </a:t>
            </a:r>
            <a:r>
              <a:rPr lang="en-GB" sz="1100" b="0" i="0" u="none" strike="noStrike" cap="none">
                <a:solidFill>
                  <a:schemeClr val="lt1"/>
                </a:solidFill>
                <a:latin typeface="Arial"/>
                <a:ea typeface="Arial"/>
                <a:cs typeface="Arial"/>
                <a:sym typeface="Arial"/>
              </a:rPr>
              <a:t> </a:t>
            </a:r>
            <a:endParaRPr/>
          </a:p>
        </p:txBody>
      </p:sp>
      <p:sp>
        <p:nvSpPr>
          <p:cNvPr id="308" name="Google Shape;308;p25"/>
          <p:cNvSpPr/>
          <p:nvPr/>
        </p:nvSpPr>
        <p:spPr>
          <a:xfrm>
            <a:off x="1043715" y="5006211"/>
            <a:ext cx="4971300" cy="865800"/>
          </a:xfrm>
          <a:prstGeom prst="rect">
            <a:avLst/>
          </a:prstGeom>
          <a:solidFill>
            <a:srgbClr val="EAF1DD"/>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600" b="0" i="0" u="none" strike="noStrike" cap="none">
                <a:solidFill>
                  <a:schemeClr val="dk1"/>
                </a:solidFill>
                <a:latin typeface="Arial"/>
                <a:ea typeface="Arial"/>
                <a:cs typeface="Arial"/>
                <a:sym typeface="Arial"/>
              </a:rPr>
              <a:t>Carry out next assessment when</a:t>
            </a:r>
            <a:endParaRPr/>
          </a:p>
          <a:p>
            <a:pPr marL="0" marR="0" lvl="0" indent="0" algn="ctr" rtl="0">
              <a:lnSpc>
                <a:spcPct val="100000"/>
              </a:lnSpc>
              <a:spcBef>
                <a:spcPts val="0"/>
              </a:spcBef>
              <a:spcAft>
                <a:spcPts val="0"/>
              </a:spcAft>
              <a:buNone/>
            </a:pPr>
            <a:r>
              <a:rPr lang="en-GB" sz="1600" b="0" i="0" u="none" strike="noStrike" cap="none">
                <a:solidFill>
                  <a:schemeClr val="dk1"/>
                </a:solidFill>
                <a:latin typeface="Arial"/>
                <a:ea typeface="Arial"/>
                <a:cs typeface="Arial"/>
                <a:sym typeface="Arial"/>
              </a:rPr>
              <a:t>specified or in the event of change likely to significantly increase</a:t>
            </a:r>
            <a:r>
              <a:rPr lang="en-GB" sz="1600" b="0" i="0" u="none" strike="noStrike" cap="none">
                <a:solidFill>
                  <a:schemeClr val="lt1"/>
                </a:solidFill>
                <a:latin typeface="Arial"/>
                <a:ea typeface="Arial"/>
                <a:cs typeface="Arial"/>
                <a:sym typeface="Arial"/>
              </a:rPr>
              <a:t> </a:t>
            </a:r>
            <a:r>
              <a:rPr lang="en-GB" sz="1600" b="0" i="0" u="none" strike="noStrike" cap="none">
                <a:solidFill>
                  <a:schemeClr val="dk1"/>
                </a:solidFill>
                <a:latin typeface="Arial"/>
                <a:ea typeface="Arial"/>
                <a:cs typeface="Arial"/>
                <a:sym typeface="Arial"/>
              </a:rPr>
              <a:t>hazard</a:t>
            </a:r>
            <a:endParaRPr sz="1600" b="0" i="0" u="none" strike="noStrike" cap="none">
              <a:solidFill>
                <a:schemeClr val="dk1"/>
              </a:solidFill>
              <a:latin typeface="Arial"/>
              <a:ea typeface="Arial"/>
              <a:cs typeface="Arial"/>
              <a:sym typeface="Arial"/>
            </a:endParaRPr>
          </a:p>
        </p:txBody>
      </p:sp>
      <p:cxnSp>
        <p:nvCxnSpPr>
          <p:cNvPr id="309" name="Google Shape;309;p25"/>
          <p:cNvCxnSpPr>
            <a:stCxn id="305" idx="2"/>
            <a:endCxn id="308" idx="0"/>
          </p:cNvCxnSpPr>
          <p:nvPr/>
        </p:nvCxnSpPr>
        <p:spPr>
          <a:xfrm>
            <a:off x="3529432" y="4287582"/>
            <a:ext cx="0" cy="718500"/>
          </a:xfrm>
          <a:prstGeom prst="straightConnector1">
            <a:avLst/>
          </a:prstGeom>
          <a:noFill/>
          <a:ln w="38100" cap="flat" cmpd="sng">
            <a:solidFill>
              <a:srgbClr val="7030A0"/>
            </a:solidFill>
            <a:prstDash val="solid"/>
            <a:round/>
            <a:headEnd type="none" w="med" len="med"/>
            <a:tailEnd type="triangle" w="lg" len="lg"/>
          </a:ln>
        </p:spPr>
      </p:cxnSp>
      <p:sp>
        <p:nvSpPr>
          <p:cNvPr id="310" name="Google Shape;310;p25"/>
          <p:cNvSpPr txBox="1"/>
          <p:nvPr/>
        </p:nvSpPr>
        <p:spPr>
          <a:xfrm>
            <a:off x="5912866" y="3093622"/>
            <a:ext cx="3121500" cy="307800"/>
          </a:xfrm>
          <a:prstGeom prst="rect">
            <a:avLst/>
          </a:prstGeom>
          <a:solidFill>
            <a:srgbClr val="EAF1DD"/>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chemeClr val="dk1"/>
                </a:solidFill>
                <a:latin typeface="Arial"/>
                <a:ea typeface="Arial"/>
                <a:cs typeface="Arial"/>
                <a:sym typeface="Arial"/>
              </a:rPr>
              <a:t>Record assessment Conclusions</a:t>
            </a:r>
            <a:endParaRPr/>
          </a:p>
        </p:txBody>
      </p:sp>
      <p:sp>
        <p:nvSpPr>
          <p:cNvPr id="311" name="Google Shape;311;p25"/>
          <p:cNvSpPr txBox="1"/>
          <p:nvPr/>
        </p:nvSpPr>
        <p:spPr>
          <a:xfrm>
            <a:off x="6916353" y="3742139"/>
            <a:ext cx="1114500" cy="3078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FF0000"/>
                </a:solidFill>
                <a:latin typeface="Arial"/>
                <a:ea typeface="Arial"/>
                <a:cs typeface="Arial"/>
                <a:sym typeface="Arial"/>
              </a:rPr>
              <a:t>Notify HSE</a:t>
            </a:r>
            <a:endParaRPr/>
          </a:p>
        </p:txBody>
      </p:sp>
      <p:cxnSp>
        <p:nvCxnSpPr>
          <p:cNvPr id="312" name="Google Shape;312;p25"/>
          <p:cNvCxnSpPr>
            <a:stCxn id="305" idx="3"/>
            <a:endCxn id="310" idx="1"/>
          </p:cNvCxnSpPr>
          <p:nvPr/>
        </p:nvCxnSpPr>
        <p:spPr>
          <a:xfrm>
            <a:off x="5527132" y="3247482"/>
            <a:ext cx="385800" cy="0"/>
          </a:xfrm>
          <a:prstGeom prst="straightConnector1">
            <a:avLst/>
          </a:prstGeom>
          <a:noFill/>
          <a:ln w="38100" cap="flat" cmpd="sng">
            <a:solidFill>
              <a:srgbClr val="7030A0"/>
            </a:solidFill>
            <a:prstDash val="solid"/>
            <a:round/>
            <a:headEnd type="none" w="med" len="med"/>
            <a:tailEnd type="triangle" w="lg" len="lg"/>
          </a:ln>
        </p:spPr>
      </p:cxnSp>
      <p:cxnSp>
        <p:nvCxnSpPr>
          <p:cNvPr id="313" name="Google Shape;313;p25"/>
          <p:cNvCxnSpPr>
            <a:stCxn id="310" idx="2"/>
            <a:endCxn id="311" idx="0"/>
          </p:cNvCxnSpPr>
          <p:nvPr/>
        </p:nvCxnSpPr>
        <p:spPr>
          <a:xfrm>
            <a:off x="7473616" y="3401422"/>
            <a:ext cx="0" cy="340800"/>
          </a:xfrm>
          <a:prstGeom prst="straightConnector1">
            <a:avLst/>
          </a:prstGeom>
          <a:noFill/>
          <a:ln w="38100" cap="flat" cmpd="sng">
            <a:solidFill>
              <a:srgbClr val="7030A0"/>
            </a:solidFill>
            <a:prstDash val="solid"/>
            <a:round/>
            <a:headEnd type="none" w="med" len="med"/>
            <a:tailEnd type="triangle" w="lg" len="lg"/>
          </a:ln>
        </p:spPr>
      </p:cxnSp>
      <p:cxnSp>
        <p:nvCxnSpPr>
          <p:cNvPr id="314" name="Google Shape;314;p25"/>
          <p:cNvCxnSpPr>
            <a:stCxn id="308" idx="1"/>
            <a:endCxn id="297" idx="1"/>
          </p:cNvCxnSpPr>
          <p:nvPr/>
        </p:nvCxnSpPr>
        <p:spPr>
          <a:xfrm rot="10800000" flipH="1">
            <a:off x="1043715" y="1089111"/>
            <a:ext cx="1232100" cy="4350000"/>
          </a:xfrm>
          <a:prstGeom prst="bentConnector3">
            <a:avLst>
              <a:gd name="adj1" fmla="val -18553"/>
            </a:avLst>
          </a:prstGeom>
          <a:noFill/>
          <a:ln w="38100" cap="flat" cmpd="sng">
            <a:solidFill>
              <a:schemeClr val="accent2"/>
            </a:solidFill>
            <a:prstDash val="solid"/>
            <a:round/>
            <a:headEnd type="none" w="sm" len="sm"/>
            <a:tailEnd type="triangle" w="lg" len="lg"/>
          </a:ln>
        </p:spPr>
      </p:cxnSp>
      <p:sp>
        <p:nvSpPr>
          <p:cNvPr id="315" name="Google Shape;315;p25"/>
          <p:cNvSpPr txBox="1"/>
          <p:nvPr/>
        </p:nvSpPr>
        <p:spPr>
          <a:xfrm>
            <a:off x="9034266" y="2207382"/>
            <a:ext cx="780900" cy="307800"/>
          </a:xfrm>
          <a:prstGeom prst="rect">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Reg 33</a:t>
            </a:r>
            <a:endParaRPr/>
          </a:p>
        </p:txBody>
      </p:sp>
      <p:sp>
        <p:nvSpPr>
          <p:cNvPr id="316" name="Google Shape;316;p25"/>
          <p:cNvSpPr txBox="1"/>
          <p:nvPr/>
        </p:nvSpPr>
        <p:spPr>
          <a:xfrm>
            <a:off x="9034266" y="3738099"/>
            <a:ext cx="780900" cy="307800"/>
          </a:xfrm>
          <a:prstGeom prst="rect">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Reg 37</a:t>
            </a:r>
            <a:endParaRPr/>
          </a:p>
        </p:txBody>
      </p:sp>
      <p:sp>
        <p:nvSpPr>
          <p:cNvPr id="317" name="Google Shape;317;p25"/>
          <p:cNvSpPr txBox="1"/>
          <p:nvPr/>
        </p:nvSpPr>
        <p:spPr>
          <a:xfrm>
            <a:off x="6303507" y="5006211"/>
            <a:ext cx="780900" cy="307800"/>
          </a:xfrm>
          <a:prstGeom prst="rect">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Reg 34</a:t>
            </a:r>
            <a:endParaRPr/>
          </a:p>
        </p:txBody>
      </p:sp>
      <p:cxnSp>
        <p:nvCxnSpPr>
          <p:cNvPr id="318" name="Google Shape;318;p25"/>
          <p:cNvCxnSpPr>
            <a:endCxn id="297" idx="1"/>
          </p:cNvCxnSpPr>
          <p:nvPr/>
        </p:nvCxnSpPr>
        <p:spPr>
          <a:xfrm>
            <a:off x="1416342" y="159679"/>
            <a:ext cx="859500" cy="929400"/>
          </a:xfrm>
          <a:prstGeom prst="straightConnector1">
            <a:avLst/>
          </a:prstGeom>
          <a:noFill/>
          <a:ln w="38100" cap="flat" cmpd="sng">
            <a:solidFill>
              <a:srgbClr val="7030A0"/>
            </a:solidFill>
            <a:prstDash val="solid"/>
            <a:round/>
            <a:headEnd type="none" w="med" len="med"/>
            <a:tailEnd type="triangle" w="lg" len="lg"/>
          </a:ln>
        </p:spPr>
      </p:cxnSp>
      <p:sp>
        <p:nvSpPr>
          <p:cNvPr id="319" name="Google Shape;319;p25"/>
          <p:cNvSpPr txBox="1"/>
          <p:nvPr/>
        </p:nvSpPr>
        <p:spPr>
          <a:xfrm>
            <a:off x="1733816" y="159725"/>
            <a:ext cx="78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a:solidFill>
                  <a:srgbClr val="7030A0"/>
                </a:solidFill>
                <a:latin typeface="Arial"/>
                <a:ea typeface="Arial"/>
                <a:cs typeface="Arial"/>
                <a:sym typeface="Arial"/>
              </a:rPr>
              <a:t>Yes</a:t>
            </a:r>
            <a:endParaRPr/>
          </a:p>
        </p:txBody>
      </p:sp>
      <p:sp>
        <p:nvSpPr>
          <p:cNvPr id="320" name="Google Shape;320;p25"/>
          <p:cNvSpPr txBox="1"/>
          <p:nvPr/>
        </p:nvSpPr>
        <p:spPr>
          <a:xfrm>
            <a:off x="3828825" y="13975"/>
            <a:ext cx="647100" cy="41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300" b="1" i="0" u="none" strike="noStrike" cap="none">
                <a:solidFill>
                  <a:schemeClr val="accent2"/>
                </a:solidFill>
                <a:latin typeface="Arial"/>
                <a:ea typeface="Arial"/>
                <a:cs typeface="Arial"/>
                <a:sym typeface="Arial"/>
              </a:rPr>
              <a:t>No</a:t>
            </a:r>
            <a:endParaRPr sz="900"/>
          </a:p>
        </p:txBody>
      </p:sp>
      <p:cxnSp>
        <p:nvCxnSpPr>
          <p:cNvPr id="321" name="Google Shape;321;p25"/>
          <p:cNvCxnSpPr>
            <a:stCxn id="297" idx="0"/>
          </p:cNvCxnSpPr>
          <p:nvPr/>
        </p:nvCxnSpPr>
        <p:spPr>
          <a:xfrm rot="10800000">
            <a:off x="3529363" y="14001"/>
            <a:ext cx="0" cy="375000"/>
          </a:xfrm>
          <a:prstGeom prst="straightConnector1">
            <a:avLst/>
          </a:prstGeom>
          <a:noFill/>
          <a:ln w="38100" cap="flat" cmpd="sng">
            <a:solidFill>
              <a:schemeClr val="accent2"/>
            </a:solidFill>
            <a:prstDash val="solid"/>
            <a:round/>
            <a:headEnd type="none" w="med" len="med"/>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5"/>
                                        </p:tgtEl>
                                        <p:attrNameLst>
                                          <p:attrName>style.visibility</p:attrName>
                                        </p:attrNameLst>
                                      </p:cBhvr>
                                      <p:to>
                                        <p:strVal val="visible"/>
                                      </p:to>
                                    </p:set>
                                    <p:animEffect transition="in" filter="fade">
                                      <p:cBhvr>
                                        <p:cTn id="37" dur="500"/>
                                        <p:tgtEl>
                                          <p:spTgt spid="3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6"/>
                                        </p:tgtEl>
                                        <p:attrNameLst>
                                          <p:attrName>style.visibility</p:attrName>
                                        </p:attrNameLst>
                                      </p:cBhvr>
                                      <p:to>
                                        <p:strVal val="visible"/>
                                      </p:to>
                                    </p:set>
                                    <p:animEffect transition="in" filter="fade">
                                      <p:cBhvr>
                                        <p:cTn id="42" dur="500"/>
                                        <p:tgtEl>
                                          <p:spTgt spid="3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7"/>
                                        </p:tgtEl>
                                        <p:attrNameLst>
                                          <p:attrName>style.visibility</p:attrName>
                                        </p:attrNameLst>
                                      </p:cBhvr>
                                      <p:to>
                                        <p:strVal val="visible"/>
                                      </p:to>
                                    </p:set>
                                    <p:animEffect transition="in" filter="fade">
                                      <p:cBhvr>
                                        <p:cTn id="47" dur="5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6"/>
          <p:cNvSpPr/>
          <p:nvPr/>
        </p:nvSpPr>
        <p:spPr>
          <a:xfrm>
            <a:off x="666750" y="84225"/>
            <a:ext cx="4909200" cy="3197100"/>
          </a:xfrm>
          <a:prstGeom prst="roundRect">
            <a:avLst>
              <a:gd name="adj" fmla="val 16667"/>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8" name="Google Shape;328;p26"/>
          <p:cNvSpPr txBox="1">
            <a:spLocks noGrp="1"/>
          </p:cNvSpPr>
          <p:nvPr>
            <p:ph type="title" idx="4294967295"/>
          </p:nvPr>
        </p:nvSpPr>
        <p:spPr>
          <a:xfrm>
            <a:off x="996518" y="6062775"/>
            <a:ext cx="4078336" cy="361022"/>
          </a:xfrm>
          <a:prstGeom prst="rect">
            <a:avLst/>
          </a:prstGeom>
          <a:noFill/>
          <a:ln>
            <a:noFill/>
          </a:ln>
        </p:spPr>
        <p:txBody>
          <a:bodyPr spcFirstLastPara="1" wrap="square" lIns="79125" tIns="39550" rIns="79125" bIns="39550" anchor="b" anchorCtr="0">
            <a:noAutofit/>
          </a:bodyPr>
          <a:lstStyle/>
          <a:p>
            <a:pPr marL="0" marR="0" lvl="0" indent="0" algn="l" rtl="0">
              <a:lnSpc>
                <a:spcPct val="100000"/>
              </a:lnSpc>
              <a:spcBef>
                <a:spcPts val="0"/>
              </a:spcBef>
              <a:spcAft>
                <a:spcPts val="0"/>
              </a:spcAft>
              <a:buClr>
                <a:srgbClr val="333399"/>
              </a:buClr>
              <a:buSzPts val="525"/>
              <a:buFont typeface="Arial"/>
              <a:buNone/>
            </a:pPr>
            <a:r>
              <a:rPr lang="en-GB" sz="2100" b="1">
                <a:solidFill>
                  <a:srgbClr val="333399"/>
                </a:solidFill>
              </a:rPr>
              <a:t>Appraisal Flow Chart</a:t>
            </a:r>
            <a:endParaRPr sz="2100" b="1" i="0" u="none" strike="noStrike" cap="none">
              <a:solidFill>
                <a:srgbClr val="333399"/>
              </a:solidFill>
              <a:latin typeface="Arial"/>
              <a:ea typeface="Arial"/>
              <a:cs typeface="Arial"/>
              <a:sym typeface="Arial"/>
            </a:endParaRPr>
          </a:p>
        </p:txBody>
      </p:sp>
      <p:sp>
        <p:nvSpPr>
          <p:cNvPr id="329" name="Google Shape;329;p26"/>
          <p:cNvSpPr/>
          <p:nvPr/>
        </p:nvSpPr>
        <p:spPr>
          <a:xfrm>
            <a:off x="7476813" y="3319451"/>
            <a:ext cx="1715314" cy="761949"/>
          </a:xfrm>
          <a:prstGeom prst="rect">
            <a:avLst/>
          </a:prstGeom>
          <a:solidFill>
            <a:srgbClr val="E5DFEC"/>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Geotechnical</a:t>
            </a:r>
            <a:r>
              <a:rPr lang="en-GB" sz="2000" b="1" i="0" u="none" strike="noStrike" cap="none">
                <a:solidFill>
                  <a:schemeClr val="dk1"/>
                </a:solidFill>
                <a:latin typeface="Arial"/>
                <a:ea typeface="Arial"/>
                <a:cs typeface="Arial"/>
                <a:sym typeface="Arial"/>
              </a:rPr>
              <a:t> Assessment</a:t>
            </a:r>
            <a:endParaRPr/>
          </a:p>
        </p:txBody>
      </p:sp>
      <p:sp>
        <p:nvSpPr>
          <p:cNvPr id="330" name="Google Shape;330;p26"/>
          <p:cNvSpPr/>
          <p:nvPr/>
        </p:nvSpPr>
        <p:spPr>
          <a:xfrm>
            <a:off x="5883330" y="1026054"/>
            <a:ext cx="1263428" cy="404058"/>
          </a:xfrm>
          <a:prstGeom prst="rect">
            <a:avLst/>
          </a:prstGeom>
          <a:solidFill>
            <a:srgbClr val="EAF1DD"/>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Appraisal</a:t>
            </a:r>
            <a:endParaRPr/>
          </a:p>
        </p:txBody>
      </p:sp>
      <p:cxnSp>
        <p:nvCxnSpPr>
          <p:cNvPr id="331" name="Google Shape;331;p26"/>
          <p:cNvCxnSpPr>
            <a:stCxn id="332" idx="2"/>
            <a:endCxn id="333" idx="0"/>
          </p:cNvCxnSpPr>
          <p:nvPr/>
        </p:nvCxnSpPr>
        <p:spPr>
          <a:xfrm>
            <a:off x="3949943" y="2969947"/>
            <a:ext cx="0" cy="605700"/>
          </a:xfrm>
          <a:prstGeom prst="straightConnector1">
            <a:avLst/>
          </a:prstGeom>
          <a:noFill/>
          <a:ln w="25400" cap="flat" cmpd="sng">
            <a:solidFill>
              <a:srgbClr val="7030A0"/>
            </a:solidFill>
            <a:prstDash val="solid"/>
            <a:round/>
            <a:headEnd type="none" w="med" len="med"/>
            <a:tailEnd type="triangle" w="med" len="med"/>
          </a:ln>
        </p:spPr>
      </p:cxnSp>
      <p:sp>
        <p:nvSpPr>
          <p:cNvPr id="333" name="Google Shape;333;p26"/>
          <p:cNvSpPr/>
          <p:nvPr/>
        </p:nvSpPr>
        <p:spPr>
          <a:xfrm>
            <a:off x="2920344" y="3575650"/>
            <a:ext cx="2059198" cy="918194"/>
          </a:xfrm>
          <a:prstGeom prst="rect">
            <a:avLst/>
          </a:prstGeom>
          <a:solidFill>
            <a:srgbClr val="EAF1DD"/>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Complete </a:t>
            </a:r>
            <a:r>
              <a:rPr lang="en-GB" sz="800" b="1" i="0" u="none" strike="noStrike" cap="none">
                <a:solidFill>
                  <a:schemeClr val="dk1"/>
                </a:solidFill>
                <a:latin typeface="Arial"/>
                <a:ea typeface="Arial"/>
                <a:cs typeface="Arial"/>
                <a:sym typeface="Arial"/>
              </a:rPr>
              <a:t>Geotechnical Assessment</a:t>
            </a:r>
            <a:endParaRPr/>
          </a:p>
          <a:p>
            <a:pPr marL="0" marR="0" lvl="0" indent="0" algn="ctr" rtl="0">
              <a:lnSpc>
                <a:spcPct val="100000"/>
              </a:lnSpc>
              <a:spcBef>
                <a:spcPts val="0"/>
              </a:spcBef>
              <a:spcAft>
                <a:spcPts val="0"/>
              </a:spcAft>
              <a:buNone/>
            </a:pPr>
            <a:r>
              <a:rPr lang="en-GB" sz="800" b="1" i="0" u="none" strike="noStrike" cap="none">
                <a:solidFill>
                  <a:schemeClr val="dk1"/>
                </a:solidFill>
                <a:latin typeface="Arial"/>
                <a:ea typeface="Arial"/>
                <a:cs typeface="Arial"/>
                <a:sym typeface="Arial"/>
              </a:rPr>
              <a:t>Review  </a:t>
            </a:r>
            <a:r>
              <a:rPr lang="en-GB" sz="800" b="0" i="0" u="none" strike="noStrike" cap="none">
                <a:solidFill>
                  <a:schemeClr val="dk1"/>
                </a:solidFill>
                <a:latin typeface="Arial"/>
                <a:ea typeface="Arial"/>
                <a:cs typeface="Arial"/>
                <a:sym typeface="Arial"/>
              </a:rPr>
              <a:t>Design</a:t>
            </a:r>
            <a:endParaRPr/>
          </a:p>
          <a:p>
            <a:pPr marL="0" marR="0" lvl="0" indent="0" algn="ctr"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Working Methods</a:t>
            </a:r>
            <a:endParaRPr/>
          </a:p>
          <a:p>
            <a:pPr marL="0" marR="0" lvl="0" indent="0" algn="ctr"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Rules</a:t>
            </a:r>
            <a:endParaRPr/>
          </a:p>
          <a:p>
            <a:pPr marL="0" marR="0" lvl="0" indent="0" algn="ctr"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Inspection scheme </a:t>
            </a:r>
            <a:endParaRPr/>
          </a:p>
          <a:p>
            <a:pPr marL="0" marR="0" lvl="0" indent="0" algn="ctr"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Necessary remedial work</a:t>
            </a:r>
            <a:endParaRPr/>
          </a:p>
          <a:p>
            <a:pPr marL="0" marR="0" lvl="0" indent="0" algn="ctr"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Date of next assessment</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 </a:t>
            </a:r>
            <a:r>
              <a:rPr lang="en-GB" sz="1100" b="0" i="0" u="none" strike="noStrike" cap="none">
                <a:solidFill>
                  <a:schemeClr val="lt1"/>
                </a:solidFill>
                <a:latin typeface="Arial"/>
                <a:ea typeface="Arial"/>
                <a:cs typeface="Arial"/>
                <a:sym typeface="Arial"/>
              </a:rPr>
              <a:t> </a:t>
            </a:r>
            <a:endParaRPr/>
          </a:p>
        </p:txBody>
      </p:sp>
      <p:sp>
        <p:nvSpPr>
          <p:cNvPr id="334" name="Google Shape;334;p26"/>
          <p:cNvSpPr/>
          <p:nvPr/>
        </p:nvSpPr>
        <p:spPr>
          <a:xfrm>
            <a:off x="2699372" y="5162758"/>
            <a:ext cx="2501142" cy="465032"/>
          </a:xfrm>
          <a:prstGeom prst="rect">
            <a:avLst/>
          </a:prstGeom>
          <a:solidFill>
            <a:srgbClr val="EAF1DD"/>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Carry out next assessment when</a:t>
            </a:r>
            <a:endParaRPr/>
          </a:p>
          <a:p>
            <a:pPr marL="0" marR="0" lvl="0" indent="0" algn="ctr"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specified or in the event of change likely to significantly increase</a:t>
            </a:r>
            <a:r>
              <a:rPr lang="en-GB" sz="800" b="0" i="0" u="none" strike="noStrike" cap="none">
                <a:solidFill>
                  <a:schemeClr val="lt1"/>
                </a:solidFill>
                <a:latin typeface="Arial"/>
                <a:ea typeface="Arial"/>
                <a:cs typeface="Arial"/>
                <a:sym typeface="Arial"/>
              </a:rPr>
              <a:t> </a:t>
            </a:r>
            <a:r>
              <a:rPr lang="en-GB" sz="800" b="0" i="0" u="none" strike="noStrike" cap="none">
                <a:solidFill>
                  <a:schemeClr val="dk1"/>
                </a:solidFill>
                <a:latin typeface="Arial"/>
                <a:ea typeface="Arial"/>
                <a:cs typeface="Arial"/>
                <a:sym typeface="Arial"/>
              </a:rPr>
              <a:t>hazard</a:t>
            </a:r>
            <a:endParaRPr sz="800" b="0" i="0" u="none" strike="noStrike" cap="none">
              <a:solidFill>
                <a:schemeClr val="dk1"/>
              </a:solidFill>
              <a:latin typeface="Arial"/>
              <a:ea typeface="Arial"/>
              <a:cs typeface="Arial"/>
              <a:sym typeface="Arial"/>
            </a:endParaRPr>
          </a:p>
        </p:txBody>
      </p:sp>
      <p:cxnSp>
        <p:nvCxnSpPr>
          <p:cNvPr id="335" name="Google Shape;335;p26"/>
          <p:cNvCxnSpPr>
            <a:stCxn id="333" idx="2"/>
            <a:endCxn id="334" idx="0"/>
          </p:cNvCxnSpPr>
          <p:nvPr/>
        </p:nvCxnSpPr>
        <p:spPr>
          <a:xfrm>
            <a:off x="3949943" y="4493844"/>
            <a:ext cx="0" cy="669000"/>
          </a:xfrm>
          <a:prstGeom prst="straightConnector1">
            <a:avLst/>
          </a:prstGeom>
          <a:noFill/>
          <a:ln w="25400" cap="flat" cmpd="sng">
            <a:solidFill>
              <a:srgbClr val="7030A0"/>
            </a:solidFill>
            <a:prstDash val="solid"/>
            <a:round/>
            <a:headEnd type="none" w="med" len="med"/>
            <a:tailEnd type="triangle" w="med" len="med"/>
          </a:ln>
        </p:spPr>
      </p:cxnSp>
      <p:sp>
        <p:nvSpPr>
          <p:cNvPr id="336" name="Google Shape;336;p26"/>
          <p:cNvSpPr txBox="1"/>
          <p:nvPr/>
        </p:nvSpPr>
        <p:spPr>
          <a:xfrm>
            <a:off x="5196087" y="3927025"/>
            <a:ext cx="1805419" cy="215444"/>
          </a:xfrm>
          <a:prstGeom prst="rect">
            <a:avLst/>
          </a:prstGeom>
          <a:solidFill>
            <a:srgbClr val="EAF1DD"/>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800" b="1" i="0" u="none" strike="noStrike" cap="none">
                <a:solidFill>
                  <a:schemeClr val="dk1"/>
                </a:solidFill>
                <a:latin typeface="Arial"/>
                <a:ea typeface="Arial"/>
                <a:cs typeface="Arial"/>
                <a:sym typeface="Arial"/>
              </a:rPr>
              <a:t>Record assessment Conclusions</a:t>
            </a:r>
            <a:endParaRPr/>
          </a:p>
        </p:txBody>
      </p:sp>
      <p:sp>
        <p:nvSpPr>
          <p:cNvPr id="337" name="Google Shape;337;p26"/>
          <p:cNvSpPr txBox="1"/>
          <p:nvPr/>
        </p:nvSpPr>
        <p:spPr>
          <a:xfrm>
            <a:off x="5625567" y="4300729"/>
            <a:ext cx="946441" cy="24622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000" b="1" i="0" u="none" strike="noStrike" cap="none">
                <a:solidFill>
                  <a:srgbClr val="FF0000"/>
                </a:solidFill>
                <a:latin typeface="Arial"/>
                <a:ea typeface="Arial"/>
                <a:cs typeface="Arial"/>
                <a:sym typeface="Arial"/>
              </a:rPr>
              <a:t>Notify HSE</a:t>
            </a:r>
            <a:endParaRPr/>
          </a:p>
        </p:txBody>
      </p:sp>
      <p:cxnSp>
        <p:nvCxnSpPr>
          <p:cNvPr id="338" name="Google Shape;338;p26"/>
          <p:cNvCxnSpPr>
            <a:stCxn id="333" idx="3"/>
            <a:endCxn id="336" idx="1"/>
          </p:cNvCxnSpPr>
          <p:nvPr/>
        </p:nvCxnSpPr>
        <p:spPr>
          <a:xfrm>
            <a:off x="4979542" y="4034747"/>
            <a:ext cx="216600" cy="0"/>
          </a:xfrm>
          <a:prstGeom prst="straightConnector1">
            <a:avLst/>
          </a:prstGeom>
          <a:noFill/>
          <a:ln w="25400" cap="flat" cmpd="sng">
            <a:solidFill>
              <a:srgbClr val="7030A0"/>
            </a:solidFill>
            <a:prstDash val="solid"/>
            <a:round/>
            <a:headEnd type="none" w="med" len="med"/>
            <a:tailEnd type="triangle" w="med" len="med"/>
          </a:ln>
        </p:spPr>
      </p:cxnSp>
      <p:cxnSp>
        <p:nvCxnSpPr>
          <p:cNvPr id="339" name="Google Shape;339;p26"/>
          <p:cNvCxnSpPr>
            <a:stCxn id="336" idx="2"/>
            <a:endCxn id="337" idx="0"/>
          </p:cNvCxnSpPr>
          <p:nvPr/>
        </p:nvCxnSpPr>
        <p:spPr>
          <a:xfrm>
            <a:off x="6098797" y="4142469"/>
            <a:ext cx="0" cy="158400"/>
          </a:xfrm>
          <a:prstGeom prst="straightConnector1">
            <a:avLst/>
          </a:prstGeom>
          <a:noFill/>
          <a:ln w="25400" cap="flat" cmpd="sng">
            <a:solidFill>
              <a:srgbClr val="7030A0"/>
            </a:solidFill>
            <a:prstDash val="solid"/>
            <a:round/>
            <a:headEnd type="none" w="med" len="med"/>
            <a:tailEnd type="triangle" w="med" len="med"/>
          </a:ln>
        </p:spPr>
      </p:cxnSp>
      <p:cxnSp>
        <p:nvCxnSpPr>
          <p:cNvPr id="340" name="Google Shape;340;p26"/>
          <p:cNvCxnSpPr>
            <a:stCxn id="334" idx="1"/>
            <a:endCxn id="332" idx="1"/>
          </p:cNvCxnSpPr>
          <p:nvPr/>
        </p:nvCxnSpPr>
        <p:spPr>
          <a:xfrm rot="10800000" flipH="1">
            <a:off x="2699372" y="2435474"/>
            <a:ext cx="467100" cy="2959800"/>
          </a:xfrm>
          <a:prstGeom prst="bentConnector3">
            <a:avLst>
              <a:gd name="adj1" fmla="val -48940"/>
            </a:avLst>
          </a:prstGeom>
          <a:noFill/>
          <a:ln w="25400" cap="flat" cmpd="sng">
            <a:solidFill>
              <a:schemeClr val="accent2"/>
            </a:solidFill>
            <a:prstDash val="solid"/>
            <a:round/>
            <a:headEnd type="none" w="sm" len="sm"/>
            <a:tailEnd type="triangle" w="med" len="med"/>
          </a:ln>
        </p:spPr>
      </p:cxnSp>
      <p:grpSp>
        <p:nvGrpSpPr>
          <p:cNvPr id="341" name="Google Shape;341;p26"/>
          <p:cNvGrpSpPr/>
          <p:nvPr/>
        </p:nvGrpSpPr>
        <p:grpSpPr>
          <a:xfrm>
            <a:off x="1116327" y="283557"/>
            <a:ext cx="1620358" cy="933785"/>
            <a:chOff x="-134" y="0"/>
            <a:chExt cx="3462011" cy="2231572"/>
          </a:xfrm>
        </p:grpSpPr>
        <p:grpSp>
          <p:nvGrpSpPr>
            <p:cNvPr id="342" name="Google Shape;342;p26"/>
            <p:cNvGrpSpPr/>
            <p:nvPr/>
          </p:nvGrpSpPr>
          <p:grpSpPr>
            <a:xfrm>
              <a:off x="0" y="0"/>
              <a:ext cx="3456433" cy="2231572"/>
              <a:chOff x="0" y="0"/>
              <a:chExt cx="3456433" cy="2231572"/>
            </a:xfrm>
          </p:grpSpPr>
          <p:sp>
            <p:nvSpPr>
              <p:cNvPr id="343" name="Google Shape;343;p26"/>
              <p:cNvSpPr/>
              <p:nvPr/>
            </p:nvSpPr>
            <p:spPr>
              <a:xfrm>
                <a:off x="0" y="0"/>
                <a:ext cx="3456216" cy="2231572"/>
              </a:xfrm>
              <a:prstGeom prst="flowChartDecision">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44" name="Google Shape;344;p26"/>
              <p:cNvSpPr txBox="1"/>
              <p:nvPr/>
            </p:nvSpPr>
            <p:spPr>
              <a:xfrm>
                <a:off x="133" y="1213415"/>
                <a:ext cx="3456300" cy="37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900" b="0" i="0" u="none" strike="noStrike" cap="none">
                    <a:solidFill>
                      <a:schemeClr val="dk1"/>
                    </a:solidFill>
                    <a:latin typeface="Arial"/>
                    <a:ea typeface="Arial"/>
                    <a:cs typeface="Arial"/>
                    <a:sym typeface="Arial"/>
                  </a:rPr>
                  <a:t>hazard on or </a:t>
                </a:r>
                <a:endParaRPr/>
              </a:p>
            </p:txBody>
          </p:sp>
        </p:grpSp>
        <p:grpSp>
          <p:nvGrpSpPr>
            <p:cNvPr id="345" name="Google Shape;345;p26"/>
            <p:cNvGrpSpPr/>
            <p:nvPr/>
          </p:nvGrpSpPr>
          <p:grpSpPr>
            <a:xfrm>
              <a:off x="-134" y="212758"/>
              <a:ext cx="3462011" cy="1606655"/>
              <a:chOff x="-134" y="212758"/>
              <a:chExt cx="3462011" cy="1606655"/>
            </a:xfrm>
          </p:grpSpPr>
          <p:sp>
            <p:nvSpPr>
              <p:cNvPr id="346" name="Google Shape;346;p26"/>
              <p:cNvSpPr txBox="1"/>
              <p:nvPr/>
            </p:nvSpPr>
            <p:spPr>
              <a:xfrm>
                <a:off x="-127" y="212758"/>
                <a:ext cx="3456300" cy="37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900" b="0" i="0" u="none" strike="noStrike" cap="none">
                    <a:solidFill>
                      <a:schemeClr val="dk1"/>
                    </a:solidFill>
                    <a:latin typeface="Arial"/>
                    <a:ea typeface="Arial"/>
                    <a:cs typeface="Arial"/>
                    <a:sym typeface="Arial"/>
                  </a:rPr>
                  <a:t>Does/will </a:t>
                </a:r>
                <a:endParaRPr sz="900" b="0" i="0" u="none" strike="noStrike" cap="none">
                  <a:solidFill>
                    <a:schemeClr val="dk1"/>
                  </a:solidFill>
                  <a:latin typeface="Arial"/>
                  <a:ea typeface="Arial"/>
                  <a:cs typeface="Arial"/>
                  <a:sym typeface="Arial"/>
                </a:endParaRPr>
              </a:p>
            </p:txBody>
          </p:sp>
          <p:sp>
            <p:nvSpPr>
              <p:cNvPr id="347" name="Google Shape;347;p26"/>
              <p:cNvSpPr txBox="1"/>
              <p:nvPr/>
            </p:nvSpPr>
            <p:spPr>
              <a:xfrm>
                <a:off x="-134" y="473633"/>
                <a:ext cx="3456300" cy="326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900" b="0" i="0" u="none" strike="noStrike" cap="none">
                    <a:solidFill>
                      <a:schemeClr val="dk1"/>
                    </a:solidFill>
                    <a:latin typeface="Arial"/>
                    <a:ea typeface="Arial"/>
                    <a:cs typeface="Arial"/>
                    <a:sym typeface="Arial"/>
                  </a:rPr>
                  <a:t>the proposed or </a:t>
                </a:r>
                <a:endParaRPr sz="900" b="0" i="0" u="none" strike="noStrike" cap="none">
                  <a:solidFill>
                    <a:schemeClr val="dk1"/>
                  </a:solidFill>
                  <a:latin typeface="Arial"/>
                  <a:ea typeface="Arial"/>
                  <a:cs typeface="Arial"/>
                  <a:sym typeface="Arial"/>
                </a:endParaRPr>
              </a:p>
            </p:txBody>
          </p:sp>
          <p:sp>
            <p:nvSpPr>
              <p:cNvPr id="348" name="Google Shape;348;p26"/>
              <p:cNvSpPr txBox="1"/>
              <p:nvPr/>
            </p:nvSpPr>
            <p:spPr>
              <a:xfrm>
                <a:off x="5578" y="957978"/>
                <a:ext cx="3456300" cy="329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900" b="0" i="0" u="none" strike="noStrike" cap="none">
                    <a:solidFill>
                      <a:schemeClr val="dk1"/>
                    </a:solidFill>
                    <a:latin typeface="Arial"/>
                    <a:ea typeface="Arial"/>
                    <a:cs typeface="Arial"/>
                    <a:sym typeface="Arial"/>
                  </a:rPr>
                  <a:t>existing tip or excavation </a:t>
                </a:r>
                <a:endParaRPr sz="900" b="0" i="0" u="none" strike="noStrike" cap="none">
                  <a:solidFill>
                    <a:schemeClr val="dk1"/>
                  </a:solidFill>
                  <a:latin typeface="Arial"/>
                  <a:ea typeface="Arial"/>
                  <a:cs typeface="Arial"/>
                  <a:sym typeface="Arial"/>
                </a:endParaRPr>
              </a:p>
            </p:txBody>
          </p:sp>
          <p:sp>
            <p:nvSpPr>
              <p:cNvPr id="349" name="Google Shape;349;p26"/>
              <p:cNvSpPr txBox="1"/>
              <p:nvPr/>
            </p:nvSpPr>
            <p:spPr>
              <a:xfrm>
                <a:off x="5577" y="713087"/>
                <a:ext cx="3456300" cy="37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900" b="0" i="0" u="none" strike="noStrike" cap="none">
                    <a:solidFill>
                      <a:schemeClr val="dk1"/>
                    </a:solidFill>
                    <a:latin typeface="Arial"/>
                    <a:ea typeface="Arial"/>
                    <a:cs typeface="Arial"/>
                    <a:sym typeface="Arial"/>
                  </a:rPr>
                  <a:t>create a significant</a:t>
                </a:r>
                <a:endParaRPr/>
              </a:p>
            </p:txBody>
          </p:sp>
          <p:sp>
            <p:nvSpPr>
              <p:cNvPr id="350" name="Google Shape;350;p26"/>
              <p:cNvSpPr txBox="1"/>
              <p:nvPr/>
            </p:nvSpPr>
            <p:spPr>
              <a:xfrm>
                <a:off x="5570" y="1444713"/>
                <a:ext cx="3456300" cy="37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900" b="0" i="0" u="none" strike="noStrike" cap="none">
                    <a:solidFill>
                      <a:schemeClr val="dk1"/>
                    </a:solidFill>
                    <a:latin typeface="Arial"/>
                    <a:ea typeface="Arial"/>
                    <a:cs typeface="Arial"/>
                    <a:sym typeface="Arial"/>
                  </a:rPr>
                  <a:t>off site</a:t>
                </a:r>
                <a:endParaRPr/>
              </a:p>
            </p:txBody>
          </p:sp>
        </p:grpSp>
      </p:grpSp>
      <p:grpSp>
        <p:nvGrpSpPr>
          <p:cNvPr id="351" name="Google Shape;351;p26"/>
          <p:cNvGrpSpPr/>
          <p:nvPr/>
        </p:nvGrpSpPr>
        <p:grpSpPr>
          <a:xfrm>
            <a:off x="1676154" y="247883"/>
            <a:ext cx="3182177" cy="2722064"/>
            <a:chOff x="1676154" y="247883"/>
            <a:chExt cx="3182177" cy="2722064"/>
          </a:xfrm>
        </p:grpSpPr>
        <p:sp>
          <p:nvSpPr>
            <p:cNvPr id="352" name="Google Shape;352;p26"/>
            <p:cNvSpPr/>
            <p:nvPr/>
          </p:nvSpPr>
          <p:spPr>
            <a:xfrm>
              <a:off x="3041556" y="961858"/>
              <a:ext cx="1816775" cy="591597"/>
            </a:xfrm>
            <a:prstGeom prst="rect">
              <a:avLst/>
            </a:prstGeom>
            <a:solidFill>
              <a:srgbClr val="FBD4B4"/>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Carry out next appraisal when</a:t>
              </a:r>
              <a:endParaRPr/>
            </a:p>
            <a:p>
              <a:pPr marL="0" marR="0" lvl="0" indent="0" algn="ctr"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specified or in the event of change</a:t>
              </a:r>
              <a:endParaRPr/>
            </a:p>
            <a:p>
              <a:pPr marL="0" marR="0" lvl="0" indent="0" algn="ctr"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or discovery likely to significantly </a:t>
              </a:r>
              <a:endParaRPr/>
            </a:p>
            <a:p>
              <a:pPr marL="0" marR="0" lvl="0" indent="0" algn="ctr"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increase hazar</a:t>
              </a:r>
              <a:r>
                <a:rPr lang="en-GB" sz="900" b="0" i="0" u="none" strike="noStrike" cap="none">
                  <a:solidFill>
                    <a:schemeClr val="dk1"/>
                  </a:solidFill>
                  <a:latin typeface="Arial"/>
                  <a:ea typeface="Arial"/>
                  <a:cs typeface="Arial"/>
                  <a:sym typeface="Arial"/>
                </a:rPr>
                <a:t>d </a:t>
              </a:r>
              <a:endParaRPr/>
            </a:p>
          </p:txBody>
        </p:sp>
        <p:sp>
          <p:nvSpPr>
            <p:cNvPr id="332" name="Google Shape;332;p26"/>
            <p:cNvSpPr/>
            <p:nvPr/>
          </p:nvSpPr>
          <p:spPr>
            <a:xfrm>
              <a:off x="3166605" y="1900767"/>
              <a:ext cx="1566676" cy="1069180"/>
            </a:xfrm>
            <a:prstGeom prst="flowChartDecision">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100" b="0" i="0" u="none" strike="noStrike" cap="none">
                <a:solidFill>
                  <a:schemeClr val="dk1"/>
                </a:solidFill>
                <a:latin typeface="Arial"/>
                <a:ea typeface="Arial"/>
                <a:cs typeface="Arial"/>
                <a:sym typeface="Arial"/>
              </a:endParaRPr>
            </a:p>
          </p:txBody>
        </p:sp>
        <p:grpSp>
          <p:nvGrpSpPr>
            <p:cNvPr id="353" name="Google Shape;353;p26"/>
            <p:cNvGrpSpPr/>
            <p:nvPr/>
          </p:nvGrpSpPr>
          <p:grpSpPr>
            <a:xfrm>
              <a:off x="3156500" y="2008858"/>
              <a:ext cx="1586908" cy="660732"/>
              <a:chOff x="-38492" y="237767"/>
              <a:chExt cx="2804700" cy="1433779"/>
            </a:xfrm>
          </p:grpSpPr>
          <p:sp>
            <p:nvSpPr>
              <p:cNvPr id="354" name="Google Shape;354;p26"/>
              <p:cNvSpPr txBox="1"/>
              <p:nvPr/>
            </p:nvSpPr>
            <p:spPr>
              <a:xfrm>
                <a:off x="-20651" y="237767"/>
                <a:ext cx="2769000" cy="374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900" b="0" i="0" u="none" strike="noStrike" cap="none">
                    <a:solidFill>
                      <a:schemeClr val="dk1"/>
                    </a:solidFill>
                    <a:latin typeface="Arial"/>
                    <a:ea typeface="Arial"/>
                    <a:cs typeface="Arial"/>
                    <a:sym typeface="Arial"/>
                  </a:rPr>
                  <a:t>Does the</a:t>
                </a:r>
                <a:endParaRPr sz="900" b="0" i="0" u="none" strike="noStrike" cap="none">
                  <a:solidFill>
                    <a:schemeClr val="dk1"/>
                  </a:solidFill>
                  <a:latin typeface="Arial"/>
                  <a:ea typeface="Arial"/>
                  <a:cs typeface="Arial"/>
                  <a:sym typeface="Arial"/>
                </a:endParaRPr>
              </a:p>
            </p:txBody>
          </p:sp>
          <p:sp>
            <p:nvSpPr>
              <p:cNvPr id="355" name="Google Shape;355;p26"/>
              <p:cNvSpPr txBox="1"/>
              <p:nvPr/>
            </p:nvSpPr>
            <p:spPr>
              <a:xfrm>
                <a:off x="56149" y="489476"/>
                <a:ext cx="2615400" cy="374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900" b="0" i="0" u="none" strike="noStrike" cap="none">
                    <a:solidFill>
                      <a:schemeClr val="dk1"/>
                    </a:solidFill>
                    <a:latin typeface="Arial"/>
                    <a:ea typeface="Arial"/>
                    <a:cs typeface="Arial"/>
                    <a:sym typeface="Arial"/>
                  </a:rPr>
                  <a:t>geotechnical</a:t>
                </a:r>
                <a:endParaRPr sz="900" b="0" i="0" u="none" strike="noStrike" cap="none">
                  <a:solidFill>
                    <a:schemeClr val="dk1"/>
                  </a:solidFill>
                  <a:latin typeface="Arial"/>
                  <a:ea typeface="Arial"/>
                  <a:cs typeface="Arial"/>
                  <a:sym typeface="Arial"/>
                </a:endParaRPr>
              </a:p>
            </p:txBody>
          </p:sp>
          <p:sp>
            <p:nvSpPr>
              <p:cNvPr id="356" name="Google Shape;356;p26"/>
              <p:cNvSpPr txBox="1"/>
              <p:nvPr/>
            </p:nvSpPr>
            <p:spPr>
              <a:xfrm>
                <a:off x="187853" y="705575"/>
                <a:ext cx="2483700" cy="374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900" b="0" i="0" u="none" strike="noStrike" cap="none">
                    <a:solidFill>
                      <a:schemeClr val="dk1"/>
                    </a:solidFill>
                    <a:latin typeface="Arial"/>
                    <a:ea typeface="Arial"/>
                    <a:cs typeface="Arial"/>
                    <a:sym typeface="Arial"/>
                  </a:rPr>
                  <a:t>specialist agree that the </a:t>
                </a:r>
                <a:endParaRPr sz="900" b="0" i="0" u="none" strike="noStrike" cap="none">
                  <a:solidFill>
                    <a:schemeClr val="dk1"/>
                  </a:solidFill>
                  <a:latin typeface="Arial"/>
                  <a:ea typeface="Arial"/>
                  <a:cs typeface="Arial"/>
                  <a:sym typeface="Arial"/>
                </a:endParaRPr>
              </a:p>
            </p:txBody>
          </p:sp>
          <p:sp>
            <p:nvSpPr>
              <p:cNvPr id="357" name="Google Shape;357;p26"/>
              <p:cNvSpPr txBox="1"/>
              <p:nvPr/>
            </p:nvSpPr>
            <p:spPr>
              <a:xfrm>
                <a:off x="31099" y="976293"/>
                <a:ext cx="2665500" cy="374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900" b="0" i="0" u="none" strike="noStrike" cap="none">
                    <a:solidFill>
                      <a:schemeClr val="dk1"/>
                    </a:solidFill>
                    <a:latin typeface="Arial"/>
                    <a:ea typeface="Arial"/>
                    <a:cs typeface="Arial"/>
                    <a:sym typeface="Arial"/>
                  </a:rPr>
                  <a:t>hazard is/is likely to be</a:t>
                </a:r>
                <a:endParaRPr/>
              </a:p>
            </p:txBody>
          </p:sp>
          <p:sp>
            <p:nvSpPr>
              <p:cNvPr id="358" name="Google Shape;358;p26"/>
              <p:cNvSpPr txBox="1"/>
              <p:nvPr/>
            </p:nvSpPr>
            <p:spPr>
              <a:xfrm>
                <a:off x="-38492" y="1297446"/>
                <a:ext cx="2804700" cy="374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900" b="0" i="0" u="none" strike="noStrike" cap="none">
                    <a:solidFill>
                      <a:schemeClr val="dk1"/>
                    </a:solidFill>
                    <a:latin typeface="Arial"/>
                    <a:ea typeface="Arial"/>
                    <a:cs typeface="Arial"/>
                    <a:sym typeface="Arial"/>
                  </a:rPr>
                  <a:t>significant</a:t>
                </a:r>
                <a:endParaRPr sz="900" b="0" i="0" u="none" strike="noStrike" cap="none">
                  <a:solidFill>
                    <a:schemeClr val="dk1"/>
                  </a:solidFill>
                  <a:latin typeface="Arial"/>
                  <a:ea typeface="Arial"/>
                  <a:cs typeface="Arial"/>
                  <a:sym typeface="Arial"/>
                </a:endParaRPr>
              </a:p>
            </p:txBody>
          </p:sp>
        </p:grpSp>
        <p:cxnSp>
          <p:nvCxnSpPr>
            <p:cNvPr id="359" name="Google Shape;359;p26"/>
            <p:cNvCxnSpPr>
              <a:stCxn id="343" idx="2"/>
              <a:endCxn id="332" idx="1"/>
            </p:cNvCxnSpPr>
            <p:nvPr/>
          </p:nvCxnSpPr>
          <p:spPr>
            <a:xfrm>
              <a:off x="1925213" y="1217342"/>
              <a:ext cx="1241400" cy="1218000"/>
            </a:xfrm>
            <a:prstGeom prst="straightConnector1">
              <a:avLst/>
            </a:prstGeom>
            <a:noFill/>
            <a:ln w="25400" cap="flat" cmpd="sng">
              <a:solidFill>
                <a:srgbClr val="7030A0"/>
              </a:solidFill>
              <a:prstDash val="solid"/>
              <a:round/>
              <a:headEnd type="none" w="med" len="med"/>
              <a:tailEnd type="triangle" w="med" len="med"/>
            </a:ln>
          </p:spPr>
        </p:cxnSp>
        <p:cxnSp>
          <p:nvCxnSpPr>
            <p:cNvPr id="360" name="Google Shape;360;p26"/>
            <p:cNvCxnSpPr>
              <a:stCxn id="343" idx="2"/>
              <a:endCxn id="352" idx="1"/>
            </p:cNvCxnSpPr>
            <p:nvPr/>
          </p:nvCxnSpPr>
          <p:spPr>
            <a:xfrm>
              <a:off x="1925213" y="1217342"/>
              <a:ext cx="1116300" cy="40200"/>
            </a:xfrm>
            <a:prstGeom prst="straightConnector1">
              <a:avLst/>
            </a:prstGeom>
            <a:noFill/>
            <a:ln w="25400" cap="flat" cmpd="sng">
              <a:solidFill>
                <a:schemeClr val="accent2"/>
              </a:solidFill>
              <a:prstDash val="solid"/>
              <a:round/>
              <a:headEnd type="none" w="med" len="med"/>
              <a:tailEnd type="triangle" w="med" len="med"/>
            </a:ln>
          </p:spPr>
        </p:cxnSp>
        <p:cxnSp>
          <p:nvCxnSpPr>
            <p:cNvPr id="361" name="Google Shape;361;p26"/>
            <p:cNvCxnSpPr>
              <a:stCxn id="352" idx="0"/>
              <a:endCxn id="343" idx="3"/>
            </p:cNvCxnSpPr>
            <p:nvPr/>
          </p:nvCxnSpPr>
          <p:spPr>
            <a:xfrm rot="5400000" flipH="1">
              <a:off x="3236244" y="248158"/>
              <a:ext cx="211500" cy="1215900"/>
            </a:xfrm>
            <a:prstGeom prst="bentConnector2">
              <a:avLst/>
            </a:prstGeom>
            <a:noFill/>
            <a:ln w="25400" cap="flat" cmpd="sng">
              <a:solidFill>
                <a:schemeClr val="accent2"/>
              </a:solidFill>
              <a:prstDash val="solid"/>
              <a:round/>
              <a:headEnd type="none" w="sm" len="sm"/>
              <a:tailEnd type="triangle" w="med" len="med"/>
            </a:ln>
          </p:spPr>
        </p:cxnSp>
        <p:sp>
          <p:nvSpPr>
            <p:cNvPr id="362" name="Google Shape;362;p26"/>
            <p:cNvSpPr txBox="1"/>
            <p:nvPr/>
          </p:nvSpPr>
          <p:spPr>
            <a:xfrm>
              <a:off x="2409675" y="955469"/>
              <a:ext cx="489079" cy="3111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chemeClr val="accent2"/>
                  </a:solidFill>
                  <a:latin typeface="Arial"/>
                  <a:ea typeface="Arial"/>
                  <a:cs typeface="Arial"/>
                  <a:sym typeface="Arial"/>
                </a:rPr>
                <a:t>No</a:t>
              </a:r>
              <a:endParaRPr/>
            </a:p>
          </p:txBody>
        </p:sp>
        <p:sp>
          <p:nvSpPr>
            <p:cNvPr id="363" name="Google Shape;363;p26"/>
            <p:cNvSpPr txBox="1"/>
            <p:nvPr/>
          </p:nvSpPr>
          <p:spPr>
            <a:xfrm>
              <a:off x="1676154" y="1766296"/>
              <a:ext cx="631766" cy="3111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7030A0"/>
                  </a:solidFill>
                  <a:latin typeface="Arial"/>
                  <a:ea typeface="Arial"/>
                  <a:cs typeface="Arial"/>
                  <a:sym typeface="Arial"/>
                </a:rPr>
                <a:t>Yes</a:t>
              </a:r>
              <a:endParaRPr/>
            </a:p>
          </p:txBody>
        </p:sp>
        <p:sp>
          <p:nvSpPr>
            <p:cNvPr id="364" name="Google Shape;364;p26"/>
            <p:cNvSpPr txBox="1"/>
            <p:nvPr/>
          </p:nvSpPr>
          <p:spPr>
            <a:xfrm>
              <a:off x="4256750" y="1630305"/>
              <a:ext cx="489079" cy="3111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chemeClr val="accent2"/>
                  </a:solidFill>
                  <a:latin typeface="Arial"/>
                  <a:ea typeface="Arial"/>
                  <a:cs typeface="Arial"/>
                  <a:sym typeface="Arial"/>
                </a:rPr>
                <a:t>No</a:t>
              </a:r>
              <a:endParaRPr/>
            </a:p>
          </p:txBody>
        </p:sp>
        <p:cxnSp>
          <p:nvCxnSpPr>
            <p:cNvPr id="365" name="Google Shape;365;p26"/>
            <p:cNvCxnSpPr>
              <a:stCxn id="332" idx="0"/>
              <a:endCxn id="352" idx="2"/>
            </p:cNvCxnSpPr>
            <p:nvPr/>
          </p:nvCxnSpPr>
          <p:spPr>
            <a:xfrm rot="10800000">
              <a:off x="3949943" y="1553367"/>
              <a:ext cx="0" cy="347400"/>
            </a:xfrm>
            <a:prstGeom prst="straightConnector1">
              <a:avLst/>
            </a:prstGeom>
            <a:noFill/>
            <a:ln w="25400" cap="flat" cmpd="sng">
              <a:solidFill>
                <a:schemeClr val="accent2"/>
              </a:solidFill>
              <a:prstDash val="solid"/>
              <a:round/>
              <a:headEnd type="none" w="med" len="med"/>
              <a:tailEnd type="triangle" w="med" len="med"/>
            </a:ln>
          </p:spPr>
        </p:cxnSp>
        <p:sp>
          <p:nvSpPr>
            <p:cNvPr id="366" name="Google Shape;366;p26"/>
            <p:cNvSpPr txBox="1"/>
            <p:nvPr/>
          </p:nvSpPr>
          <p:spPr>
            <a:xfrm>
              <a:off x="3102223" y="247883"/>
              <a:ext cx="106389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chemeClr val="accent2"/>
                  </a:solidFill>
                  <a:latin typeface="Arial"/>
                  <a:ea typeface="Arial"/>
                  <a:cs typeface="Arial"/>
                  <a:sym typeface="Arial"/>
                </a:rPr>
                <a:t>Review</a:t>
              </a:r>
              <a:endParaRPr/>
            </a:p>
          </p:txBody>
        </p:sp>
      </p:grpSp>
      <p:sp>
        <p:nvSpPr>
          <p:cNvPr id="367" name="Google Shape;367;p26"/>
          <p:cNvSpPr txBox="1"/>
          <p:nvPr/>
        </p:nvSpPr>
        <p:spPr>
          <a:xfrm>
            <a:off x="4185406" y="2869457"/>
            <a:ext cx="631766" cy="3111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7030A0"/>
                </a:solidFill>
                <a:latin typeface="Arial"/>
                <a:ea typeface="Arial"/>
                <a:cs typeface="Arial"/>
                <a:sym typeface="Arial"/>
              </a:rPr>
              <a:t>Yes</a:t>
            </a:r>
            <a:endParaRPr/>
          </a:p>
        </p:txBody>
      </p:sp>
      <p:sp>
        <p:nvSpPr>
          <p:cNvPr id="368" name="Google Shape;368;p26"/>
          <p:cNvSpPr txBox="1"/>
          <p:nvPr/>
        </p:nvSpPr>
        <p:spPr>
          <a:xfrm>
            <a:off x="5699236" y="1581334"/>
            <a:ext cx="32111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4F6128"/>
                </a:solidFill>
                <a:latin typeface="Arial"/>
                <a:ea typeface="Arial"/>
                <a:cs typeface="Arial"/>
                <a:sym typeface="Arial"/>
              </a:rPr>
              <a:t>Appointed Competent Person</a:t>
            </a:r>
            <a:endParaRPr/>
          </a:p>
        </p:txBody>
      </p:sp>
      <p:sp>
        <p:nvSpPr>
          <p:cNvPr id="369" name="Google Shape;369;p26"/>
          <p:cNvSpPr/>
          <p:nvPr/>
        </p:nvSpPr>
        <p:spPr>
          <a:xfrm>
            <a:off x="685799" y="3319451"/>
            <a:ext cx="6460959" cy="2499928"/>
          </a:xfrm>
          <a:prstGeom prst="roundRect">
            <a:avLst>
              <a:gd name="adj" fmla="val 16667"/>
            </a:avLst>
          </a:prstGeom>
          <a:noFill/>
          <a:ln w="25400" cap="flat" cmpd="sng">
            <a:solidFill>
              <a:srgbClr val="CCC0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0" name="Google Shape;370;p26"/>
          <p:cNvSpPr txBox="1"/>
          <p:nvPr/>
        </p:nvSpPr>
        <p:spPr>
          <a:xfrm>
            <a:off x="7304803" y="4189122"/>
            <a:ext cx="260119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3F3151"/>
                </a:solidFill>
                <a:latin typeface="Arial"/>
                <a:ea typeface="Arial"/>
                <a:cs typeface="Arial"/>
                <a:sym typeface="Arial"/>
              </a:rPr>
              <a:t>Appointed Geotechnical Specialist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7"/>
                                        </p:tgtEl>
                                        <p:attrNameLst>
                                          <p:attrName>style.visibility</p:attrName>
                                        </p:attrNameLst>
                                      </p:cBhvr>
                                      <p:to>
                                        <p:strVal val="visible"/>
                                      </p:to>
                                    </p:set>
                                    <p:animEffect transition="in" filter="fade">
                                      <p:cBhvr>
                                        <p:cTn id="11" dur="500"/>
                                        <p:tgtEl>
                                          <p:spTgt spid="327"/>
                                        </p:tgtEl>
                                      </p:cBhvr>
                                    </p:animEffect>
                                  </p:childTnLst>
                                </p:cTn>
                              </p:par>
                              <p:par>
                                <p:cTn id="12" presetID="10" presetClass="entr" presetSubtype="0" fill="hold" nodeType="withEffect">
                                  <p:stCondLst>
                                    <p:cond delay="0"/>
                                  </p:stCondLst>
                                  <p:childTnLst>
                                    <p:set>
                                      <p:cBhvr>
                                        <p:cTn id="13" dur="1" fill="hold">
                                          <p:stCondLst>
                                            <p:cond delay="0"/>
                                          </p:stCondLst>
                                        </p:cTn>
                                        <p:tgtEl>
                                          <p:spTgt spid="368"/>
                                        </p:tgtEl>
                                        <p:attrNameLst>
                                          <p:attrName>style.visibility</p:attrName>
                                        </p:attrNameLst>
                                      </p:cBhvr>
                                      <p:to>
                                        <p:strVal val="visible"/>
                                      </p:to>
                                    </p:set>
                                    <p:animEffect transition="in" filter="fade">
                                      <p:cBhvr>
                                        <p:cTn id="14" dur="500"/>
                                        <p:tgtEl>
                                          <p:spTgt spid="36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9"/>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370"/>
                                        </p:tgtEl>
                                        <p:attrNameLst>
                                          <p:attrName>style.visibility</p:attrName>
                                        </p:attrNameLst>
                                      </p:cBhvr>
                                      <p:to>
                                        <p:strVal val="visible"/>
                                      </p:to>
                                    </p:set>
                                    <p:animEffect transition="in" filter="fade">
                                      <p:cBhvr>
                                        <p:cTn id="25"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788aa5d723_0_0"/>
          <p:cNvSpPr txBox="1"/>
          <p:nvPr/>
        </p:nvSpPr>
        <p:spPr>
          <a:xfrm>
            <a:off x="1382175" y="2050895"/>
            <a:ext cx="7022100" cy="229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7F7F7F"/>
                </a:solidFill>
                <a:latin typeface="Calibri"/>
                <a:ea typeface="Calibri"/>
                <a:cs typeface="Calibri"/>
                <a:sym typeface="Calibri"/>
              </a:rPr>
              <a:t>The End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007CB7"/>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007CB7"/>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7F7F7F"/>
                </a:solidFill>
                <a:latin typeface="Calibri"/>
                <a:ea typeface="Calibri"/>
                <a:cs typeface="Calibri"/>
                <a:sym typeface="Calibri"/>
              </a:rPr>
              <a:t>Any Questions?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bf27756548_0_0"/>
          <p:cNvSpPr/>
          <p:nvPr/>
        </p:nvSpPr>
        <p:spPr>
          <a:xfrm rot="1299534">
            <a:off x="929666" y="1069815"/>
            <a:ext cx="1612658" cy="1165268"/>
          </a:xfrm>
          <a:prstGeom prst="rightArrow">
            <a:avLst>
              <a:gd name="adj1" fmla="val 50000"/>
              <a:gd name="adj2" fmla="val 50000"/>
            </a:avLst>
          </a:prstGeom>
          <a:solidFill>
            <a:schemeClr val="accent1"/>
          </a:solidFill>
          <a:ln w="25400" cap="flat" cmpd="sng">
            <a:solidFill>
              <a:srgbClr val="3061B2"/>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r>
              <a:rPr lang="en-GB" sz="1000" b="0" i="0" u="none" strike="noStrike" cap="none">
                <a:solidFill>
                  <a:schemeClr val="lt1"/>
                </a:solidFill>
                <a:latin typeface="Arial"/>
                <a:ea typeface="Arial"/>
                <a:cs typeface="Arial"/>
                <a:sym typeface="Arial"/>
              </a:rPr>
              <a:t>Entry point for </a:t>
            </a:r>
            <a:endParaRPr sz="1300"/>
          </a:p>
          <a:p>
            <a:pPr marL="0" marR="0" lvl="0" indent="0" algn="ctr" rtl="0">
              <a:lnSpc>
                <a:spcPct val="100000"/>
              </a:lnSpc>
              <a:spcBef>
                <a:spcPts val="0"/>
              </a:spcBef>
              <a:spcAft>
                <a:spcPts val="0"/>
              </a:spcAft>
              <a:buNone/>
            </a:pPr>
            <a:r>
              <a:rPr lang="en-GB" sz="1000" b="0" i="0" u="none" strike="noStrike" cap="none">
                <a:solidFill>
                  <a:schemeClr val="lt1"/>
                </a:solidFill>
                <a:latin typeface="Arial"/>
                <a:ea typeface="Arial"/>
                <a:cs typeface="Arial"/>
                <a:sym typeface="Arial"/>
              </a:rPr>
              <a:t>Proposed / existing</a:t>
            </a:r>
            <a:endParaRPr sz="1300"/>
          </a:p>
          <a:p>
            <a:pPr marL="0" marR="0" lvl="0" indent="0" algn="ctr" rtl="0">
              <a:lnSpc>
                <a:spcPct val="100000"/>
              </a:lnSpc>
              <a:spcBef>
                <a:spcPts val="0"/>
              </a:spcBef>
              <a:spcAft>
                <a:spcPts val="0"/>
              </a:spcAft>
              <a:buNone/>
            </a:pPr>
            <a:r>
              <a:rPr lang="en-GB" sz="1000" b="0" i="0" u="none" strike="noStrike" cap="none">
                <a:solidFill>
                  <a:schemeClr val="lt1"/>
                </a:solidFill>
                <a:latin typeface="Arial"/>
                <a:ea typeface="Arial"/>
                <a:cs typeface="Arial"/>
                <a:sym typeface="Arial"/>
              </a:rPr>
              <a:t>Structure</a:t>
            </a:r>
            <a:endParaRPr sz="1300"/>
          </a:p>
        </p:txBody>
      </p:sp>
      <p:sp>
        <p:nvSpPr>
          <p:cNvPr id="381" name="Google Shape;381;gbf27756548_0_0"/>
          <p:cNvSpPr/>
          <p:nvPr/>
        </p:nvSpPr>
        <p:spPr>
          <a:xfrm>
            <a:off x="3547632" y="1210864"/>
            <a:ext cx="2971500" cy="548100"/>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Significant Hazard Identified</a:t>
            </a:r>
            <a:endParaRPr sz="1600"/>
          </a:p>
        </p:txBody>
      </p:sp>
      <p:grpSp>
        <p:nvGrpSpPr>
          <p:cNvPr id="382" name="Google Shape;382;gbf27756548_0_0"/>
          <p:cNvGrpSpPr/>
          <p:nvPr/>
        </p:nvGrpSpPr>
        <p:grpSpPr>
          <a:xfrm>
            <a:off x="6409368" y="1545420"/>
            <a:ext cx="1135551" cy="1066155"/>
            <a:chOff x="6466116" y="449942"/>
            <a:chExt cx="1081271" cy="1030500"/>
          </a:xfrm>
        </p:grpSpPr>
        <p:sp>
          <p:nvSpPr>
            <p:cNvPr id="383" name="Google Shape;383;gbf27756548_0_0"/>
            <p:cNvSpPr/>
            <p:nvPr/>
          </p:nvSpPr>
          <p:spPr>
            <a:xfrm>
              <a:off x="6466116" y="449942"/>
              <a:ext cx="1081200" cy="1030500"/>
            </a:xfrm>
            <a:prstGeom prst="ellipse">
              <a:avLst/>
            </a:prstGeom>
            <a:solidFill>
              <a:srgbClr val="FF0000"/>
            </a:solidFill>
            <a:ln w="25400" cap="flat" cmpd="sng">
              <a:solidFill>
                <a:srgbClr val="FF0000"/>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r>
                <a:rPr lang="en-GB" sz="900" b="0" i="0" u="none" strike="noStrike" cap="none">
                  <a:solidFill>
                    <a:schemeClr val="lt1"/>
                  </a:solidFill>
                  <a:latin typeface="Arial"/>
                  <a:ea typeface="Arial"/>
                  <a:cs typeface="Arial"/>
                  <a:sym typeface="Arial"/>
                </a:rPr>
                <a:t> </a:t>
              </a:r>
              <a:endParaRPr sz="1600"/>
            </a:p>
          </p:txBody>
        </p:sp>
        <p:sp>
          <p:nvSpPr>
            <p:cNvPr id="384" name="Google Shape;384;gbf27756548_0_0"/>
            <p:cNvSpPr txBox="1"/>
            <p:nvPr/>
          </p:nvSpPr>
          <p:spPr>
            <a:xfrm>
              <a:off x="6468287" y="564215"/>
              <a:ext cx="1079100" cy="699300"/>
            </a:xfrm>
            <a:prstGeom prst="rect">
              <a:avLst/>
            </a:prstGeom>
            <a:noFill/>
            <a:ln>
              <a:noFill/>
            </a:ln>
          </p:spPr>
          <p:txBody>
            <a:bodyPr spcFirstLastPara="1" wrap="square" lIns="106650" tIns="53325" rIns="106650" bIns="53325" anchor="t" anchorCtr="0">
              <a:spAutoFit/>
            </a:bodyPr>
            <a:lstStyle/>
            <a:p>
              <a:pPr marL="0" marR="0" lvl="0" indent="0" algn="ctr" rtl="0">
                <a:lnSpc>
                  <a:spcPct val="100000"/>
                </a:lnSpc>
                <a:spcBef>
                  <a:spcPts val="0"/>
                </a:spcBef>
                <a:spcAft>
                  <a:spcPts val="0"/>
                </a:spcAft>
                <a:buNone/>
              </a:pPr>
              <a:r>
                <a:rPr lang="en-GB" sz="1000" b="0" i="0" u="none" strike="noStrike" cap="none">
                  <a:solidFill>
                    <a:schemeClr val="lt1"/>
                  </a:solidFill>
                  <a:latin typeface="Arial"/>
                  <a:ea typeface="Arial"/>
                  <a:cs typeface="Arial"/>
                  <a:sym typeface="Arial"/>
                </a:rPr>
                <a:t>Assessment</a:t>
              </a:r>
              <a:endParaRPr sz="1000"/>
            </a:p>
            <a:p>
              <a:pPr marL="0" marR="0" lvl="0" indent="0" algn="ctr" rtl="0">
                <a:lnSpc>
                  <a:spcPct val="100000"/>
                </a:lnSpc>
                <a:spcBef>
                  <a:spcPts val="0"/>
                </a:spcBef>
                <a:spcAft>
                  <a:spcPts val="0"/>
                </a:spcAft>
                <a:buNone/>
              </a:pPr>
              <a:r>
                <a:rPr lang="en-GB" sz="1000" b="0" i="0" u="none" strike="noStrike" cap="none">
                  <a:solidFill>
                    <a:schemeClr val="lt1"/>
                  </a:solidFill>
                  <a:latin typeface="Arial"/>
                  <a:ea typeface="Arial"/>
                  <a:cs typeface="Arial"/>
                  <a:sym typeface="Arial"/>
                </a:rPr>
                <a:t>by</a:t>
              </a:r>
              <a:endParaRPr sz="1000"/>
            </a:p>
            <a:p>
              <a:pPr marL="0" marR="0" lvl="0" indent="0" algn="ctr" rtl="0">
                <a:lnSpc>
                  <a:spcPct val="100000"/>
                </a:lnSpc>
                <a:spcBef>
                  <a:spcPts val="0"/>
                </a:spcBef>
                <a:spcAft>
                  <a:spcPts val="0"/>
                </a:spcAft>
                <a:buNone/>
              </a:pPr>
              <a:r>
                <a:rPr lang="en-GB" sz="1000" b="0" i="0" u="none" strike="noStrike" cap="none">
                  <a:solidFill>
                    <a:schemeClr val="lt1"/>
                  </a:solidFill>
                  <a:latin typeface="Arial"/>
                  <a:ea typeface="Arial"/>
                  <a:cs typeface="Arial"/>
                  <a:sym typeface="Arial"/>
                </a:rPr>
                <a:t>Geotechnical</a:t>
              </a:r>
              <a:endParaRPr sz="1000"/>
            </a:p>
            <a:p>
              <a:pPr marL="0" marR="0" lvl="0" indent="0" algn="ctr" rtl="0">
                <a:lnSpc>
                  <a:spcPct val="100000"/>
                </a:lnSpc>
                <a:spcBef>
                  <a:spcPts val="0"/>
                </a:spcBef>
                <a:spcAft>
                  <a:spcPts val="0"/>
                </a:spcAft>
                <a:buNone/>
              </a:pPr>
              <a:r>
                <a:rPr lang="en-GB" sz="1000" b="0" i="0" u="none" strike="noStrike" cap="none">
                  <a:solidFill>
                    <a:schemeClr val="lt1"/>
                  </a:solidFill>
                  <a:latin typeface="Arial"/>
                  <a:ea typeface="Arial"/>
                  <a:cs typeface="Arial"/>
                  <a:sym typeface="Arial"/>
                </a:rPr>
                <a:t>Specialist</a:t>
              </a:r>
              <a:endParaRPr sz="1000"/>
            </a:p>
          </p:txBody>
        </p:sp>
      </p:grpSp>
      <p:grpSp>
        <p:nvGrpSpPr>
          <p:cNvPr id="385" name="Google Shape;385;gbf27756548_0_0"/>
          <p:cNvGrpSpPr/>
          <p:nvPr/>
        </p:nvGrpSpPr>
        <p:grpSpPr>
          <a:xfrm>
            <a:off x="7716757" y="2611630"/>
            <a:ext cx="1135584" cy="1066155"/>
            <a:chOff x="6466116" y="449942"/>
            <a:chExt cx="1081200" cy="1030500"/>
          </a:xfrm>
        </p:grpSpPr>
        <p:sp>
          <p:nvSpPr>
            <p:cNvPr id="386" name="Google Shape;386;gbf27756548_0_0"/>
            <p:cNvSpPr/>
            <p:nvPr/>
          </p:nvSpPr>
          <p:spPr>
            <a:xfrm>
              <a:off x="6466116" y="449942"/>
              <a:ext cx="1081200" cy="1030500"/>
            </a:xfrm>
            <a:prstGeom prst="ellipse">
              <a:avLst/>
            </a:prstGeom>
            <a:solidFill>
              <a:srgbClr val="FF0000"/>
            </a:solidFill>
            <a:ln w="25400" cap="flat" cmpd="sng">
              <a:solidFill>
                <a:srgbClr val="FF0000"/>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r>
                <a:rPr lang="en-GB" sz="900" b="0" i="0" u="none" strike="noStrike" cap="none">
                  <a:solidFill>
                    <a:schemeClr val="lt1"/>
                  </a:solidFill>
                  <a:latin typeface="Arial"/>
                  <a:ea typeface="Arial"/>
                  <a:cs typeface="Arial"/>
                  <a:sym typeface="Arial"/>
                </a:rPr>
                <a:t> </a:t>
              </a:r>
              <a:endParaRPr sz="1600"/>
            </a:p>
          </p:txBody>
        </p:sp>
        <p:sp>
          <p:nvSpPr>
            <p:cNvPr id="387" name="Google Shape;387;gbf27756548_0_0"/>
            <p:cNvSpPr txBox="1"/>
            <p:nvPr/>
          </p:nvSpPr>
          <p:spPr>
            <a:xfrm>
              <a:off x="6473024" y="682287"/>
              <a:ext cx="1055100" cy="639600"/>
            </a:xfrm>
            <a:prstGeom prst="rect">
              <a:avLst/>
            </a:prstGeom>
            <a:noFill/>
            <a:ln>
              <a:noFill/>
            </a:ln>
          </p:spPr>
          <p:txBody>
            <a:bodyPr spcFirstLastPara="1" wrap="square" lIns="106650" tIns="53325" rIns="106650" bIns="53325" anchor="t" anchorCtr="0">
              <a:spAutoFit/>
            </a:bodyPr>
            <a:lstStyle/>
            <a:p>
              <a:pPr marL="0" marR="0" lvl="0" indent="0" algn="ctr" rtl="0">
                <a:lnSpc>
                  <a:spcPct val="100000"/>
                </a:lnSpc>
                <a:spcBef>
                  <a:spcPts val="0"/>
                </a:spcBef>
                <a:spcAft>
                  <a:spcPts val="0"/>
                </a:spcAft>
                <a:buNone/>
              </a:pPr>
              <a:r>
                <a:rPr lang="en-GB" sz="1200" b="0" i="0" u="none" strike="noStrike" cap="none">
                  <a:solidFill>
                    <a:schemeClr val="lt1"/>
                  </a:solidFill>
                  <a:latin typeface="Arial"/>
                  <a:ea typeface="Arial"/>
                  <a:cs typeface="Arial"/>
                  <a:sym typeface="Arial"/>
                </a:rPr>
                <a:t>Review at</a:t>
              </a:r>
              <a:endParaRPr sz="1200"/>
            </a:p>
            <a:p>
              <a:pPr marL="0" marR="0" lvl="0" indent="0" algn="ctr" rtl="0">
                <a:lnSpc>
                  <a:spcPct val="100000"/>
                </a:lnSpc>
                <a:spcBef>
                  <a:spcPts val="0"/>
                </a:spcBef>
                <a:spcAft>
                  <a:spcPts val="0"/>
                </a:spcAft>
                <a:buNone/>
              </a:pPr>
              <a:r>
                <a:rPr lang="en-GB" sz="1200" b="0" i="0" u="none" strike="noStrike" cap="none">
                  <a:solidFill>
                    <a:schemeClr val="lt1"/>
                  </a:solidFill>
                  <a:latin typeface="Arial"/>
                  <a:ea typeface="Arial"/>
                  <a:cs typeface="Arial"/>
                  <a:sym typeface="Arial"/>
                </a:rPr>
                <a:t>least every 2</a:t>
              </a:r>
              <a:endParaRPr sz="1200"/>
            </a:p>
            <a:p>
              <a:pPr marL="0" marR="0" lvl="0" indent="0" algn="ctr" rtl="0">
                <a:lnSpc>
                  <a:spcPct val="100000"/>
                </a:lnSpc>
                <a:spcBef>
                  <a:spcPts val="0"/>
                </a:spcBef>
                <a:spcAft>
                  <a:spcPts val="0"/>
                </a:spcAft>
                <a:buNone/>
              </a:pPr>
              <a:r>
                <a:rPr lang="en-GB" sz="1200" b="0" i="0" u="none" strike="noStrike" cap="none">
                  <a:solidFill>
                    <a:schemeClr val="lt1"/>
                  </a:solidFill>
                  <a:latin typeface="Arial"/>
                  <a:ea typeface="Arial"/>
                  <a:cs typeface="Arial"/>
                  <a:sym typeface="Arial"/>
                </a:rPr>
                <a:t>years</a:t>
              </a:r>
              <a:endParaRPr sz="1200"/>
            </a:p>
          </p:txBody>
        </p:sp>
      </p:grpSp>
      <p:grpSp>
        <p:nvGrpSpPr>
          <p:cNvPr id="388" name="Google Shape;388;gbf27756548_0_0"/>
          <p:cNvGrpSpPr/>
          <p:nvPr/>
        </p:nvGrpSpPr>
        <p:grpSpPr>
          <a:xfrm>
            <a:off x="7217317" y="4207875"/>
            <a:ext cx="1246407" cy="1063785"/>
            <a:chOff x="6466116" y="449942"/>
            <a:chExt cx="1081200" cy="1030500"/>
          </a:xfrm>
        </p:grpSpPr>
        <p:sp>
          <p:nvSpPr>
            <p:cNvPr id="389" name="Google Shape;389;gbf27756548_0_0"/>
            <p:cNvSpPr/>
            <p:nvPr/>
          </p:nvSpPr>
          <p:spPr>
            <a:xfrm>
              <a:off x="6466116" y="449942"/>
              <a:ext cx="1081200" cy="1030500"/>
            </a:xfrm>
            <a:prstGeom prst="ellipse">
              <a:avLst/>
            </a:prstGeom>
            <a:solidFill>
              <a:srgbClr val="FF0000"/>
            </a:solidFill>
            <a:ln w="25400" cap="flat" cmpd="sng">
              <a:solidFill>
                <a:srgbClr val="FF0000"/>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r>
                <a:rPr lang="en-GB" sz="900" b="0" i="0" u="none" strike="noStrike" cap="none">
                  <a:solidFill>
                    <a:schemeClr val="lt1"/>
                  </a:solidFill>
                  <a:latin typeface="Arial"/>
                  <a:ea typeface="Arial"/>
                  <a:cs typeface="Arial"/>
                  <a:sym typeface="Arial"/>
                </a:rPr>
                <a:t> </a:t>
              </a:r>
              <a:endParaRPr sz="1600"/>
            </a:p>
          </p:txBody>
        </p:sp>
        <p:sp>
          <p:nvSpPr>
            <p:cNvPr id="390" name="Google Shape;390;gbf27756548_0_0"/>
            <p:cNvSpPr txBox="1"/>
            <p:nvPr/>
          </p:nvSpPr>
          <p:spPr>
            <a:xfrm>
              <a:off x="6643734" y="507073"/>
              <a:ext cx="773100" cy="939300"/>
            </a:xfrm>
            <a:prstGeom prst="rect">
              <a:avLst/>
            </a:prstGeom>
            <a:noFill/>
            <a:ln>
              <a:noFill/>
            </a:ln>
          </p:spPr>
          <p:txBody>
            <a:bodyPr spcFirstLastPara="1" wrap="square" lIns="106650" tIns="53325" rIns="106650" bIns="53325" anchor="t" anchorCtr="0">
              <a:spAutoFit/>
            </a:bodyPr>
            <a:lstStyle/>
            <a:p>
              <a:pPr marL="0" marR="0" lvl="0" indent="0" algn="ctr" rtl="0">
                <a:lnSpc>
                  <a:spcPct val="100000"/>
                </a:lnSpc>
                <a:spcBef>
                  <a:spcPts val="0"/>
                </a:spcBef>
                <a:spcAft>
                  <a:spcPts val="0"/>
                </a:spcAft>
                <a:buNone/>
              </a:pPr>
              <a:r>
                <a:rPr lang="en-GB" sz="1200" b="0" i="0" u="none" strike="noStrike" cap="none">
                  <a:solidFill>
                    <a:schemeClr val="lt1"/>
                  </a:solidFill>
                  <a:latin typeface="Arial"/>
                  <a:ea typeface="Arial"/>
                  <a:cs typeface="Arial"/>
                  <a:sym typeface="Arial"/>
                </a:rPr>
                <a:t>R</a:t>
              </a:r>
              <a:r>
                <a:rPr lang="en-GB" sz="1100" b="0" i="0" u="none" strike="noStrike" cap="none">
                  <a:solidFill>
                    <a:schemeClr val="lt1"/>
                  </a:solidFill>
                  <a:latin typeface="Arial"/>
                  <a:ea typeface="Arial"/>
                  <a:cs typeface="Arial"/>
                  <a:sym typeface="Arial"/>
                </a:rPr>
                <a:t>eview at</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proposed/</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significant</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change to</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structure</a:t>
              </a:r>
              <a:endParaRPr sz="1100"/>
            </a:p>
          </p:txBody>
        </p:sp>
      </p:grpSp>
      <p:grpSp>
        <p:nvGrpSpPr>
          <p:cNvPr id="391" name="Google Shape;391;gbf27756548_0_0"/>
          <p:cNvGrpSpPr/>
          <p:nvPr/>
        </p:nvGrpSpPr>
        <p:grpSpPr>
          <a:xfrm>
            <a:off x="5382935" y="4216729"/>
            <a:ext cx="1246407" cy="1066155"/>
            <a:chOff x="6466116" y="449942"/>
            <a:chExt cx="1081200" cy="1030500"/>
          </a:xfrm>
        </p:grpSpPr>
        <p:sp>
          <p:nvSpPr>
            <p:cNvPr id="392" name="Google Shape;392;gbf27756548_0_0"/>
            <p:cNvSpPr/>
            <p:nvPr/>
          </p:nvSpPr>
          <p:spPr>
            <a:xfrm>
              <a:off x="6466116" y="449942"/>
              <a:ext cx="1081200" cy="1030500"/>
            </a:xfrm>
            <a:prstGeom prst="ellipse">
              <a:avLst/>
            </a:prstGeom>
            <a:solidFill>
              <a:srgbClr val="FF0000"/>
            </a:solidFill>
            <a:ln w="25400" cap="flat" cmpd="sng">
              <a:solidFill>
                <a:srgbClr val="FF0000"/>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r>
                <a:rPr lang="en-GB" sz="900" b="0" i="0" u="none" strike="noStrike" cap="none">
                  <a:solidFill>
                    <a:schemeClr val="lt1"/>
                  </a:solidFill>
                  <a:latin typeface="Arial"/>
                  <a:ea typeface="Arial"/>
                  <a:cs typeface="Arial"/>
                  <a:sym typeface="Arial"/>
                </a:rPr>
                <a:t> </a:t>
              </a:r>
              <a:endParaRPr sz="1600"/>
            </a:p>
          </p:txBody>
        </p:sp>
        <p:sp>
          <p:nvSpPr>
            <p:cNvPr id="393" name="Google Shape;393;gbf27756548_0_0"/>
            <p:cNvSpPr txBox="1"/>
            <p:nvPr/>
          </p:nvSpPr>
          <p:spPr>
            <a:xfrm>
              <a:off x="6523884" y="507416"/>
              <a:ext cx="1002300" cy="922500"/>
            </a:xfrm>
            <a:prstGeom prst="rect">
              <a:avLst/>
            </a:prstGeom>
            <a:noFill/>
            <a:ln>
              <a:noFill/>
            </a:ln>
          </p:spPr>
          <p:txBody>
            <a:bodyPr spcFirstLastPara="1" wrap="square" lIns="106650" tIns="53325" rIns="106650" bIns="53325" anchor="t" anchorCtr="0">
              <a:spAutoFit/>
            </a:bodyPr>
            <a:lstStyle/>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Review at</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significant</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change to</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neighbouring</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land</a:t>
              </a:r>
              <a:endParaRPr/>
            </a:p>
          </p:txBody>
        </p:sp>
      </p:grpSp>
      <p:grpSp>
        <p:nvGrpSpPr>
          <p:cNvPr id="394" name="Google Shape;394;gbf27756548_0_0"/>
          <p:cNvGrpSpPr/>
          <p:nvPr/>
        </p:nvGrpSpPr>
        <p:grpSpPr>
          <a:xfrm>
            <a:off x="5055069" y="2578961"/>
            <a:ext cx="1192131" cy="1066155"/>
            <a:chOff x="6466116" y="449942"/>
            <a:chExt cx="1081200" cy="1030500"/>
          </a:xfrm>
        </p:grpSpPr>
        <p:sp>
          <p:nvSpPr>
            <p:cNvPr id="395" name="Google Shape;395;gbf27756548_0_0"/>
            <p:cNvSpPr/>
            <p:nvPr/>
          </p:nvSpPr>
          <p:spPr>
            <a:xfrm>
              <a:off x="6466116" y="449942"/>
              <a:ext cx="1081200" cy="1030500"/>
            </a:xfrm>
            <a:prstGeom prst="ellipse">
              <a:avLst/>
            </a:prstGeom>
            <a:solidFill>
              <a:srgbClr val="FF0000"/>
            </a:solidFill>
            <a:ln w="25400" cap="flat" cmpd="sng">
              <a:solidFill>
                <a:srgbClr val="FF0000"/>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r>
                <a:rPr lang="en-GB" sz="900" b="0" i="0" u="none" strike="noStrike" cap="none">
                  <a:solidFill>
                    <a:schemeClr val="lt1"/>
                  </a:solidFill>
                  <a:latin typeface="Arial"/>
                  <a:ea typeface="Arial"/>
                  <a:cs typeface="Arial"/>
                  <a:sym typeface="Arial"/>
                </a:rPr>
                <a:t> </a:t>
              </a:r>
              <a:endParaRPr sz="1600"/>
            </a:p>
          </p:txBody>
        </p:sp>
        <p:sp>
          <p:nvSpPr>
            <p:cNvPr id="396" name="Google Shape;396;gbf27756548_0_0"/>
            <p:cNvSpPr txBox="1"/>
            <p:nvPr/>
          </p:nvSpPr>
          <p:spPr>
            <a:xfrm>
              <a:off x="6524221" y="544722"/>
              <a:ext cx="875700" cy="788400"/>
            </a:xfrm>
            <a:prstGeom prst="rect">
              <a:avLst/>
            </a:prstGeom>
            <a:noFill/>
            <a:ln>
              <a:noFill/>
            </a:ln>
          </p:spPr>
          <p:txBody>
            <a:bodyPr spcFirstLastPara="1" wrap="square" lIns="106650" tIns="53325" rIns="106650" bIns="53325" anchor="t" anchorCtr="0">
              <a:spAutoFit/>
            </a:bodyPr>
            <a:lstStyle/>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Review</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if</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validity </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questione</a:t>
              </a:r>
              <a:r>
                <a:rPr lang="en-GB" sz="1300" b="0" i="0" u="none" strike="noStrike" cap="none">
                  <a:solidFill>
                    <a:schemeClr val="lt1"/>
                  </a:solidFill>
                  <a:latin typeface="Arial"/>
                  <a:ea typeface="Arial"/>
                  <a:cs typeface="Arial"/>
                  <a:sym typeface="Arial"/>
                </a:rPr>
                <a:t>d</a:t>
              </a:r>
              <a:endParaRPr sz="1600"/>
            </a:p>
          </p:txBody>
        </p:sp>
      </p:grpSp>
      <p:grpSp>
        <p:nvGrpSpPr>
          <p:cNvPr id="397" name="Google Shape;397;gbf27756548_0_0"/>
          <p:cNvGrpSpPr/>
          <p:nvPr/>
        </p:nvGrpSpPr>
        <p:grpSpPr>
          <a:xfrm>
            <a:off x="5985004" y="2343732"/>
            <a:ext cx="1780295" cy="1917284"/>
            <a:chOff x="5553994" y="2956099"/>
            <a:chExt cx="1878344" cy="1853165"/>
          </a:xfrm>
        </p:grpSpPr>
        <p:sp>
          <p:nvSpPr>
            <p:cNvPr id="398" name="Google Shape;398;gbf27756548_0_0"/>
            <p:cNvSpPr/>
            <p:nvPr/>
          </p:nvSpPr>
          <p:spPr>
            <a:xfrm rot="2161113">
              <a:off x="7069082" y="3006599"/>
              <a:ext cx="286712" cy="353499"/>
            </a:xfrm>
            <a:prstGeom prst="rightArrow">
              <a:avLst>
                <a:gd name="adj1" fmla="val 50000"/>
                <a:gd name="adj2" fmla="val 50000"/>
              </a:avLst>
            </a:prstGeom>
            <a:solidFill>
              <a:srgbClr val="B1CDFB"/>
            </a:solidFill>
            <a:ln w="25400" cap="flat" cmpd="sng">
              <a:solidFill>
                <a:srgbClr val="B1CDFB"/>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399" name="Google Shape;399;gbf27756548_0_0"/>
            <p:cNvSpPr/>
            <p:nvPr/>
          </p:nvSpPr>
          <p:spPr>
            <a:xfrm rot="-8436085">
              <a:off x="6653516" y="3342136"/>
              <a:ext cx="686769" cy="353390"/>
            </a:xfrm>
            <a:prstGeom prst="rightArrow">
              <a:avLst>
                <a:gd name="adj1" fmla="val 50000"/>
                <a:gd name="adj2" fmla="val 50000"/>
              </a:avLst>
            </a:prstGeom>
            <a:solidFill>
              <a:srgbClr val="B1CDFB"/>
            </a:solidFill>
            <a:ln w="25400" cap="flat" cmpd="sng">
              <a:solidFill>
                <a:srgbClr val="B1CDFB"/>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00" name="Google Shape;400;gbf27756548_0_0"/>
            <p:cNvSpPr/>
            <p:nvPr/>
          </p:nvSpPr>
          <p:spPr>
            <a:xfrm rot="-6938185">
              <a:off x="5955138" y="3828880"/>
              <a:ext cx="1622525" cy="347667"/>
            </a:xfrm>
            <a:prstGeom prst="rightArrow">
              <a:avLst>
                <a:gd name="adj1" fmla="val 50000"/>
                <a:gd name="adj2" fmla="val 50000"/>
              </a:avLst>
            </a:prstGeom>
            <a:solidFill>
              <a:srgbClr val="B1CDFB"/>
            </a:solidFill>
            <a:ln w="25400" cap="flat" cmpd="sng">
              <a:solidFill>
                <a:srgbClr val="B1CDFB"/>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01" name="Google Shape;401;gbf27756548_0_0"/>
            <p:cNvSpPr/>
            <p:nvPr/>
          </p:nvSpPr>
          <p:spPr>
            <a:xfrm rot="-4364469">
              <a:off x="5196130" y="3757650"/>
              <a:ext cx="1497527" cy="353456"/>
            </a:xfrm>
            <a:prstGeom prst="rightArrow">
              <a:avLst>
                <a:gd name="adj1" fmla="val 50000"/>
                <a:gd name="adj2" fmla="val 50000"/>
              </a:avLst>
            </a:prstGeom>
            <a:solidFill>
              <a:srgbClr val="B1CDFB"/>
            </a:solidFill>
            <a:ln w="25400" cap="flat" cmpd="sng">
              <a:solidFill>
                <a:srgbClr val="B1CDFB"/>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02" name="Google Shape;402;gbf27756548_0_0"/>
            <p:cNvSpPr/>
            <p:nvPr/>
          </p:nvSpPr>
          <p:spPr>
            <a:xfrm rot="-2279126">
              <a:off x="5671278" y="3020715"/>
              <a:ext cx="286614" cy="353525"/>
            </a:xfrm>
            <a:prstGeom prst="rightArrow">
              <a:avLst>
                <a:gd name="adj1" fmla="val 50000"/>
                <a:gd name="adj2" fmla="val 50000"/>
              </a:avLst>
            </a:prstGeom>
            <a:solidFill>
              <a:srgbClr val="B1CDFB"/>
            </a:solidFill>
            <a:ln w="25400" cap="flat" cmpd="sng">
              <a:solidFill>
                <a:srgbClr val="B1CDFB"/>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403" name="Google Shape;403;gbf27756548_0_0"/>
          <p:cNvGrpSpPr/>
          <p:nvPr/>
        </p:nvGrpSpPr>
        <p:grpSpPr>
          <a:xfrm>
            <a:off x="2497672" y="1554223"/>
            <a:ext cx="1024761" cy="1066155"/>
            <a:chOff x="6468659" y="407023"/>
            <a:chExt cx="1081200" cy="1030500"/>
          </a:xfrm>
        </p:grpSpPr>
        <p:sp>
          <p:nvSpPr>
            <p:cNvPr id="404" name="Google Shape;404;gbf27756548_0_0"/>
            <p:cNvSpPr/>
            <p:nvPr/>
          </p:nvSpPr>
          <p:spPr>
            <a:xfrm>
              <a:off x="6468659" y="407023"/>
              <a:ext cx="1081200" cy="1030500"/>
            </a:xfrm>
            <a:prstGeom prst="ellipse">
              <a:avLst/>
            </a:prstGeom>
            <a:solidFill>
              <a:srgbClr val="92D050"/>
            </a:solidFill>
            <a:ln w="25400" cap="flat" cmpd="sng">
              <a:solidFill>
                <a:srgbClr val="92D050"/>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r>
                <a:rPr lang="en-GB" sz="900" b="0" i="0" u="none" strike="noStrike" cap="none">
                  <a:solidFill>
                    <a:schemeClr val="lt1"/>
                  </a:solidFill>
                  <a:latin typeface="Arial"/>
                  <a:ea typeface="Arial"/>
                  <a:cs typeface="Arial"/>
                  <a:sym typeface="Arial"/>
                </a:rPr>
                <a:t> </a:t>
              </a:r>
              <a:endParaRPr sz="1600"/>
            </a:p>
          </p:txBody>
        </p:sp>
        <p:sp>
          <p:nvSpPr>
            <p:cNvPr id="405" name="Google Shape;405;gbf27756548_0_0"/>
            <p:cNvSpPr txBox="1"/>
            <p:nvPr/>
          </p:nvSpPr>
          <p:spPr>
            <a:xfrm>
              <a:off x="6542965" y="521296"/>
              <a:ext cx="934800" cy="699300"/>
            </a:xfrm>
            <a:prstGeom prst="rect">
              <a:avLst/>
            </a:prstGeom>
            <a:noFill/>
            <a:ln>
              <a:noFill/>
            </a:ln>
          </p:spPr>
          <p:txBody>
            <a:bodyPr spcFirstLastPara="1" wrap="square" lIns="106650" tIns="53325" rIns="106650" bIns="53325" anchor="t" anchorCtr="0">
              <a:spAutoFit/>
            </a:bodyPr>
            <a:lstStyle/>
            <a:p>
              <a:pPr marL="0" marR="0" lvl="0" indent="0" algn="ctr" rtl="0">
                <a:lnSpc>
                  <a:spcPct val="100000"/>
                </a:lnSpc>
                <a:spcBef>
                  <a:spcPts val="0"/>
                </a:spcBef>
                <a:spcAft>
                  <a:spcPts val="0"/>
                </a:spcAft>
                <a:buNone/>
              </a:pPr>
              <a:r>
                <a:rPr lang="en-GB" sz="1000" b="0" i="0" u="none" strike="noStrike" cap="none">
                  <a:solidFill>
                    <a:schemeClr val="lt1"/>
                  </a:solidFill>
                  <a:latin typeface="Arial"/>
                  <a:ea typeface="Arial"/>
                  <a:cs typeface="Arial"/>
                  <a:sym typeface="Arial"/>
                </a:rPr>
                <a:t>Appraisal</a:t>
              </a:r>
              <a:endParaRPr sz="1000"/>
            </a:p>
            <a:p>
              <a:pPr marL="0" marR="0" lvl="0" indent="0" algn="ctr" rtl="0">
                <a:lnSpc>
                  <a:spcPct val="100000"/>
                </a:lnSpc>
                <a:spcBef>
                  <a:spcPts val="0"/>
                </a:spcBef>
                <a:spcAft>
                  <a:spcPts val="0"/>
                </a:spcAft>
                <a:buNone/>
              </a:pPr>
              <a:r>
                <a:rPr lang="en-GB" sz="1000" b="0" i="0" u="none" strike="noStrike" cap="none">
                  <a:solidFill>
                    <a:schemeClr val="lt1"/>
                  </a:solidFill>
                  <a:latin typeface="Arial"/>
                  <a:ea typeface="Arial"/>
                  <a:cs typeface="Arial"/>
                  <a:sym typeface="Arial"/>
                </a:rPr>
                <a:t>by</a:t>
              </a:r>
              <a:endParaRPr sz="1000"/>
            </a:p>
            <a:p>
              <a:pPr marL="0" marR="0" lvl="0" indent="0" algn="ctr" rtl="0">
                <a:lnSpc>
                  <a:spcPct val="100000"/>
                </a:lnSpc>
                <a:spcBef>
                  <a:spcPts val="0"/>
                </a:spcBef>
                <a:spcAft>
                  <a:spcPts val="0"/>
                </a:spcAft>
                <a:buNone/>
              </a:pPr>
              <a:r>
                <a:rPr lang="en-GB" sz="1000" b="0" i="0" u="none" strike="noStrike" cap="none">
                  <a:solidFill>
                    <a:schemeClr val="lt1"/>
                  </a:solidFill>
                  <a:latin typeface="Arial"/>
                  <a:ea typeface="Arial"/>
                  <a:cs typeface="Arial"/>
                  <a:sym typeface="Arial"/>
                </a:rPr>
                <a:t>Competent</a:t>
              </a:r>
              <a:endParaRPr sz="1000"/>
            </a:p>
            <a:p>
              <a:pPr marL="0" marR="0" lvl="0" indent="0" algn="ctr" rtl="0">
                <a:lnSpc>
                  <a:spcPct val="100000"/>
                </a:lnSpc>
                <a:spcBef>
                  <a:spcPts val="0"/>
                </a:spcBef>
                <a:spcAft>
                  <a:spcPts val="0"/>
                </a:spcAft>
                <a:buNone/>
              </a:pPr>
              <a:r>
                <a:rPr lang="en-GB" sz="1000" b="0" i="0" u="none" strike="noStrike" cap="none">
                  <a:solidFill>
                    <a:schemeClr val="lt1"/>
                  </a:solidFill>
                  <a:latin typeface="Arial"/>
                  <a:ea typeface="Arial"/>
                  <a:cs typeface="Arial"/>
                  <a:sym typeface="Arial"/>
                </a:rPr>
                <a:t>person</a:t>
              </a:r>
              <a:endParaRPr sz="1000"/>
            </a:p>
          </p:txBody>
        </p:sp>
      </p:grpSp>
      <p:grpSp>
        <p:nvGrpSpPr>
          <p:cNvPr id="406" name="Google Shape;406;gbf27756548_0_0"/>
          <p:cNvGrpSpPr/>
          <p:nvPr/>
        </p:nvGrpSpPr>
        <p:grpSpPr>
          <a:xfrm>
            <a:off x="3785399" y="2552953"/>
            <a:ext cx="1154581" cy="1063785"/>
            <a:chOff x="6891654" y="440332"/>
            <a:chExt cx="1098973" cy="1030500"/>
          </a:xfrm>
        </p:grpSpPr>
        <p:sp>
          <p:nvSpPr>
            <p:cNvPr id="407" name="Google Shape;407;gbf27756548_0_0"/>
            <p:cNvSpPr/>
            <p:nvPr/>
          </p:nvSpPr>
          <p:spPr>
            <a:xfrm>
              <a:off x="6891654" y="440332"/>
              <a:ext cx="1081200" cy="1030500"/>
            </a:xfrm>
            <a:prstGeom prst="ellipse">
              <a:avLst/>
            </a:prstGeom>
            <a:solidFill>
              <a:srgbClr val="92D050"/>
            </a:solidFill>
            <a:ln w="25400" cap="flat" cmpd="sng">
              <a:solidFill>
                <a:srgbClr val="92D050"/>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r>
                <a:rPr lang="en-GB" sz="900" b="0" i="0" u="none" strike="noStrike" cap="none">
                  <a:solidFill>
                    <a:schemeClr val="lt1"/>
                  </a:solidFill>
                  <a:latin typeface="Arial"/>
                  <a:ea typeface="Arial"/>
                  <a:cs typeface="Arial"/>
                  <a:sym typeface="Arial"/>
                </a:rPr>
                <a:t> </a:t>
              </a:r>
              <a:endParaRPr sz="1600"/>
            </a:p>
          </p:txBody>
        </p:sp>
        <p:sp>
          <p:nvSpPr>
            <p:cNvPr id="408" name="Google Shape;408;gbf27756548_0_0"/>
            <p:cNvSpPr txBox="1"/>
            <p:nvPr/>
          </p:nvSpPr>
          <p:spPr>
            <a:xfrm>
              <a:off x="6909426" y="672090"/>
              <a:ext cx="1081200" cy="596400"/>
            </a:xfrm>
            <a:prstGeom prst="rect">
              <a:avLst/>
            </a:prstGeom>
            <a:noFill/>
            <a:ln>
              <a:noFill/>
            </a:ln>
          </p:spPr>
          <p:txBody>
            <a:bodyPr spcFirstLastPara="1" wrap="square" lIns="106650" tIns="53325" rIns="106650" bIns="53325" anchor="t" anchorCtr="0">
              <a:spAutoFit/>
            </a:bodyPr>
            <a:lstStyle/>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Review at</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appropriate</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intervals</a:t>
              </a:r>
              <a:endParaRPr sz="1100"/>
            </a:p>
          </p:txBody>
        </p:sp>
      </p:grpSp>
      <p:grpSp>
        <p:nvGrpSpPr>
          <p:cNvPr id="409" name="Google Shape;409;gbf27756548_0_0"/>
          <p:cNvGrpSpPr/>
          <p:nvPr/>
        </p:nvGrpSpPr>
        <p:grpSpPr>
          <a:xfrm>
            <a:off x="1042572" y="2645399"/>
            <a:ext cx="1192131" cy="1066155"/>
            <a:chOff x="697316" y="3155795"/>
            <a:chExt cx="1081200" cy="1030500"/>
          </a:xfrm>
        </p:grpSpPr>
        <p:sp>
          <p:nvSpPr>
            <p:cNvPr id="410" name="Google Shape;410;gbf27756548_0_0"/>
            <p:cNvSpPr/>
            <p:nvPr/>
          </p:nvSpPr>
          <p:spPr>
            <a:xfrm>
              <a:off x="697316" y="3155795"/>
              <a:ext cx="1081200" cy="1030500"/>
            </a:xfrm>
            <a:prstGeom prst="ellipse">
              <a:avLst/>
            </a:prstGeom>
            <a:solidFill>
              <a:srgbClr val="92D050"/>
            </a:solidFill>
            <a:ln w="25400" cap="flat" cmpd="sng">
              <a:solidFill>
                <a:srgbClr val="92D050"/>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r>
                <a:rPr lang="en-GB" sz="900" b="0" i="0" u="none" strike="noStrike" cap="none">
                  <a:solidFill>
                    <a:schemeClr val="lt1"/>
                  </a:solidFill>
                  <a:latin typeface="Arial"/>
                  <a:ea typeface="Arial"/>
                  <a:cs typeface="Arial"/>
                  <a:sym typeface="Arial"/>
                </a:rPr>
                <a:t> </a:t>
              </a:r>
              <a:endParaRPr sz="1600"/>
            </a:p>
          </p:txBody>
        </p:sp>
        <p:sp>
          <p:nvSpPr>
            <p:cNvPr id="411" name="Google Shape;411;gbf27756548_0_0"/>
            <p:cNvSpPr txBox="1"/>
            <p:nvPr/>
          </p:nvSpPr>
          <p:spPr>
            <a:xfrm>
              <a:off x="800062" y="3324545"/>
              <a:ext cx="875700" cy="758700"/>
            </a:xfrm>
            <a:prstGeom prst="rect">
              <a:avLst/>
            </a:prstGeom>
            <a:noFill/>
            <a:ln>
              <a:noFill/>
            </a:ln>
          </p:spPr>
          <p:txBody>
            <a:bodyPr spcFirstLastPara="1" wrap="square" lIns="106650" tIns="53325" rIns="106650" bIns="53325" anchor="t" anchorCtr="0">
              <a:spAutoFit/>
            </a:bodyPr>
            <a:lstStyle/>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Review</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if</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validity </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questioned</a:t>
              </a:r>
              <a:endParaRPr sz="1100"/>
            </a:p>
          </p:txBody>
        </p:sp>
      </p:grpSp>
      <p:grpSp>
        <p:nvGrpSpPr>
          <p:cNvPr id="412" name="Google Shape;412;gbf27756548_0_0"/>
          <p:cNvGrpSpPr/>
          <p:nvPr/>
        </p:nvGrpSpPr>
        <p:grpSpPr>
          <a:xfrm>
            <a:off x="1509419" y="4216653"/>
            <a:ext cx="1246407" cy="1066155"/>
            <a:chOff x="7360333" y="377267"/>
            <a:chExt cx="1081200" cy="1030500"/>
          </a:xfrm>
        </p:grpSpPr>
        <p:sp>
          <p:nvSpPr>
            <p:cNvPr id="413" name="Google Shape;413;gbf27756548_0_0"/>
            <p:cNvSpPr/>
            <p:nvPr/>
          </p:nvSpPr>
          <p:spPr>
            <a:xfrm>
              <a:off x="7360333" y="377267"/>
              <a:ext cx="1081200" cy="1030500"/>
            </a:xfrm>
            <a:prstGeom prst="ellipse">
              <a:avLst/>
            </a:prstGeom>
            <a:solidFill>
              <a:srgbClr val="92D050"/>
            </a:solidFill>
            <a:ln w="25400" cap="flat" cmpd="sng">
              <a:solidFill>
                <a:srgbClr val="92D050"/>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r>
                <a:rPr lang="en-GB" sz="900" b="0" i="0" u="none" strike="noStrike" cap="none">
                  <a:solidFill>
                    <a:schemeClr val="lt1"/>
                  </a:solidFill>
                  <a:latin typeface="Arial"/>
                  <a:ea typeface="Arial"/>
                  <a:cs typeface="Arial"/>
                  <a:sym typeface="Arial"/>
                </a:rPr>
                <a:t> </a:t>
              </a:r>
              <a:endParaRPr sz="1600"/>
            </a:p>
          </p:txBody>
        </p:sp>
        <p:sp>
          <p:nvSpPr>
            <p:cNvPr id="414" name="Google Shape;414;gbf27756548_0_0"/>
            <p:cNvSpPr txBox="1"/>
            <p:nvPr/>
          </p:nvSpPr>
          <p:spPr>
            <a:xfrm>
              <a:off x="7418101" y="434741"/>
              <a:ext cx="1002300" cy="922500"/>
            </a:xfrm>
            <a:prstGeom prst="rect">
              <a:avLst/>
            </a:prstGeom>
            <a:noFill/>
            <a:ln>
              <a:noFill/>
            </a:ln>
          </p:spPr>
          <p:txBody>
            <a:bodyPr spcFirstLastPara="1" wrap="square" lIns="106650" tIns="53325" rIns="106650" bIns="53325" anchor="t" anchorCtr="0">
              <a:spAutoFit/>
            </a:bodyPr>
            <a:lstStyle/>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Review at</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significant</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change to</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neighbouring</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land</a:t>
              </a:r>
              <a:endParaRPr/>
            </a:p>
          </p:txBody>
        </p:sp>
      </p:grpSp>
      <p:grpSp>
        <p:nvGrpSpPr>
          <p:cNvPr id="415" name="Google Shape;415;gbf27756548_0_0"/>
          <p:cNvGrpSpPr/>
          <p:nvPr/>
        </p:nvGrpSpPr>
        <p:grpSpPr>
          <a:xfrm>
            <a:off x="3343804" y="4188436"/>
            <a:ext cx="1246407" cy="1072645"/>
            <a:chOff x="8037794" y="4427475"/>
            <a:chExt cx="1081200" cy="1036773"/>
          </a:xfrm>
        </p:grpSpPr>
        <p:sp>
          <p:nvSpPr>
            <p:cNvPr id="416" name="Google Shape;416;gbf27756548_0_0"/>
            <p:cNvSpPr/>
            <p:nvPr/>
          </p:nvSpPr>
          <p:spPr>
            <a:xfrm>
              <a:off x="8037794" y="4427475"/>
              <a:ext cx="1081200" cy="1030500"/>
            </a:xfrm>
            <a:prstGeom prst="ellipse">
              <a:avLst/>
            </a:prstGeom>
            <a:solidFill>
              <a:srgbClr val="92D050"/>
            </a:solidFill>
            <a:ln w="25400" cap="flat" cmpd="sng">
              <a:solidFill>
                <a:srgbClr val="92D050"/>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r>
                <a:rPr lang="en-GB" sz="900" b="0" i="0" u="none" strike="noStrike" cap="none">
                  <a:solidFill>
                    <a:schemeClr val="lt1"/>
                  </a:solidFill>
                  <a:latin typeface="Arial"/>
                  <a:ea typeface="Arial"/>
                  <a:cs typeface="Arial"/>
                  <a:sym typeface="Arial"/>
                </a:rPr>
                <a:t> </a:t>
              </a:r>
              <a:endParaRPr sz="1600"/>
            </a:p>
          </p:txBody>
        </p:sp>
        <p:sp>
          <p:nvSpPr>
            <p:cNvPr id="417" name="Google Shape;417;gbf27756548_0_0"/>
            <p:cNvSpPr txBox="1"/>
            <p:nvPr/>
          </p:nvSpPr>
          <p:spPr>
            <a:xfrm>
              <a:off x="8193054" y="4541748"/>
              <a:ext cx="773100" cy="922500"/>
            </a:xfrm>
            <a:prstGeom prst="rect">
              <a:avLst/>
            </a:prstGeom>
            <a:noFill/>
            <a:ln>
              <a:noFill/>
            </a:ln>
          </p:spPr>
          <p:txBody>
            <a:bodyPr spcFirstLastPara="1" wrap="square" lIns="106650" tIns="53325" rIns="106650" bIns="53325" anchor="t" anchorCtr="0">
              <a:spAutoFit/>
            </a:bodyPr>
            <a:lstStyle/>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Review at</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proposed/</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significant</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change to</a:t>
              </a:r>
              <a:endParaRPr sz="1100"/>
            </a:p>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structure</a:t>
              </a:r>
              <a:endParaRPr sz="1100"/>
            </a:p>
          </p:txBody>
        </p:sp>
      </p:grpSp>
      <p:grpSp>
        <p:nvGrpSpPr>
          <p:cNvPr id="418" name="Google Shape;418;gbf27756548_0_0"/>
          <p:cNvGrpSpPr/>
          <p:nvPr/>
        </p:nvGrpSpPr>
        <p:grpSpPr>
          <a:xfrm>
            <a:off x="2105780" y="2328237"/>
            <a:ext cx="1780295" cy="1917284"/>
            <a:chOff x="5553994" y="2956099"/>
            <a:chExt cx="1878344" cy="1853165"/>
          </a:xfrm>
        </p:grpSpPr>
        <p:sp>
          <p:nvSpPr>
            <p:cNvPr id="419" name="Google Shape;419;gbf27756548_0_0"/>
            <p:cNvSpPr/>
            <p:nvPr/>
          </p:nvSpPr>
          <p:spPr>
            <a:xfrm rot="2161113">
              <a:off x="7069082" y="3006599"/>
              <a:ext cx="286712" cy="353499"/>
            </a:xfrm>
            <a:prstGeom prst="rightArrow">
              <a:avLst>
                <a:gd name="adj1" fmla="val 50000"/>
                <a:gd name="adj2" fmla="val 50000"/>
              </a:avLst>
            </a:prstGeom>
            <a:solidFill>
              <a:srgbClr val="B1CDFB"/>
            </a:solidFill>
            <a:ln w="25400" cap="flat" cmpd="sng">
              <a:solidFill>
                <a:srgbClr val="B1CDFB"/>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20" name="Google Shape;420;gbf27756548_0_0"/>
            <p:cNvSpPr/>
            <p:nvPr/>
          </p:nvSpPr>
          <p:spPr>
            <a:xfrm rot="-8436085">
              <a:off x="6653516" y="3342136"/>
              <a:ext cx="686769" cy="353390"/>
            </a:xfrm>
            <a:prstGeom prst="rightArrow">
              <a:avLst>
                <a:gd name="adj1" fmla="val 50000"/>
                <a:gd name="adj2" fmla="val 50000"/>
              </a:avLst>
            </a:prstGeom>
            <a:solidFill>
              <a:srgbClr val="B1CDFB"/>
            </a:solidFill>
            <a:ln w="25400" cap="flat" cmpd="sng">
              <a:solidFill>
                <a:srgbClr val="B1CDFB"/>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21" name="Google Shape;421;gbf27756548_0_0"/>
            <p:cNvSpPr/>
            <p:nvPr/>
          </p:nvSpPr>
          <p:spPr>
            <a:xfrm rot="-6938185">
              <a:off x="5955138" y="3828880"/>
              <a:ext cx="1622525" cy="347667"/>
            </a:xfrm>
            <a:prstGeom prst="rightArrow">
              <a:avLst>
                <a:gd name="adj1" fmla="val 50000"/>
                <a:gd name="adj2" fmla="val 50000"/>
              </a:avLst>
            </a:prstGeom>
            <a:solidFill>
              <a:srgbClr val="B1CDFB"/>
            </a:solidFill>
            <a:ln w="25400" cap="flat" cmpd="sng">
              <a:solidFill>
                <a:srgbClr val="B1CDFB"/>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22" name="Google Shape;422;gbf27756548_0_0"/>
            <p:cNvSpPr/>
            <p:nvPr/>
          </p:nvSpPr>
          <p:spPr>
            <a:xfrm rot="-4364469">
              <a:off x="5196130" y="3757650"/>
              <a:ext cx="1497527" cy="353456"/>
            </a:xfrm>
            <a:prstGeom prst="rightArrow">
              <a:avLst>
                <a:gd name="adj1" fmla="val 50000"/>
                <a:gd name="adj2" fmla="val 50000"/>
              </a:avLst>
            </a:prstGeom>
            <a:solidFill>
              <a:srgbClr val="B1CDFB"/>
            </a:solidFill>
            <a:ln w="25400" cap="flat" cmpd="sng">
              <a:solidFill>
                <a:srgbClr val="B1CDFB"/>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23" name="Google Shape;423;gbf27756548_0_0"/>
            <p:cNvSpPr/>
            <p:nvPr/>
          </p:nvSpPr>
          <p:spPr>
            <a:xfrm rot="-2279126">
              <a:off x="5671278" y="3020715"/>
              <a:ext cx="286614" cy="353525"/>
            </a:xfrm>
            <a:prstGeom prst="rightArrow">
              <a:avLst>
                <a:gd name="adj1" fmla="val 50000"/>
                <a:gd name="adj2" fmla="val 50000"/>
              </a:avLst>
            </a:prstGeom>
            <a:solidFill>
              <a:srgbClr val="B1CDFB"/>
            </a:solidFill>
            <a:ln w="25400" cap="flat" cmpd="sng">
              <a:solidFill>
                <a:srgbClr val="B1CDFB"/>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424" name="Google Shape;424;gbf27756548_0_0"/>
          <p:cNvSpPr/>
          <p:nvPr/>
        </p:nvSpPr>
        <p:spPr>
          <a:xfrm>
            <a:off x="3739622" y="1753690"/>
            <a:ext cx="2613000" cy="604500"/>
          </a:xfrm>
          <a:prstGeom prst="leftArrow">
            <a:avLst>
              <a:gd name="adj1" fmla="val 50000"/>
              <a:gd name="adj2" fmla="val 50000"/>
            </a:avLst>
          </a:prstGeom>
          <a:solidFill>
            <a:srgbClr val="92D050"/>
          </a:solidFill>
          <a:ln w="25400" cap="flat" cmpd="sng">
            <a:solidFill>
              <a:srgbClr val="92D050"/>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r>
              <a:rPr lang="en-GB" sz="1200" b="0" i="0" u="none" strike="noStrike" cap="none">
                <a:solidFill>
                  <a:schemeClr val="lt1"/>
                </a:solidFill>
                <a:latin typeface="Arial"/>
                <a:ea typeface="Arial"/>
                <a:cs typeface="Arial"/>
                <a:sym typeface="Arial"/>
              </a:rPr>
              <a:t>Conclusion : Not Significant Hazard</a:t>
            </a:r>
            <a:endParaRPr sz="1200" b="0" i="0" u="none" strike="noStrike" cap="none">
              <a:solidFill>
                <a:schemeClr val="lt1"/>
              </a:solidFill>
              <a:latin typeface="Arial"/>
              <a:ea typeface="Arial"/>
              <a:cs typeface="Arial"/>
              <a:sym typeface="Arial"/>
            </a:endParaRPr>
          </a:p>
        </p:txBody>
      </p:sp>
      <p:sp>
        <p:nvSpPr>
          <p:cNvPr id="425" name="Google Shape;425;gbf27756548_0_0"/>
          <p:cNvSpPr txBox="1"/>
          <p:nvPr/>
        </p:nvSpPr>
        <p:spPr>
          <a:xfrm>
            <a:off x="1727659" y="566074"/>
            <a:ext cx="7124700" cy="600300"/>
          </a:xfrm>
          <a:prstGeom prst="rect">
            <a:avLst/>
          </a:prstGeom>
          <a:noFill/>
          <a:ln>
            <a:noFill/>
          </a:ln>
        </p:spPr>
        <p:txBody>
          <a:bodyPr spcFirstLastPara="1" wrap="square" lIns="106650" tIns="53325" rIns="106650" bIns="53325"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Geotechnical risk management mechanisms for proposed and existing Excavations and Tips</a:t>
            </a:r>
            <a:endParaRPr sz="1600"/>
          </a:p>
        </p:txBody>
      </p:sp>
      <p:sp>
        <p:nvSpPr>
          <p:cNvPr id="426" name="Google Shape;426;gbf27756548_0_0"/>
          <p:cNvSpPr txBox="1"/>
          <p:nvPr/>
        </p:nvSpPr>
        <p:spPr>
          <a:xfrm>
            <a:off x="2268659" y="2697868"/>
            <a:ext cx="1557300" cy="1616100"/>
          </a:xfrm>
          <a:prstGeom prst="rect">
            <a:avLst/>
          </a:prstGeom>
          <a:noFill/>
          <a:ln>
            <a:noFill/>
          </a:ln>
        </p:spPr>
        <p:txBody>
          <a:bodyPr spcFirstLastPara="1" wrap="square" lIns="106650" tIns="53325" rIns="106650" bIns="53325" anchor="ctr" anchorCtr="0">
            <a:spAutoFit/>
          </a:bodyPr>
          <a:lstStyle/>
          <a:p>
            <a:pPr marL="0" marR="0" lvl="0" indent="0" algn="l" rtl="0">
              <a:lnSpc>
                <a:spcPct val="100000"/>
              </a:lnSpc>
              <a:spcBef>
                <a:spcPts val="0"/>
              </a:spcBef>
              <a:spcAft>
                <a:spcPts val="0"/>
              </a:spcAft>
              <a:buNone/>
            </a:pPr>
            <a:r>
              <a:rPr lang="en-GB" b="0" i="0" u="none" strike="noStrike" cap="none">
                <a:solidFill>
                  <a:srgbClr val="000000"/>
                </a:solidFill>
                <a:latin typeface="Arial"/>
                <a:ea typeface="Arial"/>
                <a:cs typeface="Arial"/>
                <a:sym typeface="Arial"/>
              </a:rPr>
              <a:t>Appraisal:</a:t>
            </a:r>
            <a:endParaRPr/>
          </a:p>
          <a:p>
            <a:pPr marL="0" marR="0" lvl="0" indent="0" algn="l" rtl="0">
              <a:lnSpc>
                <a:spcPct val="100000"/>
              </a:lnSpc>
              <a:spcBef>
                <a:spcPts val="0"/>
              </a:spcBef>
              <a:spcAft>
                <a:spcPts val="0"/>
              </a:spcAft>
              <a:buNone/>
            </a:pPr>
            <a:r>
              <a:rPr lang="en-GB" b="0" i="0" u="none" strike="noStrike" cap="none">
                <a:solidFill>
                  <a:srgbClr val="000000"/>
                </a:solidFill>
                <a:latin typeface="Arial"/>
                <a:ea typeface="Arial"/>
                <a:cs typeface="Arial"/>
                <a:sym typeface="Arial"/>
              </a:rPr>
              <a:t>No hazard to people: no hazard to structures which could impact on people</a:t>
            </a:r>
            <a:endParaRPr/>
          </a:p>
        </p:txBody>
      </p:sp>
      <p:cxnSp>
        <p:nvCxnSpPr>
          <p:cNvPr id="427" name="Google Shape;427;gbf27756548_0_0"/>
          <p:cNvCxnSpPr/>
          <p:nvPr/>
        </p:nvCxnSpPr>
        <p:spPr>
          <a:xfrm>
            <a:off x="4997567" y="2469741"/>
            <a:ext cx="0" cy="3280500"/>
          </a:xfrm>
          <a:prstGeom prst="straightConnector1">
            <a:avLst/>
          </a:prstGeom>
          <a:noFill/>
          <a:ln w="28575" cap="flat" cmpd="sng">
            <a:solidFill>
              <a:srgbClr val="3B7FF2"/>
            </a:solidFill>
            <a:prstDash val="dash"/>
            <a:round/>
            <a:headEnd type="none" w="sm" len="sm"/>
            <a:tailEnd type="none" w="sm" len="sm"/>
          </a:ln>
        </p:spPr>
      </p:cxnSp>
      <p:sp>
        <p:nvSpPr>
          <p:cNvPr id="428" name="Google Shape;428;gbf27756548_0_0"/>
          <p:cNvSpPr txBox="1"/>
          <p:nvPr/>
        </p:nvSpPr>
        <p:spPr>
          <a:xfrm>
            <a:off x="6206241" y="2697868"/>
            <a:ext cx="1471500" cy="1647000"/>
          </a:xfrm>
          <a:prstGeom prst="rect">
            <a:avLst/>
          </a:prstGeom>
          <a:noFill/>
          <a:ln>
            <a:noFill/>
          </a:ln>
        </p:spPr>
        <p:txBody>
          <a:bodyPr spcFirstLastPara="1" wrap="square" lIns="106650" tIns="53325" rIns="106650" bIns="53325" anchor="ctr" anchorCtr="0">
            <a:spAutoFit/>
          </a:bodyPr>
          <a:lstStyle/>
          <a:p>
            <a:pPr marL="0" marR="0" lvl="0" indent="0" algn="l" rtl="0">
              <a:lnSpc>
                <a:spcPct val="100000"/>
              </a:lnSpc>
              <a:spcBef>
                <a:spcPts val="0"/>
              </a:spcBef>
              <a:spcAft>
                <a:spcPts val="0"/>
              </a:spcAft>
              <a:buNone/>
            </a:pPr>
            <a:r>
              <a:rPr lang="en-GB" b="0" i="0" u="none" strike="noStrike" cap="none">
                <a:solidFill>
                  <a:srgbClr val="000000"/>
                </a:solidFill>
                <a:latin typeface="Arial"/>
                <a:ea typeface="Arial"/>
                <a:cs typeface="Arial"/>
                <a:sym typeface="Arial"/>
              </a:rPr>
              <a:t>Assessment:</a:t>
            </a:r>
            <a:endParaRPr/>
          </a:p>
          <a:p>
            <a:pPr marL="0" marR="0" lvl="0" indent="0" algn="l" rtl="0">
              <a:lnSpc>
                <a:spcPct val="100000"/>
              </a:lnSpc>
              <a:spcBef>
                <a:spcPts val="0"/>
              </a:spcBef>
              <a:spcAft>
                <a:spcPts val="0"/>
              </a:spcAft>
              <a:buNone/>
            </a:pPr>
            <a:r>
              <a:rPr lang="en-GB" b="0" i="0" u="none" strike="noStrike" cap="none">
                <a:solidFill>
                  <a:srgbClr val="000000"/>
                </a:solidFill>
                <a:latin typeface="Arial"/>
                <a:ea typeface="Arial"/>
                <a:cs typeface="Arial"/>
                <a:sym typeface="Arial"/>
              </a:rPr>
              <a:t>Determines Risk</a:t>
            </a:r>
            <a:endParaRPr/>
          </a:p>
          <a:p>
            <a:pPr marL="0" marR="0" lvl="0" indent="0" algn="l" rtl="0">
              <a:lnSpc>
                <a:spcPct val="100000"/>
              </a:lnSpc>
              <a:spcBef>
                <a:spcPts val="0"/>
              </a:spcBef>
              <a:spcAft>
                <a:spcPts val="0"/>
              </a:spcAft>
              <a:buNone/>
            </a:pPr>
            <a:r>
              <a:rPr lang="en-GB" b="0" i="0" u="none" strike="noStrike" cap="none">
                <a:solidFill>
                  <a:srgbClr val="000000"/>
                </a:solidFill>
                <a:latin typeface="Arial"/>
                <a:ea typeface="Arial"/>
                <a:cs typeface="Arial"/>
                <a:sym typeface="Arial"/>
              </a:rPr>
              <a:t>and action required to keep </a:t>
            </a:r>
            <a:r>
              <a:rPr lang="en-GB" b="0" i="0" u="sng" strike="noStrike" cap="none">
                <a:solidFill>
                  <a:srgbClr val="000000"/>
                </a:solidFill>
                <a:latin typeface="Arial"/>
                <a:ea typeface="Arial"/>
                <a:cs typeface="Arial"/>
                <a:sym typeface="Arial"/>
              </a:rPr>
              <a:t>risk to people low</a:t>
            </a:r>
            <a:r>
              <a:rPr lang="en-GB" sz="1600" b="0" i="0" u="none" strike="noStrike" cap="none">
                <a:solidFill>
                  <a:srgbClr val="000000"/>
                </a:solidFill>
                <a:latin typeface="Arial"/>
                <a:ea typeface="Arial"/>
                <a:cs typeface="Arial"/>
                <a:sym typeface="Arial"/>
              </a:rPr>
              <a:t>.</a:t>
            </a:r>
            <a:endParaRPr sz="1600"/>
          </a:p>
        </p:txBody>
      </p:sp>
      <p:sp>
        <p:nvSpPr>
          <p:cNvPr id="429" name="Google Shape;429;gbf27756548_0_0"/>
          <p:cNvSpPr txBox="1"/>
          <p:nvPr/>
        </p:nvSpPr>
        <p:spPr>
          <a:xfrm>
            <a:off x="523671" y="5407386"/>
            <a:ext cx="4416300" cy="600300"/>
          </a:xfrm>
          <a:prstGeom prst="rect">
            <a:avLst/>
          </a:prstGeom>
          <a:noFill/>
          <a:ln>
            <a:noFill/>
          </a:ln>
        </p:spPr>
        <p:txBody>
          <a:bodyPr spcFirstLastPara="1" wrap="square" lIns="106650" tIns="53325" rIns="106650" bIns="53325"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Inputs : Location ;  Design ; Construction ; Competences required ; Inspection regime</a:t>
            </a:r>
            <a:endParaRPr sz="1600"/>
          </a:p>
        </p:txBody>
      </p:sp>
      <p:sp>
        <p:nvSpPr>
          <p:cNvPr id="430" name="Google Shape;430;gbf27756548_0_0"/>
          <p:cNvSpPr txBox="1"/>
          <p:nvPr/>
        </p:nvSpPr>
        <p:spPr>
          <a:xfrm>
            <a:off x="5320317" y="5407371"/>
            <a:ext cx="4416300" cy="600300"/>
          </a:xfrm>
          <a:prstGeom prst="rect">
            <a:avLst/>
          </a:prstGeom>
          <a:noFill/>
          <a:ln>
            <a:noFill/>
          </a:ln>
        </p:spPr>
        <p:txBody>
          <a:bodyPr spcFirstLastPara="1" wrap="square" lIns="106650" tIns="53325" rIns="106650" bIns="53325"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Inputs : Location ;  Design ; Construction ; Competences required ; Inspection regime</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c055361284_0_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33399"/>
              </a:buClr>
              <a:buSzPts val="525"/>
              <a:buFont typeface="Arial"/>
              <a:buNone/>
            </a:pPr>
            <a:r>
              <a:rPr lang="en-GB" sz="2100" i="0">
                <a:solidFill>
                  <a:srgbClr val="333399"/>
                </a:solidFill>
              </a:rPr>
              <a:t> </a:t>
            </a:r>
            <a:r>
              <a:rPr lang="en-GB" sz="2100" i="0">
                <a:solidFill>
                  <a:schemeClr val="dk2"/>
                </a:solidFill>
              </a:rPr>
              <a:t>Is appraisal the correct framework for the structure? </a:t>
            </a:r>
            <a:endParaRPr sz="2100" i="0">
              <a:solidFill>
                <a:schemeClr val="dk2"/>
              </a:solidFill>
              <a:latin typeface="Arial"/>
              <a:ea typeface="Arial"/>
              <a:cs typeface="Arial"/>
              <a:sym typeface="Arial"/>
            </a:endParaRPr>
          </a:p>
          <a:p>
            <a:pPr marL="0" lvl="0" indent="0" algn="ctr" rtl="0">
              <a:spcBef>
                <a:spcPts val="0"/>
              </a:spcBef>
              <a:spcAft>
                <a:spcPts val="0"/>
              </a:spcAft>
              <a:buNone/>
            </a:pPr>
            <a:r>
              <a:rPr lang="en-GB">
                <a:solidFill>
                  <a:schemeClr val="lt1"/>
                </a:solidFill>
              </a:rPr>
              <a:t>Risk based</a:t>
            </a:r>
            <a:endParaRPr/>
          </a:p>
        </p:txBody>
      </p:sp>
      <p:pic>
        <p:nvPicPr>
          <p:cNvPr id="437" name="Google Shape;437;gc055361284_0_9"/>
          <p:cNvPicPr preferRelativeResize="0">
            <a:picLocks noGrp="1"/>
          </p:cNvPicPr>
          <p:nvPr>
            <p:ph type="body" idx="1"/>
          </p:nvPr>
        </p:nvPicPr>
        <p:blipFill rotWithShape="1">
          <a:blip r:embed="rId3">
            <a:alphaModFix/>
          </a:blip>
          <a:srcRect/>
          <a:stretch/>
        </p:blipFill>
        <p:spPr>
          <a:xfrm>
            <a:off x="350489" y="1268760"/>
            <a:ext cx="9282900" cy="5184600"/>
          </a:xfrm>
          <a:prstGeom prst="rect">
            <a:avLst/>
          </a:prstGeom>
          <a:noFill/>
          <a:ln>
            <a:noFill/>
          </a:ln>
        </p:spPr>
      </p:pic>
      <p:sp>
        <p:nvSpPr>
          <p:cNvPr id="438" name="Google Shape;438;gc055361284_0_9"/>
          <p:cNvSpPr txBox="1"/>
          <p:nvPr/>
        </p:nvSpPr>
        <p:spPr>
          <a:xfrm>
            <a:off x="-404125" y="2473775"/>
            <a:ext cx="7053900" cy="82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body" idx="1"/>
          </p:nvPr>
        </p:nvSpPr>
        <p:spPr>
          <a:xfrm>
            <a:off x="1568624" y="1196752"/>
            <a:ext cx="7358831" cy="792088"/>
          </a:xfrm>
          <a:prstGeom prst="rect">
            <a:avLst/>
          </a:prstGeom>
          <a:noFill/>
          <a:ln>
            <a:noFill/>
          </a:ln>
        </p:spPr>
        <p:txBody>
          <a:bodyPr spcFirstLastPara="1" wrap="square" lIns="79125" tIns="39550" rIns="79125" bIns="39550" anchor="t" anchorCtr="0">
            <a:noAutofit/>
          </a:bodyPr>
          <a:lstStyle/>
          <a:p>
            <a:pPr marL="0" lvl="0" indent="0" algn="l" rtl="0">
              <a:lnSpc>
                <a:spcPct val="100000"/>
              </a:lnSpc>
              <a:spcBef>
                <a:spcPts val="0"/>
              </a:spcBef>
              <a:spcAft>
                <a:spcPts val="0"/>
              </a:spcAft>
              <a:buSzPts val="1400"/>
              <a:buNone/>
            </a:pPr>
            <a:r>
              <a:rPr lang="en-GB"/>
              <a:t>All appraisals must come to a conclusion as to whether a significant hazard is present or will be created.</a:t>
            </a:r>
            <a:endParaRPr/>
          </a:p>
          <a:p>
            <a:pPr marL="0" marR="0" lvl="0" indent="0" algn="l" rtl="0">
              <a:lnSpc>
                <a:spcPct val="100000"/>
              </a:lnSpc>
              <a:spcBef>
                <a:spcPts val="1500"/>
              </a:spcBef>
              <a:spcAft>
                <a:spcPts val="0"/>
              </a:spcAft>
              <a:buClr>
                <a:srgbClr val="898989"/>
              </a:buClr>
              <a:buSzPts val="1800"/>
              <a:buFont typeface="Calibri"/>
              <a:buNone/>
            </a:pPr>
            <a:endParaRPr/>
          </a:p>
          <a:p>
            <a:pPr marL="0" marR="0" lvl="0" indent="0" algn="l" rtl="0">
              <a:lnSpc>
                <a:spcPct val="100000"/>
              </a:lnSpc>
              <a:spcBef>
                <a:spcPts val="1000"/>
              </a:spcBef>
              <a:spcAft>
                <a:spcPts val="0"/>
              </a:spcAft>
              <a:buClr>
                <a:srgbClr val="898989"/>
              </a:buClr>
              <a:buSzPts val="1800"/>
              <a:buFont typeface="Calibri"/>
              <a:buNone/>
            </a:pPr>
            <a:endParaRPr/>
          </a:p>
        </p:txBody>
      </p:sp>
      <p:sp>
        <p:nvSpPr>
          <p:cNvPr id="80" name="Google Shape;80;p5"/>
          <p:cNvSpPr txBox="1">
            <a:spLocks noGrp="1"/>
          </p:cNvSpPr>
          <p:nvPr>
            <p:ph type="title" idx="4294967295"/>
          </p:nvPr>
        </p:nvSpPr>
        <p:spPr>
          <a:xfrm>
            <a:off x="1538288" y="-134938"/>
            <a:ext cx="8367712" cy="1058863"/>
          </a:xfrm>
          <a:prstGeom prst="rect">
            <a:avLst/>
          </a:prstGeom>
          <a:noFill/>
          <a:ln>
            <a:noFill/>
          </a:ln>
        </p:spPr>
        <p:txBody>
          <a:bodyPr spcFirstLastPara="1" wrap="square" lIns="79125" tIns="39550" rIns="79125" bIns="39550" anchor="b" anchorCtr="0">
            <a:noAutofit/>
          </a:bodyPr>
          <a:lstStyle/>
          <a:p>
            <a:pPr marL="0" lvl="0" indent="0" algn="l" rtl="0">
              <a:lnSpc>
                <a:spcPct val="100000"/>
              </a:lnSpc>
              <a:spcBef>
                <a:spcPts val="0"/>
              </a:spcBef>
              <a:spcAft>
                <a:spcPts val="0"/>
              </a:spcAft>
              <a:buSzPts val="1400"/>
              <a:buNone/>
            </a:pPr>
            <a:r>
              <a:rPr lang="en-GB" sz="2100" b="1">
                <a:solidFill>
                  <a:srgbClr val="333399"/>
                </a:solidFill>
              </a:rPr>
              <a:t>What is the purpose of an appraisal?</a:t>
            </a:r>
            <a:endParaRPr sz="2100" b="1" i="0" u="none" strike="noStrike" cap="none">
              <a:solidFill>
                <a:srgbClr val="333399"/>
              </a:solidFill>
              <a:latin typeface="Arial"/>
              <a:ea typeface="Arial"/>
              <a:cs typeface="Arial"/>
              <a:sym typeface="Arial"/>
            </a:endParaRPr>
          </a:p>
        </p:txBody>
      </p:sp>
      <p:pic>
        <p:nvPicPr>
          <p:cNvPr id="81" name="Google Shape;81;p5"/>
          <p:cNvPicPr preferRelativeResize="0"/>
          <p:nvPr/>
        </p:nvPicPr>
        <p:blipFill rotWithShape="1">
          <a:blip r:embed="rId3">
            <a:alphaModFix/>
          </a:blip>
          <a:srcRect/>
          <a:stretch/>
        </p:blipFill>
        <p:spPr>
          <a:xfrm>
            <a:off x="6177136" y="1971487"/>
            <a:ext cx="2117958" cy="1304942"/>
          </a:xfrm>
          <a:prstGeom prst="rect">
            <a:avLst/>
          </a:prstGeom>
          <a:noFill/>
          <a:ln>
            <a:noFill/>
          </a:ln>
        </p:spPr>
      </p:pic>
      <p:pic>
        <p:nvPicPr>
          <p:cNvPr id="82" name="Google Shape;82;p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917539" y="3652216"/>
            <a:ext cx="2163454" cy="1216943"/>
          </a:xfrm>
          <a:prstGeom prst="rect">
            <a:avLst/>
          </a:prstGeom>
          <a:noFill/>
          <a:ln>
            <a:noFill/>
          </a:ln>
        </p:spPr>
      </p:pic>
      <p:pic>
        <p:nvPicPr>
          <p:cNvPr id="83" name="Google Shape;83;p5"/>
          <p:cNvPicPr preferRelativeResize="0"/>
          <p:nvPr/>
        </p:nvPicPr>
        <p:blipFill rotWithShape="1">
          <a:blip r:embed="rId5">
            <a:alphaModFix/>
          </a:blip>
          <a:srcRect/>
          <a:stretch/>
        </p:blipFill>
        <p:spPr>
          <a:xfrm>
            <a:off x="3913207" y="3652216"/>
            <a:ext cx="1615858" cy="1210335"/>
          </a:xfrm>
          <a:prstGeom prst="rect">
            <a:avLst/>
          </a:prstGeom>
          <a:noFill/>
          <a:ln>
            <a:noFill/>
          </a:ln>
        </p:spPr>
      </p:pic>
      <p:pic>
        <p:nvPicPr>
          <p:cNvPr id="84" name="Google Shape;84;p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3937392" y="1971487"/>
            <a:ext cx="1980147" cy="1313498"/>
          </a:xfrm>
          <a:prstGeom prst="rect">
            <a:avLst/>
          </a:prstGeom>
          <a:noFill/>
          <a:ln>
            <a:noFill/>
          </a:ln>
        </p:spPr>
      </p:pic>
      <p:sp>
        <p:nvSpPr>
          <p:cNvPr id="85" name="Google Shape;85;p5"/>
          <p:cNvSpPr txBox="1"/>
          <p:nvPr/>
        </p:nvSpPr>
        <p:spPr>
          <a:xfrm>
            <a:off x="200472" y="2276872"/>
            <a:ext cx="3384376"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If the appraisal concludes that a significant hazard is not likely then further appraisals should be conducted at appropriate intervals or whenever there is reason to suspect a significant change.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If the appraisal concludes that a significant hazard is likely then a geotechnical specialist must be consulted as soon as possible.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Note: It is good practice to involve a geotechnical specialist in the design of any planned excavation or tip which is likely to represent a significant hazard when constructed.</a:t>
            </a:r>
            <a:endParaRPr sz="1400" b="0" i="0" u="none" strike="noStrike" cap="none">
              <a:solidFill>
                <a:srgbClr val="000000"/>
              </a:solidFill>
              <a:latin typeface="Arial"/>
              <a:ea typeface="Arial"/>
              <a:cs typeface="Arial"/>
              <a:sym typeface="Arial"/>
            </a:endParaRPr>
          </a:p>
        </p:txBody>
      </p:sp>
      <p:sp>
        <p:nvSpPr>
          <p:cNvPr id="86" name="Google Shape;86;p5"/>
          <p:cNvSpPr txBox="1"/>
          <p:nvPr/>
        </p:nvSpPr>
        <p:spPr>
          <a:xfrm>
            <a:off x="416496" y="5448417"/>
            <a:ext cx="7229888"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100"/>
              <a:buFont typeface="Arial"/>
              <a:buNone/>
            </a:pPr>
            <a:r>
              <a:rPr lang="en-GB" sz="1100" b="0" i="0" u="none" strike="noStrike" cap="none">
                <a:solidFill>
                  <a:srgbClr val="FF0000"/>
                </a:solidFill>
                <a:latin typeface="Arial"/>
                <a:ea typeface="Arial"/>
                <a:cs typeface="Arial"/>
                <a:sym typeface="Arial"/>
              </a:rPr>
              <a:t>NB The HSE must be notified at least 30 day before work starts on construction of a significant hazard</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 calcmode="lin" valueType="num">
                                      <p:cBhvr additive="base">
                                        <p:cTn id="7" dur="500"/>
                                        <p:tgtEl>
                                          <p:spTgt spid="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9">
                                            <p:txEl>
                                              <p:pRg st="1" end="1"/>
                                            </p:txEl>
                                          </p:spTgt>
                                        </p:tgtEl>
                                        <p:attrNameLst>
                                          <p:attrName>style.visibility</p:attrName>
                                        </p:attrNameLst>
                                      </p:cBhvr>
                                      <p:to>
                                        <p:strVal val="visible"/>
                                      </p:to>
                                    </p:set>
                                    <p:anim calcmode="lin" valueType="num">
                                      <p:cBhvr additive="base">
                                        <p:cTn id="12" dur="500"/>
                                        <p:tgtEl>
                                          <p:spTgt spid="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 calcmode="lin" valueType="num">
                                      <p:cBhvr additive="base">
                                        <p:cTn id="17" dur="500"/>
                                        <p:tgtEl>
                                          <p:spTgt spid="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 calcmode="lin" valueType="num">
                                      <p:cBhvr additive="base">
                                        <p:cTn id="22" dur="500"/>
                                        <p:tgtEl>
                                          <p:spTgt spid="8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p:tgtEl>
                                          <p:spTgt spid="8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cBhvr additive="base">
                                        <p:cTn id="32" dur="500"/>
                                        <p:tgtEl>
                                          <p:spTgt spid="8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p:tgtEl>
                                          <p:spTgt spid="8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cBhvr additive="base">
                                        <p:cTn id="42" dur="500"/>
                                        <p:tgtEl>
                                          <p:spTgt spid="8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1822"/>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body" idx="1"/>
          </p:nvPr>
        </p:nvSpPr>
        <p:spPr>
          <a:xfrm>
            <a:off x="1568624" y="1196752"/>
            <a:ext cx="7358831" cy="720080"/>
          </a:xfrm>
          <a:prstGeom prst="rect">
            <a:avLst/>
          </a:prstGeom>
          <a:noFill/>
          <a:ln>
            <a:noFill/>
          </a:ln>
        </p:spPr>
        <p:txBody>
          <a:bodyPr spcFirstLastPara="1" wrap="square" lIns="79125" tIns="39550" rIns="79125" bIns="39550" anchor="t" anchorCtr="0">
            <a:noAutofit/>
          </a:bodyPr>
          <a:lstStyle/>
          <a:p>
            <a:pPr marL="0" lvl="0" indent="0" algn="l" rtl="0">
              <a:lnSpc>
                <a:spcPct val="100000"/>
              </a:lnSpc>
              <a:spcBef>
                <a:spcPts val="0"/>
              </a:spcBef>
              <a:spcAft>
                <a:spcPts val="0"/>
              </a:spcAft>
              <a:buSzPts val="1400"/>
              <a:buNone/>
            </a:pPr>
            <a:r>
              <a:rPr lang="en-GB"/>
              <a:t>All Proposed (Planned) Excavation and or Tips must have an appraisal before work starts.</a:t>
            </a:r>
            <a:endParaRPr/>
          </a:p>
          <a:p>
            <a:pPr marL="6350" lvl="0" indent="0" algn="l" rtl="0">
              <a:lnSpc>
                <a:spcPct val="100000"/>
              </a:lnSpc>
              <a:spcBef>
                <a:spcPts val="1200"/>
              </a:spcBef>
              <a:spcAft>
                <a:spcPts val="0"/>
              </a:spcAft>
              <a:buClr>
                <a:srgbClr val="898989"/>
              </a:buClr>
              <a:buSzPts val="1611"/>
              <a:buFont typeface="Calibri"/>
              <a:buNone/>
            </a:pPr>
            <a:endParaRPr/>
          </a:p>
          <a:p>
            <a:pPr marL="0" marR="0" lvl="0" indent="0" algn="l" rtl="0">
              <a:lnSpc>
                <a:spcPct val="100000"/>
              </a:lnSpc>
              <a:spcBef>
                <a:spcPts val="300"/>
              </a:spcBef>
              <a:spcAft>
                <a:spcPts val="0"/>
              </a:spcAft>
              <a:buClr>
                <a:srgbClr val="898989"/>
              </a:buClr>
              <a:buSzPts val="1800"/>
              <a:buFont typeface="Calibri"/>
              <a:buNone/>
            </a:pPr>
            <a:endParaRPr/>
          </a:p>
          <a:p>
            <a:pPr marL="0" marR="0" lvl="0" indent="0" algn="l" rtl="0">
              <a:lnSpc>
                <a:spcPct val="100000"/>
              </a:lnSpc>
              <a:spcBef>
                <a:spcPts val="1000"/>
              </a:spcBef>
              <a:spcAft>
                <a:spcPts val="0"/>
              </a:spcAft>
              <a:buClr>
                <a:srgbClr val="898989"/>
              </a:buClr>
              <a:buSzPts val="1800"/>
              <a:buFont typeface="Calibri"/>
              <a:buNone/>
            </a:pPr>
            <a:endParaRPr/>
          </a:p>
        </p:txBody>
      </p:sp>
      <p:sp>
        <p:nvSpPr>
          <p:cNvPr id="93" name="Google Shape;93;p3"/>
          <p:cNvSpPr txBox="1">
            <a:spLocks noGrp="1"/>
          </p:cNvSpPr>
          <p:nvPr>
            <p:ph type="title" idx="4294967295"/>
          </p:nvPr>
        </p:nvSpPr>
        <p:spPr>
          <a:xfrm>
            <a:off x="1538288" y="-134938"/>
            <a:ext cx="8367712" cy="1058863"/>
          </a:xfrm>
          <a:prstGeom prst="rect">
            <a:avLst/>
          </a:prstGeom>
          <a:noFill/>
          <a:ln>
            <a:noFill/>
          </a:ln>
        </p:spPr>
        <p:txBody>
          <a:bodyPr spcFirstLastPara="1" wrap="square" lIns="79125" tIns="39550" rIns="79125" bIns="39550" anchor="b" anchorCtr="0">
            <a:noAutofit/>
          </a:bodyPr>
          <a:lstStyle/>
          <a:p>
            <a:pPr marL="0" lvl="0" indent="0" algn="l" rtl="0">
              <a:lnSpc>
                <a:spcPct val="100000"/>
              </a:lnSpc>
              <a:spcBef>
                <a:spcPts val="0"/>
              </a:spcBef>
              <a:spcAft>
                <a:spcPts val="0"/>
              </a:spcAft>
              <a:buSzPts val="1400"/>
              <a:buNone/>
            </a:pPr>
            <a:r>
              <a:rPr lang="en-GB" sz="2100" b="1">
                <a:solidFill>
                  <a:srgbClr val="333399"/>
                </a:solidFill>
              </a:rPr>
              <a:t>When should appraisal be carried out?</a:t>
            </a:r>
            <a:endParaRPr sz="2100" b="1" i="0" u="none" strike="noStrike" cap="none">
              <a:solidFill>
                <a:srgbClr val="333399"/>
              </a:solidFill>
              <a:latin typeface="Arial"/>
              <a:ea typeface="Arial"/>
              <a:cs typeface="Arial"/>
              <a:sym typeface="Arial"/>
            </a:endParaRPr>
          </a:p>
        </p:txBody>
      </p:sp>
      <p:pic>
        <p:nvPicPr>
          <p:cNvPr id="94" name="Google Shape;94;p3"/>
          <p:cNvPicPr preferRelativeResize="0"/>
          <p:nvPr/>
        </p:nvPicPr>
        <p:blipFill rotWithShape="1">
          <a:blip r:embed="rId3">
            <a:alphaModFix/>
          </a:blip>
          <a:srcRect/>
          <a:stretch/>
        </p:blipFill>
        <p:spPr>
          <a:xfrm>
            <a:off x="5097016" y="1844824"/>
            <a:ext cx="2299989" cy="3320840"/>
          </a:xfrm>
          <a:prstGeom prst="rect">
            <a:avLst/>
          </a:prstGeom>
          <a:noFill/>
          <a:ln>
            <a:noFill/>
          </a:ln>
        </p:spPr>
      </p:pic>
      <p:sp>
        <p:nvSpPr>
          <p:cNvPr id="95" name="Google Shape;95;p3"/>
          <p:cNvSpPr txBox="1"/>
          <p:nvPr/>
        </p:nvSpPr>
        <p:spPr>
          <a:xfrm>
            <a:off x="619820" y="2189640"/>
            <a:ext cx="3888300" cy="181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a:solidFill>
                  <a:srgbClr val="000000"/>
                </a:solidFill>
                <a:latin typeface="Arial"/>
                <a:ea typeface="Arial"/>
                <a:cs typeface="Arial"/>
                <a:sym typeface="Arial"/>
              </a:rPr>
              <a:t>All proposed excavations and tips (tips include all; overburden dumps, backfill, spoil heaps, stock piles, fill ramps, screening mounds and lagoons) must have in place an appraisal before construction commences.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800" b="0" i="0" u="none" strike="noStrike" cap="none">
                <a:solidFill>
                  <a:srgbClr val="000000"/>
                </a:solidFill>
                <a:latin typeface="Arial"/>
                <a:ea typeface="Arial"/>
                <a:cs typeface="Arial"/>
                <a:sym typeface="Arial"/>
              </a:rPr>
              <a:t>It does not matter how small or how large these are all require appraisals</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p:tgtEl>
                                          <p:spTgt spid="9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
                                            <p:txEl>
                                              <p:pRg st="0" end="0"/>
                                            </p:txEl>
                                          </p:spTgt>
                                        </p:tgtEl>
                                        <p:attrNameLst>
                                          <p:attrName>style.visibility</p:attrName>
                                        </p:attrNameLst>
                                      </p:cBhvr>
                                      <p:to>
                                        <p:strVal val="visible"/>
                                      </p:to>
                                    </p:set>
                                    <p:anim calcmode="lin" valueType="num">
                                      <p:cBhvr additive="base">
                                        <p:cTn id="12" dur="500"/>
                                        <p:tgtEl>
                                          <p:spTgt spid="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
                                            <p:txEl>
                                              <p:pRg st="1" end="1"/>
                                            </p:txEl>
                                          </p:spTgt>
                                        </p:tgtEl>
                                        <p:attrNameLst>
                                          <p:attrName>style.visibility</p:attrName>
                                        </p:attrNameLst>
                                      </p:cBhvr>
                                      <p:to>
                                        <p:strVal val="visible"/>
                                      </p:to>
                                    </p:set>
                                    <p:anim calcmode="lin" valueType="num">
                                      <p:cBhvr additive="base">
                                        <p:cTn id="17" dur="500"/>
                                        <p:tgtEl>
                                          <p:spTgt spid="9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2">
                                            <p:txEl>
                                              <p:pRg st="2" end="2"/>
                                            </p:txEl>
                                          </p:spTgt>
                                        </p:tgtEl>
                                        <p:attrNameLst>
                                          <p:attrName>style.visibility</p:attrName>
                                        </p:attrNameLst>
                                      </p:cBhvr>
                                      <p:to>
                                        <p:strVal val="visible"/>
                                      </p:to>
                                    </p:set>
                                    <p:anim calcmode="lin" valueType="num">
                                      <p:cBhvr additive="base">
                                        <p:cTn id="22" dur="500"/>
                                        <p:tgtEl>
                                          <p:spTgt spid="9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2">
                                            <p:txEl>
                                              <p:pRg st="3" end="3"/>
                                            </p:txEl>
                                          </p:spTgt>
                                        </p:tgtEl>
                                        <p:attrNameLst>
                                          <p:attrName>style.visibility</p:attrName>
                                        </p:attrNameLst>
                                      </p:cBhvr>
                                      <p:to>
                                        <p:strVal val="visible"/>
                                      </p:to>
                                    </p:set>
                                    <p:anim calcmode="lin" valueType="num">
                                      <p:cBhvr additive="base">
                                        <p:cTn id="27" dur="500"/>
                                        <p:tgtEl>
                                          <p:spTgt spid="9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5"/>
                                        </p:tgtEl>
                                        <p:attrNameLst>
                                          <p:attrName>style.visibility</p:attrName>
                                        </p:attrNameLst>
                                      </p:cBhvr>
                                      <p:to>
                                        <p:strVal val="visible"/>
                                      </p:to>
                                    </p:set>
                                    <p:anim calcmode="lin" valueType="num">
                                      <p:cBhvr additive="base">
                                        <p:cTn id="32" dur="500"/>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4"/>
          <p:cNvSpPr txBox="1">
            <a:spLocks noGrp="1"/>
          </p:cNvSpPr>
          <p:nvPr>
            <p:ph type="body" idx="1"/>
          </p:nvPr>
        </p:nvSpPr>
        <p:spPr>
          <a:xfrm>
            <a:off x="1568624" y="1196752"/>
            <a:ext cx="7358831" cy="936104"/>
          </a:xfrm>
          <a:prstGeom prst="rect">
            <a:avLst/>
          </a:prstGeom>
          <a:noFill/>
          <a:ln>
            <a:noFill/>
          </a:ln>
        </p:spPr>
        <p:txBody>
          <a:bodyPr spcFirstLastPara="1" wrap="square" lIns="79125" tIns="39550" rIns="79125" bIns="39550" anchor="t" anchorCtr="0">
            <a:noAutofit/>
          </a:bodyPr>
          <a:lstStyle/>
          <a:p>
            <a:pPr marL="0" lvl="0" indent="0" algn="l" rtl="0">
              <a:lnSpc>
                <a:spcPct val="100000"/>
              </a:lnSpc>
              <a:spcBef>
                <a:spcPts val="0"/>
              </a:spcBef>
              <a:spcAft>
                <a:spcPts val="0"/>
              </a:spcAft>
              <a:buSzPts val="1400"/>
              <a:buNone/>
            </a:pPr>
            <a:r>
              <a:rPr lang="en-GB"/>
              <a:t>All Existing Excavations and Tips must have an appraisal and this appraisal must be repeated at an appropriate interval.</a:t>
            </a:r>
            <a:endParaRPr/>
          </a:p>
        </p:txBody>
      </p:sp>
      <p:sp>
        <p:nvSpPr>
          <p:cNvPr id="102" name="Google Shape;102;p4"/>
          <p:cNvSpPr txBox="1">
            <a:spLocks noGrp="1"/>
          </p:cNvSpPr>
          <p:nvPr>
            <p:ph type="title" idx="4294967295"/>
          </p:nvPr>
        </p:nvSpPr>
        <p:spPr>
          <a:xfrm>
            <a:off x="1538288" y="-134938"/>
            <a:ext cx="8367712" cy="1058863"/>
          </a:xfrm>
          <a:prstGeom prst="rect">
            <a:avLst/>
          </a:prstGeom>
          <a:noFill/>
          <a:ln>
            <a:noFill/>
          </a:ln>
        </p:spPr>
        <p:txBody>
          <a:bodyPr spcFirstLastPara="1" wrap="square" lIns="79125" tIns="39550" rIns="79125" bIns="39550" anchor="b" anchorCtr="0">
            <a:noAutofit/>
          </a:bodyPr>
          <a:lstStyle/>
          <a:p>
            <a:pPr marL="0" lvl="0" indent="0" algn="l" rtl="0">
              <a:lnSpc>
                <a:spcPct val="100000"/>
              </a:lnSpc>
              <a:spcBef>
                <a:spcPts val="0"/>
              </a:spcBef>
              <a:spcAft>
                <a:spcPts val="0"/>
              </a:spcAft>
              <a:buSzPts val="1400"/>
              <a:buNone/>
            </a:pPr>
            <a:r>
              <a:rPr lang="en-GB" sz="2100" b="1">
                <a:solidFill>
                  <a:srgbClr val="333399"/>
                </a:solidFill>
              </a:rPr>
              <a:t>When should appraisal be carried out?</a:t>
            </a:r>
            <a:endParaRPr sz="2100" b="1" i="0" u="none" strike="noStrike" cap="none">
              <a:solidFill>
                <a:srgbClr val="333399"/>
              </a:solidFill>
              <a:latin typeface="Arial"/>
              <a:ea typeface="Arial"/>
              <a:cs typeface="Arial"/>
              <a:sym typeface="Arial"/>
            </a:endParaRPr>
          </a:p>
        </p:txBody>
      </p:sp>
      <p:pic>
        <p:nvPicPr>
          <p:cNvPr id="103" name="Google Shape;103;p4"/>
          <p:cNvPicPr preferRelativeResize="0"/>
          <p:nvPr/>
        </p:nvPicPr>
        <p:blipFill rotWithShape="1">
          <a:blip r:embed="rId3">
            <a:alphaModFix/>
          </a:blip>
          <a:srcRect/>
          <a:stretch/>
        </p:blipFill>
        <p:spPr>
          <a:xfrm>
            <a:off x="2072680" y="2276870"/>
            <a:ext cx="5096104" cy="34563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500"/>
                                        <p:tgtEl>
                                          <p:spTgt spid="1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additive="base">
                                        <p:cTn id="12" dur="500"/>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a:spLocks noGrp="1"/>
          </p:cNvSpPr>
          <p:nvPr>
            <p:ph type="body" idx="1"/>
          </p:nvPr>
        </p:nvSpPr>
        <p:spPr>
          <a:xfrm>
            <a:off x="1568624" y="1196752"/>
            <a:ext cx="7358831" cy="720080"/>
          </a:xfrm>
          <a:prstGeom prst="rect">
            <a:avLst/>
          </a:prstGeom>
          <a:noFill/>
          <a:ln>
            <a:noFill/>
          </a:ln>
        </p:spPr>
        <p:txBody>
          <a:bodyPr spcFirstLastPara="1" wrap="square" lIns="79125" tIns="39550" rIns="79125" bIns="39550" anchor="t" anchorCtr="0">
            <a:noAutofit/>
          </a:bodyPr>
          <a:lstStyle/>
          <a:p>
            <a:pPr marL="0" lvl="0" indent="0" algn="l" rtl="0">
              <a:lnSpc>
                <a:spcPct val="100000"/>
              </a:lnSpc>
              <a:spcBef>
                <a:spcPts val="0"/>
              </a:spcBef>
              <a:spcAft>
                <a:spcPts val="0"/>
              </a:spcAft>
              <a:buSzPts val="1400"/>
              <a:buNone/>
            </a:pPr>
            <a:r>
              <a:rPr lang="en-GB"/>
              <a:t>All appraisals must be recorded in writing and must give reasons why the conclusion was reached.</a:t>
            </a:r>
            <a:endParaRPr/>
          </a:p>
          <a:p>
            <a:pPr marL="6350" lvl="0" indent="0" algn="l" rtl="0">
              <a:lnSpc>
                <a:spcPct val="100000"/>
              </a:lnSpc>
              <a:spcBef>
                <a:spcPts val="1200"/>
              </a:spcBef>
              <a:spcAft>
                <a:spcPts val="0"/>
              </a:spcAft>
              <a:buClr>
                <a:srgbClr val="898989"/>
              </a:buClr>
              <a:buSzPts val="1611"/>
              <a:buFont typeface="Calibri"/>
              <a:buNone/>
            </a:pPr>
            <a:endParaRPr/>
          </a:p>
          <a:p>
            <a:pPr marL="0" marR="0" lvl="0" indent="0" algn="l" rtl="0">
              <a:lnSpc>
                <a:spcPct val="100000"/>
              </a:lnSpc>
              <a:spcBef>
                <a:spcPts val="300"/>
              </a:spcBef>
              <a:spcAft>
                <a:spcPts val="0"/>
              </a:spcAft>
              <a:buClr>
                <a:srgbClr val="898989"/>
              </a:buClr>
              <a:buSzPts val="1800"/>
              <a:buFont typeface="Calibri"/>
              <a:buNone/>
            </a:pPr>
            <a:endParaRPr/>
          </a:p>
          <a:p>
            <a:pPr marL="0" marR="0" lvl="0" indent="0" algn="l" rtl="0">
              <a:lnSpc>
                <a:spcPct val="100000"/>
              </a:lnSpc>
              <a:spcBef>
                <a:spcPts val="1000"/>
              </a:spcBef>
              <a:spcAft>
                <a:spcPts val="0"/>
              </a:spcAft>
              <a:buClr>
                <a:srgbClr val="898989"/>
              </a:buClr>
              <a:buSzPts val="1800"/>
              <a:buFont typeface="Calibri"/>
              <a:buNone/>
            </a:pPr>
            <a:endParaRPr/>
          </a:p>
        </p:txBody>
      </p:sp>
      <p:sp>
        <p:nvSpPr>
          <p:cNvPr id="110" name="Google Shape;110;p6"/>
          <p:cNvSpPr txBox="1">
            <a:spLocks noGrp="1"/>
          </p:cNvSpPr>
          <p:nvPr>
            <p:ph type="title" idx="4294967295"/>
          </p:nvPr>
        </p:nvSpPr>
        <p:spPr>
          <a:xfrm>
            <a:off x="1538288" y="-134938"/>
            <a:ext cx="8367712" cy="1058863"/>
          </a:xfrm>
          <a:prstGeom prst="rect">
            <a:avLst/>
          </a:prstGeom>
          <a:noFill/>
          <a:ln>
            <a:noFill/>
          </a:ln>
        </p:spPr>
        <p:txBody>
          <a:bodyPr spcFirstLastPara="1" wrap="square" lIns="79125" tIns="39550" rIns="79125" bIns="39550" anchor="b" anchorCtr="0">
            <a:noAutofit/>
          </a:bodyPr>
          <a:lstStyle/>
          <a:p>
            <a:pPr marL="0" lvl="0" indent="0" algn="l" rtl="0">
              <a:lnSpc>
                <a:spcPct val="100000"/>
              </a:lnSpc>
              <a:spcBef>
                <a:spcPts val="0"/>
              </a:spcBef>
              <a:spcAft>
                <a:spcPts val="0"/>
              </a:spcAft>
              <a:buSzPts val="1400"/>
              <a:buNone/>
            </a:pPr>
            <a:r>
              <a:rPr lang="en-GB" sz="2100" b="1">
                <a:solidFill>
                  <a:srgbClr val="333399"/>
                </a:solidFill>
              </a:rPr>
              <a:t>What records must be kept?</a:t>
            </a:r>
            <a:endParaRPr sz="2100" b="1" i="0" u="none" strike="noStrike" cap="none">
              <a:solidFill>
                <a:srgbClr val="333399"/>
              </a:solidFill>
              <a:latin typeface="Arial"/>
              <a:ea typeface="Arial"/>
              <a:cs typeface="Arial"/>
              <a:sym typeface="Arial"/>
            </a:endParaRPr>
          </a:p>
        </p:txBody>
      </p:sp>
      <p:pic>
        <p:nvPicPr>
          <p:cNvPr id="111" name="Google Shape;111;p6"/>
          <p:cNvPicPr preferRelativeResize="0"/>
          <p:nvPr/>
        </p:nvPicPr>
        <p:blipFill rotWithShape="1">
          <a:blip r:embed="rId3">
            <a:alphaModFix/>
          </a:blip>
          <a:srcRect/>
          <a:stretch/>
        </p:blipFill>
        <p:spPr>
          <a:xfrm>
            <a:off x="5241032" y="1916832"/>
            <a:ext cx="3888432" cy="2920953"/>
          </a:xfrm>
          <a:prstGeom prst="rect">
            <a:avLst/>
          </a:prstGeom>
          <a:noFill/>
          <a:ln>
            <a:noFill/>
          </a:ln>
        </p:spPr>
      </p:pic>
      <p:pic>
        <p:nvPicPr>
          <p:cNvPr id="112" name="Google Shape;112;p6"/>
          <p:cNvPicPr preferRelativeResize="0"/>
          <p:nvPr/>
        </p:nvPicPr>
        <p:blipFill rotWithShape="1">
          <a:blip r:embed="rId4">
            <a:alphaModFix/>
          </a:blip>
          <a:srcRect/>
          <a:stretch/>
        </p:blipFill>
        <p:spPr>
          <a:xfrm>
            <a:off x="1496625" y="1916826"/>
            <a:ext cx="3456375" cy="3697399"/>
          </a:xfrm>
          <a:prstGeom prst="rect">
            <a:avLst/>
          </a:prstGeom>
          <a:noFill/>
          <a:ln>
            <a:noFill/>
          </a:ln>
          <a:effectLst>
            <a:outerShdw blurRad="292100" dist="139700" dir="2700000" algn="tl" rotWithShape="0">
              <a:srgbClr val="333333">
                <a:alpha val="6431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 calcmode="lin" valueType="num">
                                      <p:cBhvr additive="base">
                                        <p:cTn id="7" dur="500"/>
                                        <p:tgtEl>
                                          <p:spTgt spid="1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 calcmode="lin" valueType="num">
                                      <p:cBhvr additive="base">
                                        <p:cTn id="12" dur="500"/>
                                        <p:tgtEl>
                                          <p:spTgt spid="10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 calcmode="lin" valueType="num">
                                      <p:cBhvr additive="base">
                                        <p:cTn id="17" dur="500"/>
                                        <p:tgtEl>
                                          <p:spTgt spid="10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 calcmode="lin" valueType="num">
                                      <p:cBhvr additive="base">
                                        <p:cTn id="22" dur="500"/>
                                        <p:tgtEl>
                                          <p:spTgt spid="10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1"/>
                                        </p:tgtEl>
                                        <p:attrNameLst>
                                          <p:attrName>style.visibility</p:attrName>
                                        </p:attrNameLst>
                                      </p:cBhvr>
                                      <p:to>
                                        <p:strVal val="visible"/>
                                      </p:to>
                                    </p:set>
                                    <p:anim calcmode="lin" valueType="num">
                                      <p:cBhvr additive="base">
                                        <p:cTn id="27" dur="500"/>
                                        <p:tgtEl>
                                          <p:spTgt spid="1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1000"/>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txBox="1">
            <a:spLocks noGrp="1"/>
          </p:cNvSpPr>
          <p:nvPr>
            <p:ph type="body" idx="1"/>
          </p:nvPr>
        </p:nvSpPr>
        <p:spPr>
          <a:xfrm>
            <a:off x="1568624" y="1196752"/>
            <a:ext cx="7358831" cy="720080"/>
          </a:xfrm>
          <a:prstGeom prst="rect">
            <a:avLst/>
          </a:prstGeom>
          <a:noFill/>
          <a:ln>
            <a:noFill/>
          </a:ln>
        </p:spPr>
        <p:txBody>
          <a:bodyPr spcFirstLastPara="1" wrap="square" lIns="79125" tIns="39550" rIns="79125" bIns="39550" anchor="t" anchorCtr="0">
            <a:noAutofit/>
          </a:bodyPr>
          <a:lstStyle/>
          <a:p>
            <a:pPr marL="0" lvl="0" indent="0" algn="l" rtl="0">
              <a:lnSpc>
                <a:spcPct val="100000"/>
              </a:lnSpc>
              <a:spcBef>
                <a:spcPts val="0"/>
              </a:spcBef>
              <a:spcAft>
                <a:spcPts val="0"/>
              </a:spcAft>
              <a:buSzPts val="1400"/>
              <a:buNone/>
            </a:pPr>
            <a:r>
              <a:rPr lang="en-GB"/>
              <a:t>All appraisals must be signed and dated by the person conducting them.</a:t>
            </a:r>
            <a:endParaRPr/>
          </a:p>
          <a:p>
            <a:pPr marL="0" lvl="0" indent="0" algn="l" rtl="0">
              <a:lnSpc>
                <a:spcPct val="100000"/>
              </a:lnSpc>
              <a:spcBef>
                <a:spcPts val="1200"/>
              </a:spcBef>
              <a:spcAft>
                <a:spcPts val="0"/>
              </a:spcAft>
              <a:buSzPts val="1400"/>
              <a:buNone/>
            </a:pPr>
            <a:endParaRPr/>
          </a:p>
          <a:p>
            <a:pPr marL="0" marR="0" lvl="0" indent="0" algn="l" rtl="0">
              <a:lnSpc>
                <a:spcPct val="100000"/>
              </a:lnSpc>
              <a:spcBef>
                <a:spcPts val="300"/>
              </a:spcBef>
              <a:spcAft>
                <a:spcPts val="0"/>
              </a:spcAft>
              <a:buClr>
                <a:srgbClr val="898989"/>
              </a:buClr>
              <a:buSzPts val="1800"/>
              <a:buFont typeface="Calibri"/>
              <a:buNone/>
            </a:pPr>
            <a:endParaRPr/>
          </a:p>
          <a:p>
            <a:pPr marL="0" marR="0" lvl="0" indent="0" algn="l" rtl="0">
              <a:lnSpc>
                <a:spcPct val="100000"/>
              </a:lnSpc>
              <a:spcBef>
                <a:spcPts val="1000"/>
              </a:spcBef>
              <a:spcAft>
                <a:spcPts val="0"/>
              </a:spcAft>
              <a:buClr>
                <a:srgbClr val="898989"/>
              </a:buClr>
              <a:buSzPts val="1800"/>
              <a:buFont typeface="Calibri"/>
              <a:buNone/>
            </a:pPr>
            <a:endParaRPr/>
          </a:p>
        </p:txBody>
      </p:sp>
      <p:sp>
        <p:nvSpPr>
          <p:cNvPr id="119" name="Google Shape;119;p7"/>
          <p:cNvSpPr txBox="1">
            <a:spLocks noGrp="1"/>
          </p:cNvSpPr>
          <p:nvPr>
            <p:ph type="title" idx="4294967295"/>
          </p:nvPr>
        </p:nvSpPr>
        <p:spPr>
          <a:xfrm>
            <a:off x="1538288" y="-134938"/>
            <a:ext cx="8367712" cy="1058863"/>
          </a:xfrm>
          <a:prstGeom prst="rect">
            <a:avLst/>
          </a:prstGeom>
          <a:noFill/>
          <a:ln>
            <a:noFill/>
          </a:ln>
        </p:spPr>
        <p:txBody>
          <a:bodyPr spcFirstLastPara="1" wrap="square" lIns="79125" tIns="39550" rIns="79125" bIns="39550" anchor="b" anchorCtr="0">
            <a:noAutofit/>
          </a:bodyPr>
          <a:lstStyle/>
          <a:p>
            <a:pPr marL="0" lvl="0" indent="0" algn="l" rtl="0">
              <a:lnSpc>
                <a:spcPct val="100000"/>
              </a:lnSpc>
              <a:spcBef>
                <a:spcPts val="0"/>
              </a:spcBef>
              <a:spcAft>
                <a:spcPts val="0"/>
              </a:spcAft>
              <a:buSzPts val="1400"/>
              <a:buNone/>
            </a:pPr>
            <a:r>
              <a:rPr lang="en-GB" sz="2100" b="1">
                <a:solidFill>
                  <a:srgbClr val="333399"/>
                </a:solidFill>
              </a:rPr>
              <a:t>What records must be kept?</a:t>
            </a:r>
            <a:endParaRPr sz="2100" b="1" i="0" u="none" strike="noStrike" cap="none">
              <a:solidFill>
                <a:srgbClr val="333399"/>
              </a:solidFill>
              <a:latin typeface="Arial"/>
              <a:ea typeface="Arial"/>
              <a:cs typeface="Arial"/>
              <a:sym typeface="Arial"/>
            </a:endParaRPr>
          </a:p>
        </p:txBody>
      </p:sp>
      <p:pic>
        <p:nvPicPr>
          <p:cNvPr id="120" name="Google Shape;120;p7"/>
          <p:cNvPicPr preferRelativeResize="0"/>
          <p:nvPr/>
        </p:nvPicPr>
        <p:blipFill rotWithShape="1">
          <a:blip r:embed="rId3">
            <a:alphaModFix/>
          </a:blip>
          <a:srcRect/>
          <a:stretch/>
        </p:blipFill>
        <p:spPr>
          <a:xfrm>
            <a:off x="632521" y="2150511"/>
            <a:ext cx="2808312" cy="2441512"/>
          </a:xfrm>
          <a:prstGeom prst="rect">
            <a:avLst/>
          </a:prstGeom>
          <a:noFill/>
          <a:ln>
            <a:noFill/>
          </a:ln>
        </p:spPr>
      </p:pic>
      <p:pic>
        <p:nvPicPr>
          <p:cNvPr id="121" name="Google Shape;121;p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872880" y="2060848"/>
            <a:ext cx="4231128" cy="28083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 calcmode="lin" valueType="num">
                                      <p:cBhvr additive="base">
                                        <p:cTn id="7" dur="500"/>
                                        <p:tgtEl>
                                          <p:spTgt spid="1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8">
                                            <p:txEl>
                                              <p:pRg st="1" end="1"/>
                                            </p:txEl>
                                          </p:spTgt>
                                        </p:tgtEl>
                                        <p:attrNameLst>
                                          <p:attrName>style.visibility</p:attrName>
                                        </p:attrNameLst>
                                      </p:cBhvr>
                                      <p:to>
                                        <p:strVal val="visible"/>
                                      </p:to>
                                    </p:set>
                                    <p:anim calcmode="lin" valueType="num">
                                      <p:cBhvr additive="base">
                                        <p:cTn id="12" dur="500"/>
                                        <p:tgtEl>
                                          <p:spTgt spid="1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8">
                                            <p:txEl>
                                              <p:pRg st="2" end="2"/>
                                            </p:txEl>
                                          </p:spTgt>
                                        </p:tgtEl>
                                        <p:attrNameLst>
                                          <p:attrName>style.visibility</p:attrName>
                                        </p:attrNameLst>
                                      </p:cBhvr>
                                      <p:to>
                                        <p:strVal val="visible"/>
                                      </p:to>
                                    </p:set>
                                    <p:anim calcmode="lin" valueType="num">
                                      <p:cBhvr additive="base">
                                        <p:cTn id="17" dur="500"/>
                                        <p:tgtEl>
                                          <p:spTgt spid="1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8">
                                            <p:txEl>
                                              <p:pRg st="3" end="3"/>
                                            </p:txEl>
                                          </p:spTgt>
                                        </p:tgtEl>
                                        <p:attrNameLst>
                                          <p:attrName>style.visibility</p:attrName>
                                        </p:attrNameLst>
                                      </p:cBhvr>
                                      <p:to>
                                        <p:strVal val="visible"/>
                                      </p:to>
                                    </p:set>
                                    <p:anim calcmode="lin" valueType="num">
                                      <p:cBhvr additive="base">
                                        <p:cTn id="22" dur="500"/>
                                        <p:tgtEl>
                                          <p:spTgt spid="1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additive="base">
                                        <p:cTn id="27" dur="500"/>
                                        <p:tgtEl>
                                          <p:spTgt spid="12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1"/>
                                        </p:tgtEl>
                                        <p:attrNameLst>
                                          <p:attrName>style.visibility</p:attrName>
                                        </p:attrNameLst>
                                      </p:cBhvr>
                                      <p:to>
                                        <p:strVal val="visible"/>
                                      </p:to>
                                    </p:set>
                                    <p:anim calcmode="lin" valueType="num">
                                      <p:cBhvr additive="base">
                                        <p:cTn id="32" dur="500"/>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body" idx="1"/>
          </p:nvPr>
        </p:nvSpPr>
        <p:spPr>
          <a:xfrm>
            <a:off x="1568624" y="1196752"/>
            <a:ext cx="7358700" cy="1008000"/>
          </a:xfrm>
          <a:prstGeom prst="rect">
            <a:avLst/>
          </a:prstGeom>
          <a:noFill/>
          <a:ln>
            <a:noFill/>
          </a:ln>
        </p:spPr>
        <p:txBody>
          <a:bodyPr spcFirstLastPara="1" wrap="square" lIns="79125" tIns="39550" rIns="79125" bIns="39550" anchor="t" anchorCtr="0">
            <a:noAutofit/>
          </a:bodyPr>
          <a:lstStyle/>
          <a:p>
            <a:pPr marL="0" lvl="0" indent="0" algn="l" rtl="0">
              <a:lnSpc>
                <a:spcPct val="100000"/>
              </a:lnSpc>
              <a:spcBef>
                <a:spcPts val="0"/>
              </a:spcBef>
              <a:spcAft>
                <a:spcPts val="0"/>
              </a:spcAft>
              <a:buSzPts val="1400"/>
              <a:buNone/>
            </a:pPr>
            <a:r>
              <a:rPr lang="en-GB"/>
              <a:t>All appraisals must be kept as part of the site documentation and must be available for inspection by anyone employing people at the quarry or anyone working at the quarry.</a:t>
            </a:r>
            <a:endParaRPr/>
          </a:p>
          <a:p>
            <a:pPr marL="0" marR="0" lvl="0" indent="0" algn="l" rtl="0">
              <a:lnSpc>
                <a:spcPct val="100000"/>
              </a:lnSpc>
              <a:spcBef>
                <a:spcPts val="1500"/>
              </a:spcBef>
              <a:spcAft>
                <a:spcPts val="0"/>
              </a:spcAft>
              <a:buClr>
                <a:srgbClr val="898989"/>
              </a:buClr>
              <a:buSzPts val="1800"/>
              <a:buFont typeface="Calibri"/>
              <a:buNone/>
            </a:pPr>
            <a:endParaRPr/>
          </a:p>
          <a:p>
            <a:pPr marL="0" marR="0" lvl="0" indent="0" algn="l" rtl="0">
              <a:lnSpc>
                <a:spcPct val="100000"/>
              </a:lnSpc>
              <a:spcBef>
                <a:spcPts val="1000"/>
              </a:spcBef>
              <a:spcAft>
                <a:spcPts val="0"/>
              </a:spcAft>
              <a:buClr>
                <a:srgbClr val="898989"/>
              </a:buClr>
              <a:buSzPts val="1800"/>
              <a:buFont typeface="Calibri"/>
              <a:buNone/>
            </a:pPr>
            <a:endParaRPr/>
          </a:p>
        </p:txBody>
      </p:sp>
      <p:sp>
        <p:nvSpPr>
          <p:cNvPr id="128" name="Google Shape;128;p8"/>
          <p:cNvSpPr txBox="1">
            <a:spLocks noGrp="1"/>
          </p:cNvSpPr>
          <p:nvPr>
            <p:ph type="title" idx="4294967295"/>
          </p:nvPr>
        </p:nvSpPr>
        <p:spPr>
          <a:xfrm>
            <a:off x="1538288" y="-134938"/>
            <a:ext cx="8367712" cy="1058863"/>
          </a:xfrm>
          <a:prstGeom prst="rect">
            <a:avLst/>
          </a:prstGeom>
          <a:noFill/>
          <a:ln>
            <a:noFill/>
          </a:ln>
        </p:spPr>
        <p:txBody>
          <a:bodyPr spcFirstLastPara="1" wrap="square" lIns="79125" tIns="39550" rIns="79125" bIns="39550" anchor="b" anchorCtr="0">
            <a:noAutofit/>
          </a:bodyPr>
          <a:lstStyle/>
          <a:p>
            <a:pPr marL="0" lvl="0" indent="0" algn="l" rtl="0">
              <a:lnSpc>
                <a:spcPct val="100000"/>
              </a:lnSpc>
              <a:spcBef>
                <a:spcPts val="0"/>
              </a:spcBef>
              <a:spcAft>
                <a:spcPts val="0"/>
              </a:spcAft>
              <a:buSzPts val="1400"/>
              <a:buNone/>
            </a:pPr>
            <a:r>
              <a:rPr lang="en-GB" sz="2100" b="1">
                <a:solidFill>
                  <a:srgbClr val="333399"/>
                </a:solidFill>
              </a:rPr>
              <a:t>Who is entitled to see appraisals ?</a:t>
            </a:r>
            <a:endParaRPr sz="2100" b="1" i="0" u="none" strike="noStrike" cap="none">
              <a:solidFill>
                <a:srgbClr val="333399"/>
              </a:solidFill>
              <a:latin typeface="Arial"/>
              <a:ea typeface="Arial"/>
              <a:cs typeface="Arial"/>
              <a:sym typeface="Arial"/>
            </a:endParaRPr>
          </a:p>
        </p:txBody>
      </p:sp>
      <p:pic>
        <p:nvPicPr>
          <p:cNvPr id="129" name="Google Shape;129;p8" descr="Image result for workmen"/>
          <p:cNvPicPr preferRelativeResize="0"/>
          <p:nvPr/>
        </p:nvPicPr>
        <p:blipFill rotWithShape="1">
          <a:blip r:embed="rId3">
            <a:alphaModFix/>
          </a:blip>
          <a:srcRect/>
          <a:stretch/>
        </p:blipFill>
        <p:spPr>
          <a:xfrm>
            <a:off x="3080792" y="2348880"/>
            <a:ext cx="3933329" cy="24392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 calcmode="lin" valueType="num">
                                      <p:cBhvr additive="base">
                                        <p:cTn id="7" dur="500"/>
                                        <p:tgtEl>
                                          <p:spTgt spid="1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7">
                                            <p:txEl>
                                              <p:pRg st="1" end="1"/>
                                            </p:txEl>
                                          </p:spTgt>
                                        </p:tgtEl>
                                        <p:attrNameLst>
                                          <p:attrName>style.visibility</p:attrName>
                                        </p:attrNameLst>
                                      </p:cBhvr>
                                      <p:to>
                                        <p:strVal val="visible"/>
                                      </p:to>
                                    </p:set>
                                    <p:anim calcmode="lin" valueType="num">
                                      <p:cBhvr additive="base">
                                        <p:cTn id="12" dur="500"/>
                                        <p:tgtEl>
                                          <p:spTgt spid="1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7">
                                            <p:txEl>
                                              <p:pRg st="2" end="2"/>
                                            </p:txEl>
                                          </p:spTgt>
                                        </p:tgtEl>
                                        <p:attrNameLst>
                                          <p:attrName>style.visibility</p:attrName>
                                        </p:attrNameLst>
                                      </p:cBhvr>
                                      <p:to>
                                        <p:strVal val="visible"/>
                                      </p:to>
                                    </p:set>
                                    <p:anim calcmode="lin" valueType="num">
                                      <p:cBhvr additive="base">
                                        <p:cTn id="17" dur="500"/>
                                        <p:tgtEl>
                                          <p:spTgt spid="1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body" idx="1"/>
          </p:nvPr>
        </p:nvSpPr>
        <p:spPr>
          <a:xfrm>
            <a:off x="1568624" y="1196752"/>
            <a:ext cx="7358831" cy="1296144"/>
          </a:xfrm>
          <a:prstGeom prst="rect">
            <a:avLst/>
          </a:prstGeom>
          <a:noFill/>
          <a:ln>
            <a:noFill/>
          </a:ln>
        </p:spPr>
        <p:txBody>
          <a:bodyPr spcFirstLastPara="1" wrap="square" lIns="79125" tIns="39550" rIns="79125" bIns="39550" anchor="t" anchorCtr="0">
            <a:noAutofit/>
          </a:bodyPr>
          <a:lstStyle/>
          <a:p>
            <a:pPr marL="0" lvl="0" indent="0" algn="l" rtl="0">
              <a:lnSpc>
                <a:spcPct val="100000"/>
              </a:lnSpc>
              <a:spcBef>
                <a:spcPts val="0"/>
              </a:spcBef>
              <a:spcAft>
                <a:spcPts val="0"/>
              </a:spcAft>
              <a:buSzPts val="1400"/>
              <a:buNone/>
            </a:pPr>
            <a:r>
              <a:rPr lang="en-GB"/>
              <a:t>Where an excavation or tip has already been identified as a significant hazard further appraisals are not appropriate, any significant change to a significant hazard requires a further Geotechnical Assessment by a geotechnical specialist.</a:t>
            </a:r>
            <a:endParaRPr/>
          </a:p>
          <a:p>
            <a:pPr marL="0" marR="0" lvl="0" indent="0" algn="l" rtl="0">
              <a:lnSpc>
                <a:spcPct val="100000"/>
              </a:lnSpc>
              <a:spcBef>
                <a:spcPts val="2200"/>
              </a:spcBef>
              <a:spcAft>
                <a:spcPts val="0"/>
              </a:spcAft>
              <a:buClr>
                <a:srgbClr val="898989"/>
              </a:buClr>
              <a:buSzPts val="1800"/>
              <a:buFont typeface="Calibri"/>
              <a:buNone/>
            </a:pPr>
            <a:endParaRPr/>
          </a:p>
        </p:txBody>
      </p:sp>
      <p:sp>
        <p:nvSpPr>
          <p:cNvPr id="136" name="Google Shape;136;p9"/>
          <p:cNvSpPr txBox="1">
            <a:spLocks noGrp="1"/>
          </p:cNvSpPr>
          <p:nvPr>
            <p:ph type="title" idx="4294967295"/>
          </p:nvPr>
        </p:nvSpPr>
        <p:spPr>
          <a:xfrm>
            <a:off x="1538288" y="-134938"/>
            <a:ext cx="8367712" cy="1058863"/>
          </a:xfrm>
          <a:prstGeom prst="rect">
            <a:avLst/>
          </a:prstGeom>
          <a:noFill/>
          <a:ln>
            <a:noFill/>
          </a:ln>
        </p:spPr>
        <p:txBody>
          <a:bodyPr spcFirstLastPara="1" wrap="square" lIns="79125" tIns="39550" rIns="79125" bIns="39550" anchor="b" anchorCtr="0">
            <a:noAutofit/>
          </a:bodyPr>
          <a:lstStyle/>
          <a:p>
            <a:pPr marL="0" lvl="0" indent="0" algn="l" rtl="0">
              <a:lnSpc>
                <a:spcPct val="100000"/>
              </a:lnSpc>
              <a:spcBef>
                <a:spcPts val="0"/>
              </a:spcBef>
              <a:spcAft>
                <a:spcPts val="0"/>
              </a:spcAft>
              <a:buSzPts val="1400"/>
              <a:buNone/>
            </a:pPr>
            <a:r>
              <a:rPr lang="en-GB" sz="2100" b="1">
                <a:solidFill>
                  <a:srgbClr val="333399"/>
                </a:solidFill>
              </a:rPr>
              <a:t>However !</a:t>
            </a:r>
            <a:endParaRPr sz="2100" b="1" i="0" u="none" strike="noStrike" cap="none">
              <a:solidFill>
                <a:srgbClr val="333399"/>
              </a:solidFill>
              <a:latin typeface="Arial"/>
              <a:ea typeface="Arial"/>
              <a:cs typeface="Arial"/>
              <a:sym typeface="Arial"/>
            </a:endParaRPr>
          </a:p>
        </p:txBody>
      </p:sp>
      <p:pic>
        <p:nvPicPr>
          <p:cNvPr id="137" name="Google Shape;137;p9"/>
          <p:cNvPicPr preferRelativeResize="0"/>
          <p:nvPr/>
        </p:nvPicPr>
        <p:blipFill rotWithShape="1">
          <a:blip r:embed="rId3">
            <a:alphaModFix/>
          </a:blip>
          <a:srcRect/>
          <a:stretch/>
        </p:blipFill>
        <p:spPr>
          <a:xfrm>
            <a:off x="1726761" y="2420888"/>
            <a:ext cx="5943600" cy="3343275"/>
          </a:xfrm>
          <a:prstGeom prst="rect">
            <a:avLst/>
          </a:prstGeom>
          <a:noFill/>
          <a:ln>
            <a:noFill/>
          </a:ln>
        </p:spPr>
      </p:pic>
      <p:pic>
        <p:nvPicPr>
          <p:cNvPr id="138" name="Google Shape;138;p9"/>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726761" y="4630226"/>
            <a:ext cx="2481865" cy="11245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 calcmode="lin" valueType="num">
                                      <p:cBhvr additive="base">
                                        <p:cTn id="7" dur="500"/>
                                        <p:tgtEl>
                                          <p:spTgt spid="1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 calcmode="lin" valueType="num">
                                      <p:cBhvr additive="base">
                                        <p:cTn id="12" dur="500"/>
                                        <p:tgtEl>
                                          <p:spTgt spid="1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7"/>
                                        </p:tgtEl>
                                        <p:attrNameLst>
                                          <p:attrName>style.visibility</p:attrName>
                                        </p:attrNameLst>
                                      </p:cBhvr>
                                      <p:to>
                                        <p:strVal val="visible"/>
                                      </p:to>
                                    </p:set>
                                    <p:anim calcmode="lin" valueType="num">
                                      <p:cBhvr additive="base">
                                        <p:cTn id="17" dur="500"/>
                                        <p:tgtEl>
                                          <p:spTgt spid="1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8"/>
                                        </p:tgtEl>
                                        <p:attrNameLst>
                                          <p:attrName>style.visibility</p:attrName>
                                        </p:attrNameLst>
                                      </p:cBhvr>
                                      <p:to>
                                        <p:strVal val="visible"/>
                                      </p:to>
                                    </p:set>
                                    <p:anim calcmode="lin" valueType="num">
                                      <p:cBhvr additive="base">
                                        <p:cTn id="22" dur="500"/>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3977</Words>
  <Application>Microsoft Office PowerPoint</Application>
  <PresentationFormat>A4 Paper (210x297 mm)</PresentationFormat>
  <Paragraphs>404</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 Quarries Regulation 1999 Regulation 32 Appraisal of excavations and tips </vt:lpstr>
      <vt:lpstr>Regulation 32 </vt:lpstr>
      <vt:lpstr>What is the purpose of an appraisal?</vt:lpstr>
      <vt:lpstr>When should appraisal be carried out?</vt:lpstr>
      <vt:lpstr>When should appraisal be carried out?</vt:lpstr>
      <vt:lpstr>What records must be kept?</vt:lpstr>
      <vt:lpstr>What records must be kept?</vt:lpstr>
      <vt:lpstr>Who is entitled to see appraisals ?</vt:lpstr>
      <vt:lpstr>However !</vt:lpstr>
      <vt:lpstr>Who should conduct appraisals?</vt:lpstr>
      <vt:lpstr>Who should conduct appraisals?</vt:lpstr>
      <vt:lpstr>Who should conduct appraisals?</vt:lpstr>
      <vt:lpstr>How frequently should appraisal be conducted?</vt:lpstr>
      <vt:lpstr>How do I decide what represents a significant hazard?</vt:lpstr>
      <vt:lpstr>How do I decide what represents a significant hazard?</vt:lpstr>
      <vt:lpstr>PowerPoint Presentation</vt:lpstr>
      <vt:lpstr>PowerPoint Presentation</vt:lpstr>
      <vt:lpstr>PowerPoint Presentation</vt:lpstr>
      <vt:lpstr>PowerPoint Presentation</vt:lpstr>
      <vt:lpstr>How do I decide what represents a significant hazard?</vt:lpstr>
      <vt:lpstr>Appraisal Flow Chart</vt:lpstr>
      <vt:lpstr>Appraisal Flow Chart</vt:lpstr>
      <vt:lpstr>Appraisal Flow Chart</vt:lpstr>
      <vt:lpstr>Appraisal Flow Chart</vt:lpstr>
      <vt:lpstr>PowerPoint Presentation</vt:lpstr>
      <vt:lpstr>PowerPoint Presentation</vt:lpstr>
      <vt:lpstr> Is appraisal the correct framework for the structure?  Risk based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Quarries Regulation 1999 Regulation 32 Appraisal of excavations and tips </dc:title>
  <dc:creator>Collins, Simon</dc:creator>
  <cp:lastModifiedBy>Joel, Paul</cp:lastModifiedBy>
  <cp:revision>2</cp:revision>
  <dcterms:modified xsi:type="dcterms:W3CDTF">2021-04-13T19:32:33Z</dcterms:modified>
</cp:coreProperties>
</file>