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2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" name="Google Shape;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Its vital that vehicle safety keys are kept under control and secure to prevent accidental starting and movement of the vehicle whilst someone is working on it</a:t>
            </a:r>
            <a:endParaRPr/>
          </a:p>
        </p:txBody>
      </p:sp>
      <p:sp>
        <p:nvSpPr>
          <p:cNvPr id="38" name="Google Shape;3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Master keys should be stored securely to prevent use by unauthorised persons</a:t>
            </a:r>
            <a:endParaRPr/>
          </a:p>
        </p:txBody>
      </p:sp>
      <p:sp>
        <p:nvSpPr>
          <p:cNvPr id="62" name="Google Shape;6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keys are stored its vital that they are secure to prevent them being taken and used by unauthorised persons</a:t>
            </a:r>
            <a:endParaRPr/>
          </a:p>
        </p:txBody>
      </p:sp>
      <p:sp>
        <p:nvSpPr>
          <p:cNvPr id="82" name="Google Shape;8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prevent unauthorised persons from entering the vehicle – it important that he keys and cab are kept secure</a:t>
            </a:r>
            <a:endParaRPr/>
          </a:p>
        </p:txBody>
      </p:sp>
      <p:sp>
        <p:nvSpPr>
          <p:cNvPr id="101" name="Google Shape;10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Vehicle maintenance represents potential risks which must be controlled</a:t>
            </a:r>
            <a:endParaRPr/>
          </a:p>
        </p:txBody>
      </p:sp>
      <p:sp>
        <p:nvSpPr>
          <p:cNvPr id="121" name="Google Shape;12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safe system and process is vital to ensure maintenance activities are carried out safely</a:t>
            </a:r>
            <a:endParaRPr/>
          </a:p>
        </p:txBody>
      </p:sp>
      <p:sp>
        <p:nvSpPr>
          <p:cNvPr id="144" name="Google Shape;14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Adequate and effective controls are key to safe vehicle maintenance</a:t>
            </a:r>
            <a:endParaRPr/>
          </a:p>
        </p:txBody>
      </p:sp>
      <p:sp>
        <p:nvSpPr>
          <p:cNvPr id="201" name="Google Shape;20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52400" y="76203"/>
            <a:ext cx="6400799" cy="76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19697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60335" y="6481762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>
  <p:cSld name="1_Vertical Title and 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644525"/>
            <a:ext cx="82296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QNJAC PP template.pd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25400"/>
            <a:ext cx="9180511" cy="695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68261" y="4902200"/>
            <a:ext cx="2214561" cy="156527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57200" y="644525"/>
            <a:ext cx="82296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371596" y="2584450"/>
            <a:ext cx="6400800" cy="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lang="en-GB" b="1"/>
              <a:t>VEHICLE ISOLATION AND MAINTENANCE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52400" y="76203"/>
            <a:ext cx="6400799" cy="76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lang="en-GB"/>
              <a:t>Truck Key Control</a:t>
            </a:r>
            <a:endParaRPr/>
          </a:p>
        </p:txBody>
      </p:sp>
      <p:grpSp>
        <p:nvGrpSpPr>
          <p:cNvPr id="41" name="Google Shape;41;p6"/>
          <p:cNvGrpSpPr/>
          <p:nvPr/>
        </p:nvGrpSpPr>
        <p:grpSpPr>
          <a:xfrm>
            <a:off x="444979" y="782812"/>
            <a:ext cx="8204177" cy="4525185"/>
            <a:chOff x="0" y="388"/>
            <a:chExt cx="8204177" cy="4525185"/>
          </a:xfrm>
        </p:grpSpPr>
        <p:sp>
          <p:nvSpPr>
            <p:cNvPr id="42" name="Google Shape;42;p6"/>
            <p:cNvSpPr/>
            <p:nvPr/>
          </p:nvSpPr>
          <p:spPr>
            <a:xfrm>
              <a:off x="3435905" y="1584087"/>
              <a:ext cx="1357788" cy="13577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6"/>
            <p:cNvSpPr txBox="1"/>
            <p:nvPr/>
          </p:nvSpPr>
          <p:spPr>
            <a:xfrm>
              <a:off x="3502187" y="1650369"/>
              <a:ext cx="1225224" cy="1225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GB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Truck Key Control</a:t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3777810" y="1247097"/>
              <a:ext cx="673979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5" name="Google Shape;45;p6"/>
            <p:cNvSpPr/>
            <p:nvPr/>
          </p:nvSpPr>
          <p:spPr>
            <a:xfrm>
              <a:off x="2754183" y="388"/>
              <a:ext cx="2721232" cy="90971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6"/>
            <p:cNvSpPr txBox="1"/>
            <p:nvPr/>
          </p:nvSpPr>
          <p:spPr>
            <a:xfrm>
              <a:off x="2798592" y="44797"/>
              <a:ext cx="2632414" cy="82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Master Spare Key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Storage</a:t>
              </a:r>
              <a:endParaRPr/>
            </a:p>
          </p:txBody>
        </p:sp>
        <p:sp>
          <p:nvSpPr>
            <p:cNvPr id="47" name="Google Shape;47;p6"/>
            <p:cNvSpPr/>
            <p:nvPr/>
          </p:nvSpPr>
          <p:spPr>
            <a:xfrm rot="-10260">
              <a:off x="4793692" y="2259926"/>
              <a:ext cx="689253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8" name="Google Shape;48;p6"/>
            <p:cNvSpPr/>
            <p:nvPr/>
          </p:nvSpPr>
          <p:spPr>
            <a:xfrm>
              <a:off x="5482945" y="1799978"/>
              <a:ext cx="2721232" cy="90971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6"/>
            <p:cNvSpPr txBox="1"/>
            <p:nvPr/>
          </p:nvSpPr>
          <p:spPr>
            <a:xfrm>
              <a:off x="5527354" y="1844387"/>
              <a:ext cx="2632414" cy="82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Vehicle  Repairs</a:t>
              </a:r>
              <a:endParaRPr/>
            </a:p>
          </p:txBody>
        </p:sp>
        <p:sp>
          <p:nvSpPr>
            <p:cNvPr id="50" name="Google Shape;50;p6"/>
            <p:cNvSpPr/>
            <p:nvPr/>
          </p:nvSpPr>
          <p:spPr>
            <a:xfrm rot="5400000">
              <a:off x="3777810" y="3278865"/>
              <a:ext cx="673979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1" name="Google Shape;51;p6"/>
            <p:cNvSpPr/>
            <p:nvPr/>
          </p:nvSpPr>
          <p:spPr>
            <a:xfrm>
              <a:off x="2754183" y="3615855"/>
              <a:ext cx="2721232" cy="90971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 txBox="1"/>
            <p:nvPr/>
          </p:nvSpPr>
          <p:spPr>
            <a:xfrm>
              <a:off x="2798592" y="3660264"/>
              <a:ext cx="2632414" cy="82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Operational Key Storage</a:t>
              </a:r>
              <a:endParaRPr/>
            </a:p>
          </p:txBody>
        </p:sp>
        <p:sp>
          <p:nvSpPr>
            <p:cNvPr id="53" name="Google Shape;53;p6"/>
            <p:cNvSpPr/>
            <p:nvPr/>
          </p:nvSpPr>
          <p:spPr>
            <a:xfrm rot="-10789842">
              <a:off x="2721230" y="2259919"/>
              <a:ext cx="714676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4" name="Google Shape;54;p6"/>
            <p:cNvSpPr/>
            <p:nvPr/>
          </p:nvSpPr>
          <p:spPr>
            <a:xfrm>
              <a:off x="0" y="1799983"/>
              <a:ext cx="2721232" cy="90971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 txBox="1"/>
            <p:nvPr/>
          </p:nvSpPr>
          <p:spPr>
            <a:xfrm>
              <a:off x="44409" y="1844392"/>
              <a:ext cx="2632414" cy="82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Operational Keys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 use</a:t>
              </a:r>
              <a:endParaRPr/>
            </a:p>
          </p:txBody>
        </p:sp>
      </p:grpSp>
      <p:cxnSp>
        <p:nvCxnSpPr>
          <p:cNvPr id="56" name="Google Shape;56;p6"/>
          <p:cNvCxnSpPr/>
          <p:nvPr/>
        </p:nvCxnSpPr>
        <p:spPr>
          <a:xfrm rot="5400000">
            <a:off x="6011764" y="3673891"/>
            <a:ext cx="1368300" cy="1224000"/>
          </a:xfrm>
          <a:prstGeom prst="bentConnector3">
            <a:avLst>
              <a:gd name="adj1" fmla="val 100114"/>
            </a:avLst>
          </a:prstGeom>
          <a:noFill/>
          <a:ln w="50800" cap="flat" cmpd="sng">
            <a:solidFill>
              <a:srgbClr val="92D050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57" name="Google Shape;57;p6"/>
          <p:cNvCxnSpPr/>
          <p:nvPr/>
        </p:nvCxnSpPr>
        <p:spPr>
          <a:xfrm rot="-5400000" flipH="1">
            <a:off x="1726315" y="3601741"/>
            <a:ext cx="1368300" cy="1368300"/>
          </a:xfrm>
          <a:prstGeom prst="bentConnector3">
            <a:avLst>
              <a:gd name="adj1" fmla="val 100115"/>
            </a:avLst>
          </a:prstGeom>
          <a:noFill/>
          <a:ln w="50800" cap="flat" cmpd="sng">
            <a:solidFill>
              <a:srgbClr val="92D050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58" name="Google Shape;58;p6"/>
          <p:cNvSpPr/>
          <p:nvPr/>
        </p:nvSpPr>
        <p:spPr>
          <a:xfrm>
            <a:off x="1726314" y="5469781"/>
            <a:ext cx="5581600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Operational keys are in 3 states of control – Storage/Driver/Repairer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152400" y="76203"/>
            <a:ext cx="6400799" cy="76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lang="en-GB"/>
              <a:t>Master Spare Keys</a:t>
            </a:r>
            <a:endParaRPr/>
          </a:p>
        </p:txBody>
      </p:sp>
      <p:grpSp>
        <p:nvGrpSpPr>
          <p:cNvPr id="65" name="Google Shape;65;p7"/>
          <p:cNvGrpSpPr/>
          <p:nvPr/>
        </p:nvGrpSpPr>
        <p:grpSpPr>
          <a:xfrm>
            <a:off x="630303" y="661834"/>
            <a:ext cx="7883388" cy="4351337"/>
            <a:chOff x="1655" y="0"/>
            <a:chExt cx="7883388" cy="4351337"/>
          </a:xfrm>
        </p:grpSpPr>
        <p:sp>
          <p:nvSpPr>
            <p:cNvPr id="66" name="Google Shape;66;p7"/>
            <p:cNvSpPr/>
            <p:nvPr/>
          </p:nvSpPr>
          <p:spPr>
            <a:xfrm>
              <a:off x="1655" y="0"/>
              <a:ext cx="2576270" cy="4351337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7"/>
            <p:cNvSpPr txBox="1"/>
            <p:nvPr/>
          </p:nvSpPr>
          <p:spPr>
            <a:xfrm>
              <a:off x="1655" y="1740534"/>
              <a:ext cx="2576270" cy="1740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ahoma"/>
                <a:buNone/>
              </a:pPr>
              <a:r>
                <a:rPr lang="en-GB" sz="16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Stored in secure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ahoma"/>
                <a:buNone/>
              </a:pPr>
              <a:r>
                <a:rPr lang="en-GB" sz="16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locked facility</a:t>
              </a: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565293" y="261080"/>
              <a:ext cx="1448995" cy="1448995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655214" y="0"/>
              <a:ext cx="2576270" cy="4351337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"/>
            <p:cNvSpPr txBox="1"/>
            <p:nvPr/>
          </p:nvSpPr>
          <p:spPr>
            <a:xfrm>
              <a:off x="2655214" y="1740534"/>
              <a:ext cx="2576270" cy="1740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ahoma"/>
                <a:buNone/>
              </a:pPr>
              <a:r>
                <a:rPr lang="en-GB" sz="16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Stored separately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ahoma"/>
                <a:buNone/>
              </a:pPr>
              <a:r>
                <a:rPr lang="en-GB" sz="16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from running keys</a:t>
              </a: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3218852" y="261080"/>
              <a:ext cx="1448995" cy="1448995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5308773" y="0"/>
              <a:ext cx="2576270" cy="4351337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 txBox="1"/>
            <p:nvPr/>
          </p:nvSpPr>
          <p:spPr>
            <a:xfrm>
              <a:off x="5308773" y="1740534"/>
              <a:ext cx="2576270" cy="1740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ahoma"/>
                <a:buNone/>
              </a:pPr>
              <a:r>
                <a:rPr lang="en-GB" sz="16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Restricted Access Supervisor, Approved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ahoma"/>
                <a:buNone/>
              </a:pPr>
              <a:r>
                <a:rPr lang="en-GB" sz="16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Staff only</a:t>
              </a: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5872411" y="261080"/>
              <a:ext cx="1448995" cy="1448995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315467" y="3481069"/>
              <a:ext cx="7255764" cy="6527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00206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7"/>
          <p:cNvSpPr txBox="1"/>
          <p:nvPr/>
        </p:nvSpPr>
        <p:spPr>
          <a:xfrm>
            <a:off x="1043608" y="5013176"/>
            <a:ext cx="705678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Secured – Locked Storage – Strictly Controlled access</a:t>
            </a:r>
            <a:endParaRPr/>
          </a:p>
        </p:txBody>
      </p:sp>
      <p:pic>
        <p:nvPicPr>
          <p:cNvPr id="77" name="Google Shape;7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95736" y="2136089"/>
            <a:ext cx="639763" cy="877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7"/>
          <p:cNvPicPr preferRelativeResize="0"/>
          <p:nvPr/>
        </p:nvPicPr>
        <p:blipFill rotWithShape="1">
          <a:blip r:embed="rId7">
            <a:alphaModFix/>
          </a:blip>
          <a:srcRect l="1617" t="4961" r="3783" b="9931"/>
          <a:stretch/>
        </p:blipFill>
        <p:spPr>
          <a:xfrm>
            <a:off x="3740375" y="2446575"/>
            <a:ext cx="1663250" cy="5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"/>
          <p:cNvSpPr txBox="1">
            <a:spLocks noGrp="1"/>
          </p:cNvSpPr>
          <p:nvPr>
            <p:ph type="title"/>
          </p:nvPr>
        </p:nvSpPr>
        <p:spPr>
          <a:xfrm>
            <a:off x="152400" y="76203"/>
            <a:ext cx="6400799" cy="76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lang="en-GB"/>
              <a:t>Operational keys - Storage</a:t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589687" y="767632"/>
            <a:ext cx="7883388" cy="4351338"/>
            <a:chOff x="1655" y="0"/>
            <a:chExt cx="7883388" cy="4351338"/>
          </a:xfrm>
        </p:grpSpPr>
        <p:sp>
          <p:nvSpPr>
            <p:cNvPr id="86" name="Google Shape;86;p8"/>
            <p:cNvSpPr/>
            <p:nvPr/>
          </p:nvSpPr>
          <p:spPr>
            <a:xfrm>
              <a:off x="1655" y="0"/>
              <a:ext cx="2576270" cy="435133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 txBox="1"/>
            <p:nvPr/>
          </p:nvSpPr>
          <p:spPr>
            <a:xfrm>
              <a:off x="1655" y="1740535"/>
              <a:ext cx="2576270" cy="17405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ahoma"/>
                <a:buNone/>
              </a:pPr>
              <a:r>
                <a:rPr lang="en-GB" sz="16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Kept in secure, locked storage facility when not in use or in larger operations a secure control room</a:t>
              </a:r>
              <a:endPara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565293" y="261080"/>
              <a:ext cx="1448995" cy="1448995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2655214" y="0"/>
              <a:ext cx="2576270" cy="435133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 txBox="1"/>
            <p:nvPr/>
          </p:nvSpPr>
          <p:spPr>
            <a:xfrm>
              <a:off x="2655214" y="1740535"/>
              <a:ext cx="2576270" cy="17405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ahoma"/>
                <a:buNone/>
              </a:pPr>
              <a:r>
                <a:rPr lang="en-GB" sz="16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Controlled access for drivers and authorised staff only </a:t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3218852" y="261080"/>
              <a:ext cx="1448995" cy="1448995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5308773" y="0"/>
              <a:ext cx="2576270" cy="435133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8"/>
            <p:cNvSpPr txBox="1"/>
            <p:nvPr/>
          </p:nvSpPr>
          <p:spPr>
            <a:xfrm>
              <a:off x="5308773" y="1740535"/>
              <a:ext cx="2576270" cy="17405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ahoma"/>
                <a:buNone/>
              </a:pPr>
              <a:r>
                <a:rPr lang="en-GB" sz="16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 x keys                                           or                                                      1 x Key + Locking fob</a:t>
              </a:r>
              <a:endParaRPr/>
            </a:p>
          </p:txBody>
        </p:sp>
        <p:sp>
          <p:nvSpPr>
            <p:cNvPr id="94" name="Google Shape;94;p8"/>
            <p:cNvSpPr/>
            <p:nvPr/>
          </p:nvSpPr>
          <p:spPr>
            <a:xfrm>
              <a:off x="5872410" y="261080"/>
              <a:ext cx="1448995" cy="1448995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8"/>
            <p:cNvSpPr/>
            <p:nvPr/>
          </p:nvSpPr>
          <p:spPr>
            <a:xfrm>
              <a:off x="315467" y="3481070"/>
              <a:ext cx="7255764" cy="6527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00206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8"/>
          <p:cNvSpPr txBox="1"/>
          <p:nvPr/>
        </p:nvSpPr>
        <p:spPr>
          <a:xfrm>
            <a:off x="1043608" y="5013176"/>
            <a:ext cx="710290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Controlled access and security</a:t>
            </a:r>
            <a:endParaRPr/>
          </a:p>
        </p:txBody>
      </p:sp>
      <p:pic>
        <p:nvPicPr>
          <p:cNvPr id="97" name="Google Shape;97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49572" y="2224163"/>
            <a:ext cx="719137" cy="719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152400" y="76203"/>
            <a:ext cx="6400799" cy="76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lang="en-GB"/>
              <a:t>Operational keys - In use</a:t>
            </a:r>
            <a:endParaRPr/>
          </a:p>
        </p:txBody>
      </p:sp>
      <p:grpSp>
        <p:nvGrpSpPr>
          <p:cNvPr id="104" name="Google Shape;104;p9"/>
          <p:cNvGrpSpPr/>
          <p:nvPr/>
        </p:nvGrpSpPr>
        <p:grpSpPr>
          <a:xfrm>
            <a:off x="501725" y="751608"/>
            <a:ext cx="7885043" cy="4351338"/>
            <a:chOff x="0" y="0"/>
            <a:chExt cx="7885043" cy="4351338"/>
          </a:xfrm>
        </p:grpSpPr>
        <p:sp>
          <p:nvSpPr>
            <p:cNvPr id="105" name="Google Shape;105;p9"/>
            <p:cNvSpPr/>
            <p:nvPr/>
          </p:nvSpPr>
          <p:spPr>
            <a:xfrm>
              <a:off x="0" y="0"/>
              <a:ext cx="2576270" cy="435133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9"/>
            <p:cNvSpPr txBox="1"/>
            <p:nvPr/>
          </p:nvSpPr>
          <p:spPr>
            <a:xfrm>
              <a:off x="0" y="1740535"/>
              <a:ext cx="2576270" cy="17405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ahoma"/>
                <a:buNone/>
              </a:pPr>
              <a:r>
                <a:rPr lang="en-GB" sz="16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Truck doors locked when cab unattended</a:t>
              </a:r>
              <a:endPara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565293" y="261080"/>
              <a:ext cx="1448995" cy="1448995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2655214" y="0"/>
              <a:ext cx="2576270" cy="435133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 txBox="1"/>
            <p:nvPr/>
          </p:nvSpPr>
          <p:spPr>
            <a:xfrm>
              <a:off x="2655214" y="1740535"/>
              <a:ext cx="2576270" cy="17405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ahoma"/>
                <a:buNone/>
              </a:pPr>
              <a:r>
                <a:rPr lang="en-GB" sz="16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If keys needed in ignition – doors locked with 2</a:t>
              </a:r>
              <a:r>
                <a:rPr lang="en-GB" sz="1600" b="1" i="0" u="none" strike="noStrike" cap="none" baseline="30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r>
                <a:rPr lang="en-GB" sz="16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Key/Fob</a:t>
              </a: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3218852" y="261080"/>
              <a:ext cx="1448995" cy="1448995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9"/>
            <p:cNvSpPr/>
            <p:nvPr/>
          </p:nvSpPr>
          <p:spPr>
            <a:xfrm>
              <a:off x="5308773" y="0"/>
              <a:ext cx="2576270" cy="435133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9"/>
            <p:cNvSpPr txBox="1"/>
            <p:nvPr/>
          </p:nvSpPr>
          <p:spPr>
            <a:xfrm>
              <a:off x="5308773" y="1740535"/>
              <a:ext cx="2576270" cy="17405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ahoma"/>
                <a:buNone/>
              </a:pPr>
              <a:r>
                <a:rPr lang="en-GB" sz="16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Drivers keep keys secure in use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ahoma"/>
                <a:buNone/>
              </a:pPr>
              <a:r>
                <a:rPr lang="en-GB" sz="16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In ignition or stored in pocket</a:t>
              </a:r>
              <a:endParaRPr/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5872410" y="261080"/>
              <a:ext cx="1448995" cy="1448995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9"/>
            <p:cNvSpPr/>
            <p:nvPr/>
          </p:nvSpPr>
          <p:spPr>
            <a:xfrm>
              <a:off x="315467" y="3481070"/>
              <a:ext cx="7255764" cy="6527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00206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9"/>
          <p:cNvSpPr txBox="1"/>
          <p:nvPr/>
        </p:nvSpPr>
        <p:spPr>
          <a:xfrm>
            <a:off x="1115616" y="5013176"/>
            <a:ext cx="691276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 x Operational Keys  - Cab access and Keys are kept secure</a:t>
            </a:r>
            <a:endParaRPr/>
          </a:p>
        </p:txBody>
      </p:sp>
      <p:pic>
        <p:nvPicPr>
          <p:cNvPr id="116" name="Google Shape;116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16016" y="2204141"/>
            <a:ext cx="719137" cy="71913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9"/>
          <p:cNvSpPr/>
          <p:nvPr/>
        </p:nvSpPr>
        <p:spPr>
          <a:xfrm>
            <a:off x="755575" y="2563710"/>
            <a:ext cx="2088233" cy="481876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Vehicle safely parked Handbrake applied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"/>
          <p:cNvSpPr txBox="1">
            <a:spLocks noGrp="1"/>
          </p:cNvSpPr>
          <p:nvPr>
            <p:ph type="title"/>
          </p:nvPr>
        </p:nvSpPr>
        <p:spPr>
          <a:xfrm>
            <a:off x="152400" y="76203"/>
            <a:ext cx="6400799" cy="76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lang="en-GB"/>
              <a:t>Vehicle repairs – Onsite</a:t>
            </a:r>
            <a:endParaRPr/>
          </a:p>
        </p:txBody>
      </p:sp>
      <p:grpSp>
        <p:nvGrpSpPr>
          <p:cNvPr id="124" name="Google Shape;124;p10"/>
          <p:cNvGrpSpPr/>
          <p:nvPr/>
        </p:nvGrpSpPr>
        <p:grpSpPr>
          <a:xfrm>
            <a:off x="610280" y="774158"/>
            <a:ext cx="7883022" cy="4351338"/>
            <a:chOff x="1838" y="0"/>
            <a:chExt cx="7883022" cy="4351338"/>
          </a:xfrm>
        </p:grpSpPr>
        <p:sp>
          <p:nvSpPr>
            <p:cNvPr id="125" name="Google Shape;125;p10"/>
            <p:cNvSpPr/>
            <p:nvPr/>
          </p:nvSpPr>
          <p:spPr>
            <a:xfrm>
              <a:off x="1838" y="0"/>
              <a:ext cx="1927389" cy="435133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0"/>
            <p:cNvSpPr txBox="1"/>
            <p:nvPr/>
          </p:nvSpPr>
          <p:spPr>
            <a:xfrm>
              <a:off x="1838" y="1740535"/>
              <a:ext cx="1927389" cy="17405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ahoma"/>
                <a:buNone/>
              </a:pPr>
              <a:r>
                <a:rPr lang="en-GB" sz="16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Vehicle: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ahoma"/>
                <a:buNone/>
              </a:pPr>
              <a:r>
                <a:rPr lang="en-GB" sz="16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Safely parked         Hand brake on  Doors locked Wheels Chocked Vehicle VOR sign</a:t>
              </a:r>
              <a:endParaRPr/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241035" y="261080"/>
              <a:ext cx="1448995" cy="1448995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l="-9999" r="-9999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2051713" y="0"/>
              <a:ext cx="1927389" cy="435133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0"/>
            <p:cNvSpPr txBox="1"/>
            <p:nvPr/>
          </p:nvSpPr>
          <p:spPr>
            <a:xfrm>
              <a:off x="2051713" y="1740535"/>
              <a:ext cx="1927389" cy="17405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ahoma"/>
                <a:buNone/>
              </a:pPr>
              <a:r>
                <a:rPr lang="en-GB" sz="16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Permit to work SSOW                Risk Assessments</a:t>
              </a:r>
              <a:endParaRPr/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2285032" y="276700"/>
              <a:ext cx="1448995" cy="1448995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3972260" y="0"/>
              <a:ext cx="1927389" cy="435133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0"/>
            <p:cNvSpPr txBox="1"/>
            <p:nvPr/>
          </p:nvSpPr>
          <p:spPr>
            <a:xfrm>
              <a:off x="3972260" y="1740535"/>
              <a:ext cx="1927389" cy="17405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ahoma"/>
                <a:buNone/>
              </a:pPr>
              <a:r>
                <a:rPr lang="en-GB" sz="16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Both Running keys handed to repair agent</a:t>
              </a:r>
              <a:endParaRPr/>
            </a:p>
          </p:txBody>
        </p:sp>
        <p:sp>
          <p:nvSpPr>
            <p:cNvPr id="133" name="Google Shape;133;p10"/>
            <p:cNvSpPr/>
            <p:nvPr/>
          </p:nvSpPr>
          <p:spPr>
            <a:xfrm>
              <a:off x="4211457" y="261080"/>
              <a:ext cx="1448995" cy="1448995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0"/>
            <p:cNvSpPr/>
            <p:nvPr/>
          </p:nvSpPr>
          <p:spPr>
            <a:xfrm>
              <a:off x="5957471" y="0"/>
              <a:ext cx="1927389" cy="435133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0"/>
            <p:cNvSpPr txBox="1"/>
            <p:nvPr/>
          </p:nvSpPr>
          <p:spPr>
            <a:xfrm>
              <a:off x="5957471" y="1740535"/>
              <a:ext cx="1927389" cy="17405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ahoma"/>
                <a:buNone/>
              </a:pPr>
              <a:r>
                <a:rPr lang="en-GB" sz="16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Keys handed back over by repair agent on job completion</a:t>
              </a:r>
              <a:endParaRPr/>
            </a:p>
          </p:txBody>
        </p:sp>
        <p:sp>
          <p:nvSpPr>
            <p:cNvPr id="136" name="Google Shape;136;p10"/>
            <p:cNvSpPr/>
            <p:nvPr/>
          </p:nvSpPr>
          <p:spPr>
            <a:xfrm>
              <a:off x="6196668" y="261080"/>
              <a:ext cx="1448995" cy="1448995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0"/>
            <p:cNvSpPr/>
            <p:nvPr/>
          </p:nvSpPr>
          <p:spPr>
            <a:xfrm>
              <a:off x="315467" y="3481070"/>
              <a:ext cx="7255764" cy="6527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00206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10"/>
          <p:cNvSpPr txBox="1"/>
          <p:nvPr/>
        </p:nvSpPr>
        <p:spPr>
          <a:xfrm>
            <a:off x="1104335" y="5024097"/>
            <a:ext cx="691276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Adequate supervision of repair agent / contractor</a:t>
            </a:r>
            <a:endParaRPr/>
          </a:p>
        </p:txBody>
      </p:sp>
      <p:pic>
        <p:nvPicPr>
          <p:cNvPr id="139" name="Google Shape;139;p10" descr="D:\Users\cmilton\AppData\Local\Microsoft\Windows\INetCache\IE\FCHUJ1XD\2-graphic[1]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52120" y="2229747"/>
            <a:ext cx="720080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06447" y="2029856"/>
            <a:ext cx="863347" cy="492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"/>
          <p:cNvSpPr txBox="1">
            <a:spLocks noGrp="1"/>
          </p:cNvSpPr>
          <p:nvPr>
            <p:ph type="title"/>
          </p:nvPr>
        </p:nvSpPr>
        <p:spPr>
          <a:xfrm>
            <a:off x="899592" y="360822"/>
            <a:ext cx="6400800" cy="76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lang="en-GB"/>
              <a:t>Vehicle repair agent safety process</a:t>
            </a:r>
            <a:endParaRPr/>
          </a:p>
        </p:txBody>
      </p:sp>
      <p:grpSp>
        <p:nvGrpSpPr>
          <p:cNvPr id="147" name="Google Shape;147;p11"/>
          <p:cNvGrpSpPr/>
          <p:nvPr/>
        </p:nvGrpSpPr>
        <p:grpSpPr>
          <a:xfrm>
            <a:off x="675049" y="1113641"/>
            <a:ext cx="7757588" cy="5015663"/>
            <a:chOff x="711362" y="1130"/>
            <a:chExt cx="7757588" cy="5015663"/>
          </a:xfrm>
        </p:grpSpPr>
        <p:sp>
          <p:nvSpPr>
            <p:cNvPr id="148" name="Google Shape;148;p11"/>
            <p:cNvSpPr/>
            <p:nvPr/>
          </p:nvSpPr>
          <p:spPr>
            <a:xfrm>
              <a:off x="2363632" y="451631"/>
              <a:ext cx="349836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1D497D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1"/>
            <p:cNvSpPr txBox="1"/>
            <p:nvPr/>
          </p:nvSpPr>
          <p:spPr>
            <a:xfrm>
              <a:off x="2529039" y="495449"/>
              <a:ext cx="19021" cy="3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711362" y="1130"/>
              <a:ext cx="1654070" cy="992442"/>
            </a:xfrm>
            <a:prstGeom prst="rect">
              <a:avLst/>
            </a:prstGeom>
            <a:solidFill>
              <a:srgbClr val="1D497D"/>
            </a:solidFill>
            <a:ln w="25400" cap="flat" cmpd="sng">
              <a:solidFill>
                <a:srgbClr val="EEEC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1"/>
            <p:cNvSpPr txBox="1"/>
            <p:nvPr/>
          </p:nvSpPr>
          <p:spPr>
            <a:xfrm>
              <a:off x="711362" y="1130"/>
              <a:ext cx="1654070" cy="9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Authorised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Trained  Competent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Repair Agent</a:t>
              </a: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>
              <a:off x="4398138" y="451631"/>
              <a:ext cx="349836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1D497D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1"/>
            <p:cNvSpPr txBox="1"/>
            <p:nvPr/>
          </p:nvSpPr>
          <p:spPr>
            <a:xfrm>
              <a:off x="4563545" y="495449"/>
              <a:ext cx="19021" cy="3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1"/>
            <p:cNvSpPr/>
            <p:nvPr/>
          </p:nvSpPr>
          <p:spPr>
            <a:xfrm>
              <a:off x="2745868" y="1130"/>
              <a:ext cx="1654070" cy="992442"/>
            </a:xfrm>
            <a:prstGeom prst="rect">
              <a:avLst/>
            </a:prstGeom>
            <a:solidFill>
              <a:srgbClr val="1D497D"/>
            </a:solidFill>
            <a:ln w="25400" cap="flat" cmpd="sng">
              <a:solidFill>
                <a:srgbClr val="EEEC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 txBox="1"/>
            <p:nvPr/>
          </p:nvSpPr>
          <p:spPr>
            <a:xfrm>
              <a:off x="2745868" y="1130"/>
              <a:ext cx="1654070" cy="9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Site Induction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and sign in</a:t>
              </a:r>
              <a:endParaRPr/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6432644" y="451631"/>
              <a:ext cx="349836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1D497D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1"/>
            <p:cNvSpPr txBox="1"/>
            <p:nvPr/>
          </p:nvSpPr>
          <p:spPr>
            <a:xfrm>
              <a:off x="6598051" y="495449"/>
              <a:ext cx="19021" cy="3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1"/>
            <p:cNvSpPr/>
            <p:nvPr/>
          </p:nvSpPr>
          <p:spPr>
            <a:xfrm>
              <a:off x="4780374" y="1130"/>
              <a:ext cx="1654070" cy="992442"/>
            </a:xfrm>
            <a:prstGeom prst="rect">
              <a:avLst/>
            </a:prstGeom>
            <a:solidFill>
              <a:srgbClr val="1D497D"/>
            </a:solidFill>
            <a:ln w="25400" cap="flat" cmpd="sng">
              <a:solidFill>
                <a:srgbClr val="EEEC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1"/>
            <p:cNvSpPr txBox="1"/>
            <p:nvPr/>
          </p:nvSpPr>
          <p:spPr>
            <a:xfrm>
              <a:off x="4780374" y="1130"/>
              <a:ext cx="1654070" cy="9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PPE Checked</a:t>
              </a:r>
              <a:endParaRPr/>
            </a:p>
          </p:txBody>
        </p:sp>
        <p:sp>
          <p:nvSpPr>
            <p:cNvPr id="160" name="Google Shape;160;p11"/>
            <p:cNvSpPr/>
            <p:nvPr/>
          </p:nvSpPr>
          <p:spPr>
            <a:xfrm>
              <a:off x="1538397" y="991772"/>
              <a:ext cx="6103518" cy="3498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5866"/>
                  </a:lnTo>
                  <a:lnTo>
                    <a:pt x="0" y="65866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1D497D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1"/>
            <p:cNvSpPr txBox="1"/>
            <p:nvPr/>
          </p:nvSpPr>
          <p:spPr>
            <a:xfrm>
              <a:off x="4437272" y="1164788"/>
              <a:ext cx="305768" cy="3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1"/>
            <p:cNvSpPr/>
            <p:nvPr/>
          </p:nvSpPr>
          <p:spPr>
            <a:xfrm>
              <a:off x="6814880" y="1130"/>
              <a:ext cx="1654070" cy="992442"/>
            </a:xfrm>
            <a:prstGeom prst="rect">
              <a:avLst/>
            </a:prstGeom>
            <a:solidFill>
              <a:srgbClr val="1D497D"/>
            </a:solidFill>
            <a:ln w="25400" cap="flat" cmpd="sng">
              <a:solidFill>
                <a:srgbClr val="EEEC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1"/>
            <p:cNvSpPr txBox="1"/>
            <p:nvPr/>
          </p:nvSpPr>
          <p:spPr>
            <a:xfrm>
              <a:off x="6814880" y="1130"/>
              <a:ext cx="1654070" cy="9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Safe Systems of Work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Method statements Risk assessments</a:t>
              </a:r>
              <a:endParaRPr/>
            </a:p>
          </p:txBody>
        </p:sp>
        <p:sp>
          <p:nvSpPr>
            <p:cNvPr id="164" name="Google Shape;164;p11"/>
            <p:cNvSpPr/>
            <p:nvPr/>
          </p:nvSpPr>
          <p:spPr>
            <a:xfrm>
              <a:off x="2363632" y="1824509"/>
              <a:ext cx="349836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1D497D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1"/>
            <p:cNvSpPr txBox="1"/>
            <p:nvPr/>
          </p:nvSpPr>
          <p:spPr>
            <a:xfrm>
              <a:off x="2529039" y="1868327"/>
              <a:ext cx="19021" cy="3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1"/>
            <p:cNvSpPr/>
            <p:nvPr/>
          </p:nvSpPr>
          <p:spPr>
            <a:xfrm>
              <a:off x="711362" y="1374008"/>
              <a:ext cx="1654070" cy="992442"/>
            </a:xfrm>
            <a:prstGeom prst="rect">
              <a:avLst/>
            </a:prstGeom>
            <a:solidFill>
              <a:srgbClr val="1D497D"/>
            </a:solidFill>
            <a:ln w="25400" cap="flat" cmpd="sng">
              <a:solidFill>
                <a:srgbClr val="EEEC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1"/>
            <p:cNvSpPr txBox="1"/>
            <p:nvPr/>
          </p:nvSpPr>
          <p:spPr>
            <a:xfrm>
              <a:off x="711362" y="1374008"/>
              <a:ext cx="1654070" cy="9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Work Permit Issued</a:t>
              </a:r>
              <a:endParaRPr/>
            </a:p>
          </p:txBody>
        </p:sp>
        <p:sp>
          <p:nvSpPr>
            <p:cNvPr id="168" name="Google Shape;168;p11"/>
            <p:cNvSpPr/>
            <p:nvPr/>
          </p:nvSpPr>
          <p:spPr>
            <a:xfrm>
              <a:off x="4398138" y="1824509"/>
              <a:ext cx="349836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1D497D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1"/>
            <p:cNvSpPr txBox="1"/>
            <p:nvPr/>
          </p:nvSpPr>
          <p:spPr>
            <a:xfrm>
              <a:off x="4563545" y="1868327"/>
              <a:ext cx="19021" cy="3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1"/>
            <p:cNvSpPr/>
            <p:nvPr/>
          </p:nvSpPr>
          <p:spPr>
            <a:xfrm>
              <a:off x="2745868" y="1374008"/>
              <a:ext cx="1654070" cy="992442"/>
            </a:xfrm>
            <a:prstGeom prst="rect">
              <a:avLst/>
            </a:prstGeom>
            <a:solidFill>
              <a:srgbClr val="1D497D"/>
            </a:solidFill>
            <a:ln w="25400" cap="flat" cmpd="sng">
              <a:solidFill>
                <a:srgbClr val="EEEC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1"/>
            <p:cNvSpPr txBox="1"/>
            <p:nvPr/>
          </p:nvSpPr>
          <p:spPr>
            <a:xfrm>
              <a:off x="2745868" y="1374008"/>
              <a:ext cx="1654070" cy="9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Vehicle Parked in a safe designated suitable place for the repair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Doors Locked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Handbrakes applied</a:t>
              </a:r>
              <a:endParaRPr/>
            </a:p>
          </p:txBody>
        </p:sp>
        <p:sp>
          <p:nvSpPr>
            <p:cNvPr id="172" name="Google Shape;172;p11"/>
            <p:cNvSpPr/>
            <p:nvPr/>
          </p:nvSpPr>
          <p:spPr>
            <a:xfrm>
              <a:off x="6432644" y="1824509"/>
              <a:ext cx="349836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1D497D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1"/>
            <p:cNvSpPr txBox="1"/>
            <p:nvPr/>
          </p:nvSpPr>
          <p:spPr>
            <a:xfrm>
              <a:off x="6598051" y="1868327"/>
              <a:ext cx="19021" cy="3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4780374" y="1374008"/>
              <a:ext cx="1654070" cy="992442"/>
            </a:xfrm>
            <a:prstGeom prst="rect">
              <a:avLst/>
            </a:prstGeom>
            <a:solidFill>
              <a:srgbClr val="1D497D"/>
            </a:solidFill>
            <a:ln w="25400" cap="flat" cmpd="sng">
              <a:solidFill>
                <a:srgbClr val="EEEC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1"/>
            <p:cNvSpPr txBox="1"/>
            <p:nvPr/>
          </p:nvSpPr>
          <p:spPr>
            <a:xfrm>
              <a:off x="4780374" y="1374008"/>
              <a:ext cx="1654070" cy="9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Vehicle isolated for task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Wheel Chocks Maintenance sign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Cones if required</a:t>
              </a: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1538397" y="2364650"/>
              <a:ext cx="6103518" cy="3498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5866"/>
                  </a:lnTo>
                  <a:lnTo>
                    <a:pt x="0" y="65866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1D497D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1"/>
            <p:cNvSpPr txBox="1"/>
            <p:nvPr/>
          </p:nvSpPr>
          <p:spPr>
            <a:xfrm>
              <a:off x="4437272" y="2537666"/>
              <a:ext cx="305768" cy="3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6814880" y="1374008"/>
              <a:ext cx="1654070" cy="992442"/>
            </a:xfrm>
            <a:prstGeom prst="rect">
              <a:avLst/>
            </a:prstGeom>
            <a:solidFill>
              <a:srgbClr val="1D497D"/>
            </a:solidFill>
            <a:ln w="25400" cap="flat" cmpd="sng">
              <a:solidFill>
                <a:srgbClr val="EEEC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1"/>
            <p:cNvSpPr txBox="1"/>
            <p:nvPr/>
          </p:nvSpPr>
          <p:spPr>
            <a:xfrm>
              <a:off x="6814880" y="1374008"/>
              <a:ext cx="1654070" cy="9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Plans for Repair Agent to be adequately supervised and kept safe</a:t>
              </a: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363632" y="3197387"/>
              <a:ext cx="349836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1D497D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1"/>
            <p:cNvSpPr txBox="1"/>
            <p:nvPr/>
          </p:nvSpPr>
          <p:spPr>
            <a:xfrm>
              <a:off x="2529039" y="3241205"/>
              <a:ext cx="19021" cy="3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711362" y="2746886"/>
              <a:ext cx="1654070" cy="992442"/>
            </a:xfrm>
            <a:prstGeom prst="rect">
              <a:avLst/>
            </a:prstGeom>
            <a:solidFill>
              <a:srgbClr val="1D497D"/>
            </a:solidFill>
            <a:ln w="25400" cap="flat" cmpd="sng">
              <a:solidFill>
                <a:srgbClr val="EEEC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1"/>
            <p:cNvSpPr txBox="1"/>
            <p:nvPr/>
          </p:nvSpPr>
          <p:spPr>
            <a:xfrm>
              <a:off x="711362" y="2746886"/>
              <a:ext cx="1654070" cy="9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Operational Keys handed over to repair agent</a:t>
              </a:r>
              <a:endParaRPr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4398138" y="3197387"/>
              <a:ext cx="349836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1D497D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1"/>
            <p:cNvSpPr txBox="1"/>
            <p:nvPr/>
          </p:nvSpPr>
          <p:spPr>
            <a:xfrm>
              <a:off x="4563545" y="3241205"/>
              <a:ext cx="19021" cy="3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745868" y="2746886"/>
              <a:ext cx="1654070" cy="992442"/>
            </a:xfrm>
            <a:prstGeom prst="rect">
              <a:avLst/>
            </a:prstGeom>
            <a:solidFill>
              <a:srgbClr val="1D497D"/>
            </a:solidFill>
            <a:ln w="25400" cap="flat" cmpd="sng">
              <a:solidFill>
                <a:srgbClr val="EEEC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1"/>
            <p:cNvSpPr txBox="1"/>
            <p:nvPr/>
          </p:nvSpPr>
          <p:spPr>
            <a:xfrm>
              <a:off x="2745868" y="2746886"/>
              <a:ext cx="1654070" cy="9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Adequate supervision of repair agent</a:t>
              </a:r>
              <a:endParaRPr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6432644" y="3197387"/>
              <a:ext cx="349836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1D497D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1"/>
            <p:cNvSpPr txBox="1"/>
            <p:nvPr/>
          </p:nvSpPr>
          <p:spPr>
            <a:xfrm>
              <a:off x="6598051" y="3241205"/>
              <a:ext cx="19021" cy="3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4780374" y="2746886"/>
              <a:ext cx="1654070" cy="992442"/>
            </a:xfrm>
            <a:prstGeom prst="rect">
              <a:avLst/>
            </a:prstGeom>
            <a:solidFill>
              <a:srgbClr val="1D497D"/>
            </a:solidFill>
            <a:ln w="25400" cap="flat" cmpd="sng">
              <a:solidFill>
                <a:srgbClr val="EEEC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1"/>
            <p:cNvSpPr txBox="1"/>
            <p:nvPr/>
          </p:nvSpPr>
          <p:spPr>
            <a:xfrm>
              <a:off x="4780374" y="2746886"/>
              <a:ext cx="1654070" cy="9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Vehicle Repair  Completed</a:t>
              </a:r>
              <a:endParaRPr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4608318" y="3737528"/>
              <a:ext cx="3033597" cy="25442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8065"/>
                  </a:lnTo>
                  <a:lnTo>
                    <a:pt x="0" y="68065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1D497D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1"/>
            <p:cNvSpPr txBox="1"/>
            <p:nvPr/>
          </p:nvSpPr>
          <p:spPr>
            <a:xfrm>
              <a:off x="6048943" y="3862837"/>
              <a:ext cx="152347" cy="3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6814880" y="2746886"/>
              <a:ext cx="1654070" cy="992442"/>
            </a:xfrm>
            <a:prstGeom prst="rect">
              <a:avLst/>
            </a:prstGeom>
            <a:solidFill>
              <a:srgbClr val="1D497D"/>
            </a:solidFill>
            <a:ln w="25400" cap="flat" cmpd="sng">
              <a:solidFill>
                <a:srgbClr val="EEEC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1"/>
            <p:cNvSpPr txBox="1"/>
            <p:nvPr/>
          </p:nvSpPr>
          <p:spPr>
            <a:xfrm>
              <a:off x="6814880" y="2746886"/>
              <a:ext cx="1654070" cy="9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Vehicle and Keys handed back</a:t>
              </a:r>
              <a:endParaRPr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3781283" y="4024351"/>
              <a:ext cx="1654070" cy="992442"/>
            </a:xfrm>
            <a:prstGeom prst="rect">
              <a:avLst/>
            </a:prstGeom>
            <a:solidFill>
              <a:srgbClr val="1D497D"/>
            </a:solidFill>
            <a:ln w="25400" cap="flat" cmpd="sng">
              <a:solidFill>
                <a:srgbClr val="EEEC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1"/>
            <p:cNvSpPr txBox="1"/>
            <p:nvPr/>
          </p:nvSpPr>
          <p:spPr>
            <a:xfrm>
              <a:off x="3781283" y="4024351"/>
              <a:ext cx="1654070" cy="9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rPr lang="en-GB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Repair agent signed off Work permit, Site sign in              and Job Sheets completed 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7553" y="5058159"/>
            <a:ext cx="419927" cy="444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6387" y="3374743"/>
            <a:ext cx="5865053" cy="23730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5" name="Google Shape;205;p12"/>
          <p:cNvCxnSpPr>
            <a:stCxn id="206" idx="3"/>
          </p:cNvCxnSpPr>
          <p:nvPr/>
        </p:nvCxnSpPr>
        <p:spPr>
          <a:xfrm>
            <a:off x="4921612" y="2336917"/>
            <a:ext cx="500100" cy="1320600"/>
          </a:xfrm>
          <a:prstGeom prst="bentConnector2">
            <a:avLst/>
          </a:prstGeom>
          <a:noFill/>
          <a:ln w="762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6" name="Google Shape;206;p12"/>
          <p:cNvSpPr/>
          <p:nvPr/>
        </p:nvSpPr>
        <p:spPr>
          <a:xfrm>
            <a:off x="157931" y="1157657"/>
            <a:ext cx="4763681" cy="2358521"/>
          </a:xfrm>
          <a:prstGeom prst="rect">
            <a:avLst/>
          </a:prstGeom>
          <a:solidFill>
            <a:srgbClr val="007A37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7" name="Google Shape;207;p12"/>
          <p:cNvCxnSpPr/>
          <p:nvPr/>
        </p:nvCxnSpPr>
        <p:spPr>
          <a:xfrm flipH="1">
            <a:off x="7238454" y="3675645"/>
            <a:ext cx="722669" cy="623295"/>
          </a:xfrm>
          <a:prstGeom prst="straightConnector1">
            <a:avLst/>
          </a:prstGeom>
          <a:noFill/>
          <a:ln w="762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8" name="Google Shape;208;p12"/>
          <p:cNvSpPr/>
          <p:nvPr/>
        </p:nvSpPr>
        <p:spPr>
          <a:xfrm>
            <a:off x="7911079" y="2708527"/>
            <a:ext cx="1091644" cy="1104418"/>
          </a:xfrm>
          <a:prstGeom prst="rect">
            <a:avLst/>
          </a:prstGeom>
          <a:solidFill>
            <a:srgbClr val="007A37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2"/>
          <p:cNvSpPr txBox="1">
            <a:spLocks noGrp="1"/>
          </p:cNvSpPr>
          <p:nvPr>
            <p:ph type="title"/>
          </p:nvPr>
        </p:nvSpPr>
        <p:spPr>
          <a:xfrm>
            <a:off x="138660" y="29248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lang="en-GB"/>
              <a:t>Vehicle Maintenance</a:t>
            </a:r>
            <a:endParaRPr/>
          </a:p>
        </p:txBody>
      </p:sp>
      <p:cxnSp>
        <p:nvCxnSpPr>
          <p:cNvPr id="210" name="Google Shape;210;p12"/>
          <p:cNvCxnSpPr/>
          <p:nvPr/>
        </p:nvCxnSpPr>
        <p:spPr>
          <a:xfrm>
            <a:off x="6680438" y="2528364"/>
            <a:ext cx="28815" cy="1856392"/>
          </a:xfrm>
          <a:prstGeom prst="straightConnector1">
            <a:avLst/>
          </a:prstGeom>
          <a:noFill/>
          <a:ln w="762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1" name="Google Shape;211;p12"/>
          <p:cNvSpPr txBox="1"/>
          <p:nvPr/>
        </p:nvSpPr>
        <p:spPr>
          <a:xfrm>
            <a:off x="5884178" y="1162756"/>
            <a:ext cx="1503323" cy="1600438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Maintenance Sign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2"/>
          <p:cNvSpPr txBox="1"/>
          <p:nvPr/>
        </p:nvSpPr>
        <p:spPr>
          <a:xfrm>
            <a:off x="1476387" y="5716850"/>
            <a:ext cx="5865052" cy="307777"/>
          </a:xfrm>
          <a:prstGeom prst="rect">
            <a:avLst/>
          </a:prstGeom>
          <a:solidFill>
            <a:srgbClr val="007A37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Vehicle Parked in a safe designated suitable place for the repair</a:t>
            </a:r>
            <a:endParaRPr/>
          </a:p>
        </p:txBody>
      </p:sp>
      <p:sp>
        <p:nvSpPr>
          <p:cNvPr id="213" name="Google Shape;213;p12"/>
          <p:cNvSpPr/>
          <p:nvPr/>
        </p:nvSpPr>
        <p:spPr>
          <a:xfrm rot="6719972">
            <a:off x="1873744" y="5289603"/>
            <a:ext cx="288032" cy="36004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2"/>
          <p:cNvSpPr/>
          <p:nvPr/>
        </p:nvSpPr>
        <p:spPr>
          <a:xfrm rot="-6612847">
            <a:off x="2475904" y="5322975"/>
            <a:ext cx="288032" cy="36004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5" name="Google Shape;215;p12"/>
          <p:cNvCxnSpPr>
            <a:stCxn id="216" idx="2"/>
          </p:cNvCxnSpPr>
          <p:nvPr/>
        </p:nvCxnSpPr>
        <p:spPr>
          <a:xfrm>
            <a:off x="613194" y="4363834"/>
            <a:ext cx="1147500" cy="1101600"/>
          </a:xfrm>
          <a:prstGeom prst="straightConnector1">
            <a:avLst/>
          </a:prstGeom>
          <a:noFill/>
          <a:ln w="762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17" name="Google Shape;21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5360" y="2851592"/>
            <a:ext cx="896506" cy="818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52989" y="1408163"/>
            <a:ext cx="1270803" cy="1270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00511" y="2319698"/>
            <a:ext cx="346371" cy="34637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2"/>
          <p:cNvSpPr txBox="1"/>
          <p:nvPr/>
        </p:nvSpPr>
        <p:spPr>
          <a:xfrm>
            <a:off x="1863938" y="2732519"/>
            <a:ext cx="1334423" cy="758279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Keys handed to Repair Agent</a:t>
            </a:r>
            <a:endParaRPr/>
          </a:p>
        </p:txBody>
      </p:sp>
      <p:pic>
        <p:nvPicPr>
          <p:cNvPr id="221" name="Google Shape;221;p12"/>
          <p:cNvPicPr preferRelativeResize="0"/>
          <p:nvPr/>
        </p:nvPicPr>
        <p:blipFill rotWithShape="1">
          <a:blip r:embed="rId8">
            <a:alphaModFix/>
          </a:blip>
          <a:srcRect l="6570" r="6351"/>
          <a:stretch/>
        </p:blipFill>
        <p:spPr>
          <a:xfrm>
            <a:off x="358310" y="1413491"/>
            <a:ext cx="1240682" cy="18935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p12"/>
          <p:cNvCxnSpPr/>
          <p:nvPr/>
        </p:nvCxnSpPr>
        <p:spPr>
          <a:xfrm rot="10800000">
            <a:off x="7207058" y="4689162"/>
            <a:ext cx="660037" cy="0"/>
          </a:xfrm>
          <a:prstGeom prst="straightConnector1">
            <a:avLst/>
          </a:prstGeom>
          <a:noFill/>
          <a:ln w="762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3" name="Google Shape;223;p12"/>
          <p:cNvSpPr txBox="1"/>
          <p:nvPr/>
        </p:nvSpPr>
        <p:spPr>
          <a:xfrm>
            <a:off x="7927791" y="3907448"/>
            <a:ext cx="1091644" cy="1169551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Doors Locked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Vehicle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Kept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Secure</a:t>
            </a:r>
            <a:endParaRPr/>
          </a:p>
        </p:txBody>
      </p:sp>
      <p:pic>
        <p:nvPicPr>
          <p:cNvPr id="224" name="Google Shape;224;p12"/>
          <p:cNvPicPr preferRelativeResize="0"/>
          <p:nvPr/>
        </p:nvPicPr>
        <p:blipFill rotWithShape="1">
          <a:blip r:embed="rId9">
            <a:alphaModFix/>
          </a:blip>
          <a:srcRect l="10551" t="43303" r="8790" b="10719"/>
          <a:stretch/>
        </p:blipFill>
        <p:spPr>
          <a:xfrm>
            <a:off x="6017347" y="1821930"/>
            <a:ext cx="1198645" cy="66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2"/>
          <p:cNvPicPr preferRelativeResize="0"/>
          <p:nvPr/>
        </p:nvPicPr>
        <p:blipFill rotWithShape="1">
          <a:blip r:embed="rId10">
            <a:alphaModFix/>
          </a:blip>
          <a:srcRect l="13663" t="19349" r="13760" b="4337"/>
          <a:stretch/>
        </p:blipFill>
        <p:spPr>
          <a:xfrm>
            <a:off x="3599601" y="1403388"/>
            <a:ext cx="1109043" cy="151919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2"/>
          <p:cNvSpPr txBox="1"/>
          <p:nvPr/>
        </p:nvSpPr>
        <p:spPr>
          <a:xfrm>
            <a:off x="3472749" y="2955098"/>
            <a:ext cx="1334423" cy="52322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Controlled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Access</a:t>
            </a:r>
            <a:endParaRPr/>
          </a:p>
        </p:txBody>
      </p:sp>
      <p:pic>
        <p:nvPicPr>
          <p:cNvPr id="227" name="Google Shape;227;p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7827043" y="889894"/>
            <a:ext cx="872444" cy="122629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2"/>
          <p:cNvSpPr txBox="1"/>
          <p:nvPr/>
        </p:nvSpPr>
        <p:spPr>
          <a:xfrm>
            <a:off x="7621431" y="2101044"/>
            <a:ext cx="1364638" cy="52322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Adequate Supervision</a:t>
            </a:r>
            <a:endParaRPr/>
          </a:p>
        </p:txBody>
      </p:sp>
      <p:cxnSp>
        <p:nvCxnSpPr>
          <p:cNvPr id="229" name="Google Shape;229;p12"/>
          <p:cNvCxnSpPr/>
          <p:nvPr/>
        </p:nvCxnSpPr>
        <p:spPr>
          <a:xfrm flipH="1">
            <a:off x="7192135" y="2624264"/>
            <a:ext cx="476551" cy="966002"/>
          </a:xfrm>
          <a:prstGeom prst="straightConnector1">
            <a:avLst/>
          </a:prstGeom>
          <a:noFill/>
          <a:ln w="762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6" name="Google Shape;216;p12"/>
          <p:cNvSpPr txBox="1"/>
          <p:nvPr/>
        </p:nvSpPr>
        <p:spPr>
          <a:xfrm>
            <a:off x="142831" y="3840614"/>
            <a:ext cx="940726" cy="52322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Wheel Chocks</a:t>
            </a:r>
            <a:endParaRPr/>
          </a:p>
        </p:txBody>
      </p:sp>
      <p:pic>
        <p:nvPicPr>
          <p:cNvPr id="230" name="Google Shape;230;p1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440296" y="4390016"/>
            <a:ext cx="537913" cy="29914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1" name="Google Shape;23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435" y="4688270"/>
            <a:ext cx="441722" cy="440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Microsoft Office PowerPoint</Application>
  <PresentationFormat>On-screen Show (4:3)</PresentationFormat>
  <Paragraphs>90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Tahoma</vt:lpstr>
      <vt:lpstr>1_Office Theme</vt:lpstr>
      <vt:lpstr>VEHICLE ISOLATION AND MAINTENANCE</vt:lpstr>
      <vt:lpstr>Truck Key Control</vt:lpstr>
      <vt:lpstr>Master Spare Keys</vt:lpstr>
      <vt:lpstr>Operational keys - Storage</vt:lpstr>
      <vt:lpstr>Operational keys - In use</vt:lpstr>
      <vt:lpstr>Vehicle repairs – Onsite</vt:lpstr>
      <vt:lpstr>Vehicle repair agent safety process</vt:lpstr>
      <vt:lpstr>Vehicle Maintenance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VEHICLE ISOLATION AND MAINTENANCE</dc:title>
  <dc:creator>Carl Milton</dc:creator>
  <cp:lastModifiedBy>Carl Milton</cp:lastModifiedBy>
  <cp:revision>1</cp:revision>
  <dcterms:modified xsi:type="dcterms:W3CDTF">2018-11-20T21:54:08Z</dcterms:modified>
</cp:coreProperties>
</file>