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58" r:id="rId3"/>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7CB8"/>
    <a:srgbClr val="3779B8"/>
    <a:srgbClr val="FFFFFF"/>
    <a:srgbClr val="4B68AE"/>
    <a:srgbClr val="71080D"/>
    <a:srgbClr val="18335E"/>
    <a:srgbClr val="BD4638"/>
    <a:srgbClr val="101010"/>
    <a:srgbClr val="161616"/>
    <a:srgbClr val="D6978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1FECB4D8-DB02-4DC6-A0A2-4F2EBAE1DC90}" styleName="Style moyen 1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9" autoAdjust="0"/>
    <p:restoredTop sz="94660"/>
  </p:normalViewPr>
  <p:slideViewPr>
    <p:cSldViewPr snapToGrid="0">
      <p:cViewPr varScale="1">
        <p:scale>
          <a:sx n="75" d="100"/>
          <a:sy n="75" d="100"/>
        </p:scale>
        <p:origin x="287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fr-FR"/>
              <a:t>Modifiez le style du titre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6437B824-7B53-4C61-AC8D-E6999D8B74D2}" type="datetimeFigureOut">
              <a:rPr lang="fr-FR" smtClean="0"/>
              <a:t>02/04/2020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4059314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437B824-7B53-4C61-AC8D-E6999D8B74D2}" type="datetimeFigureOut">
              <a:rPr lang="fr-FR" smtClean="0"/>
              <a:t>02/04/2020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3679403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437B824-7B53-4C61-AC8D-E6999D8B74D2}" type="datetimeFigureOut">
              <a:rPr lang="fr-FR" smtClean="0"/>
              <a:t>02/04/2020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1037162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437B824-7B53-4C61-AC8D-E6999D8B74D2}" type="datetimeFigureOut">
              <a:rPr lang="fr-FR" smtClean="0"/>
              <a:t>02/04/2020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3420000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fr-FR"/>
              <a:t>Modifiez le style du titre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6437B824-7B53-4C61-AC8D-E6999D8B74D2}" type="datetimeFigureOut">
              <a:rPr lang="fr-FR" smtClean="0"/>
              <a:t>02/04/2020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2993105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6437B824-7B53-4C61-AC8D-E6999D8B74D2}" type="datetimeFigureOut">
              <a:rPr lang="fr-FR" smtClean="0"/>
              <a:t>02/04/2020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2524817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fr-FR"/>
              <a:t>Modifiez le style du titre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fr-FR"/>
              <a:t>Cliquez pour modifier les styles du texte du masque</a:t>
            </a:r>
          </a:p>
        </p:txBody>
      </p:sp>
      <p:sp>
        <p:nvSpPr>
          <p:cNvPr id="4" name="Content Placeholder 3"/>
          <p:cNvSpPr>
            <a:spLocks noGrp="1"/>
          </p:cNvSpPr>
          <p:nvPr>
            <p:ph sz="half" idx="2"/>
          </p:nvPr>
        </p:nvSpPr>
        <p:spPr>
          <a:xfrm>
            <a:off x="535366" y="3674110"/>
            <a:ext cx="3288089" cy="540406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fr-FR"/>
              <a:t>Cliquez pour modifier les styles du texte du masque</a:t>
            </a:r>
          </a:p>
        </p:txBody>
      </p:sp>
      <p:sp>
        <p:nvSpPr>
          <p:cNvPr id="6" name="Content Placeholder 5"/>
          <p:cNvSpPr>
            <a:spLocks noGrp="1"/>
          </p:cNvSpPr>
          <p:nvPr>
            <p:ph sz="quarter" idx="4"/>
          </p:nvPr>
        </p:nvSpPr>
        <p:spPr>
          <a:xfrm>
            <a:off x="3934778" y="3674110"/>
            <a:ext cx="3304282" cy="540406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6437B824-7B53-4C61-AC8D-E6999D8B74D2}" type="datetimeFigureOut">
              <a:rPr lang="fr-FR" smtClean="0"/>
              <a:t>02/04/2020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3518268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6437B824-7B53-4C61-AC8D-E6999D8B74D2}" type="datetimeFigureOut">
              <a:rPr lang="fr-FR" smtClean="0"/>
              <a:t>02/04/2020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1798019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37B824-7B53-4C61-AC8D-E6999D8B74D2}" type="datetimeFigureOut">
              <a:rPr lang="fr-FR" smtClean="0"/>
              <a:t>02/04/2020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1303374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fr-FR"/>
              <a:t>Modifiez le style du titre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6437B824-7B53-4C61-AC8D-E6999D8B74D2}" type="datetimeFigureOut">
              <a:rPr lang="fr-FR" smtClean="0"/>
              <a:t>02/04/2020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2910262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fr-FR"/>
              <a:t>Modifiez le style du titre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fr-FR"/>
              <a:t>Cliquez sur l'icône pour ajouter une image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6437B824-7B53-4C61-AC8D-E6999D8B74D2}" type="datetimeFigureOut">
              <a:rPr lang="fr-FR" smtClean="0"/>
              <a:t>02/04/2020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26641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437B824-7B53-4C61-AC8D-E6999D8B74D2}" type="datetimeFigureOut">
              <a:rPr lang="fr-FR" smtClean="0"/>
              <a:t>02/04/2020</a:t>
            </a:fld>
            <a:endParaRPr lang="fr-FR"/>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421FF7A0-E62A-41F1-A5CA-2B33BE60D1FF}" type="slidenum">
              <a:rPr lang="fr-FR" smtClean="0"/>
              <a:t>‹#›</a:t>
            </a:fld>
            <a:endParaRPr lang="fr-FR"/>
          </a:p>
        </p:txBody>
      </p:sp>
    </p:spTree>
    <p:extLst>
      <p:ext uri="{BB962C8B-B14F-4D97-AF65-F5344CB8AC3E}">
        <p14:creationId xmlns:p14="http://schemas.microsoft.com/office/powerpoint/2010/main" val="31920685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Layout" Target="../slideLayouts/slideLayout1.xml"/><Relationship Id="rId13" Type="http://schemas.openxmlformats.org/officeDocument/2006/relationships/image" Target="../media/image5.png"/><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image" Target="../media/image4.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image" Target="../media/image3.png"/><Relationship Id="rId5" Type="http://schemas.openxmlformats.org/officeDocument/2006/relationships/tags" Target="../tags/tag5.xml"/><Relationship Id="rId15" Type="http://schemas.openxmlformats.org/officeDocument/2006/relationships/image" Target="../media/image7.png"/><Relationship Id="rId10" Type="http://schemas.openxmlformats.org/officeDocument/2006/relationships/image" Target="../media/image2.png"/><Relationship Id="rId4" Type="http://schemas.openxmlformats.org/officeDocument/2006/relationships/tags" Target="../tags/tag4.xml"/><Relationship Id="rId9" Type="http://schemas.openxmlformats.org/officeDocument/2006/relationships/image" Target="../media/image1.png"/><Relationship Id="rId1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tags" Target="../tags/tag10.xml"/><Relationship Id="rId7" Type="http://schemas.openxmlformats.org/officeDocument/2006/relationships/image" Target="../media/image9.jpeg"/><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image" Target="../media/image8.jpg"/><Relationship Id="rId5" Type="http://schemas.openxmlformats.org/officeDocument/2006/relationships/image" Target="../media/image1.png"/><Relationship Id="rId4"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33FE6A2-244A-4C56-8AB1-37F29393D180}"/>
              </a:ext>
            </a:extLst>
          </p:cNvPr>
          <p:cNvSpPr/>
          <p:nvPr>
            <p:custDataLst>
              <p:tags r:id="rId1"/>
            </p:custDataLst>
          </p:nvPr>
        </p:nvSpPr>
        <p:spPr>
          <a:xfrm>
            <a:off x="0" y="1518042"/>
            <a:ext cx="7772400" cy="584775"/>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rPr>
              <a:t>CANTEEN &amp; WELFARE AREAS</a:t>
            </a:r>
            <a:endParaRPr kumimoji="0" lang="fr-FR" sz="3200" b="0" i="0" u="none" strike="noStrike" kern="1200" cap="none" spc="0" normalizeH="0" baseline="0" noProof="0" dirty="0">
              <a:ln>
                <a:noFill/>
              </a:ln>
              <a:solidFill>
                <a:srgbClr val="C00000"/>
              </a:solidFill>
              <a:effectLst/>
              <a:uLnTx/>
              <a:uFillTx/>
              <a:latin typeface="Calibri" panose="020F0502020204030204"/>
              <a:ea typeface="+mn-ea"/>
              <a:cs typeface="+mn-cs"/>
            </a:endParaRPr>
          </a:p>
        </p:txBody>
      </p:sp>
      <p:grpSp>
        <p:nvGrpSpPr>
          <p:cNvPr id="18" name="Groupe 17">
            <a:extLst>
              <a:ext uri="{FF2B5EF4-FFF2-40B4-BE49-F238E27FC236}">
                <a16:creationId xmlns:a16="http://schemas.microsoft.com/office/drawing/2014/main" id="{B6ACCAB9-6793-40F9-AA08-A5A28D372B8F}"/>
              </a:ext>
            </a:extLst>
          </p:cNvPr>
          <p:cNvGrpSpPr/>
          <p:nvPr>
            <p:custDataLst>
              <p:tags r:id="rId2"/>
            </p:custDataLst>
          </p:nvPr>
        </p:nvGrpSpPr>
        <p:grpSpPr>
          <a:xfrm>
            <a:off x="-2" y="6743"/>
            <a:ext cx="7772402" cy="1496593"/>
            <a:chOff x="-2" y="3896813"/>
            <a:chExt cx="7772402" cy="1496593"/>
          </a:xfrm>
        </p:grpSpPr>
        <p:pic>
          <p:nvPicPr>
            <p:cNvPr id="10" name="Image 9">
              <a:extLst>
                <a:ext uri="{FF2B5EF4-FFF2-40B4-BE49-F238E27FC236}">
                  <a16:creationId xmlns:a16="http://schemas.microsoft.com/office/drawing/2014/main" id="{62DA209B-B857-445B-AADC-6E773E22FE1B}"/>
                </a:ext>
              </a:extLst>
            </p:cNvPr>
            <p:cNvPicPr>
              <a:picLocks noChangeAspect="1"/>
            </p:cNvPicPr>
            <p:nvPr/>
          </p:nvPicPr>
          <p:blipFill>
            <a:blip r:embed="rId9"/>
            <a:stretch>
              <a:fillRect/>
            </a:stretch>
          </p:blipFill>
          <p:spPr>
            <a:xfrm>
              <a:off x="-2" y="3896813"/>
              <a:ext cx="7772402" cy="1496593"/>
            </a:xfrm>
            <a:prstGeom prst="rect">
              <a:avLst/>
            </a:prstGeom>
          </p:spPr>
        </p:pic>
        <p:sp>
          <p:nvSpPr>
            <p:cNvPr id="16" name="Titre 1">
              <a:extLst>
                <a:ext uri="{FF2B5EF4-FFF2-40B4-BE49-F238E27FC236}">
                  <a16:creationId xmlns:a16="http://schemas.microsoft.com/office/drawing/2014/main" id="{4D06CCDD-40F1-4D1A-8D7A-C56FE406E8D2}"/>
                </a:ext>
              </a:extLst>
            </p:cNvPr>
            <p:cNvSpPr txBox="1">
              <a:spLocks/>
            </p:cNvSpPr>
            <p:nvPr/>
          </p:nvSpPr>
          <p:spPr>
            <a:xfrm>
              <a:off x="2" y="4291455"/>
              <a:ext cx="7772396" cy="582721"/>
            </a:xfrm>
            <a:prstGeom prst="rect">
              <a:avLst/>
            </a:prstGeom>
            <a:solidFill>
              <a:srgbClr val="71080D"/>
            </a:solidFill>
            <a:ln>
              <a:solidFill>
                <a:srgbClr val="71080D"/>
              </a:solidFill>
            </a:ln>
          </p:spPr>
          <p:txBody>
            <a:bodyPr vert="horz" lIns="91440" tIns="45720" rIns="91440" bIns="45720" rtlCol="0" anchor="b">
              <a:normAutofit/>
            </a:bodyPr>
            <a:lstStyle>
              <a:lvl1pPr algn="ctr" defTabSz="777240" rtl="0" eaLnBrk="1" latinLnBrk="0" hangingPunct="1">
                <a:lnSpc>
                  <a:spcPct val="90000"/>
                </a:lnSpc>
                <a:spcBef>
                  <a:spcPct val="0"/>
                </a:spcBef>
                <a:buNone/>
                <a:defRPr sz="5100" kern="1200">
                  <a:solidFill>
                    <a:schemeClr val="tx1"/>
                  </a:solidFill>
                  <a:latin typeface="+mj-lt"/>
                  <a:ea typeface="+mj-ea"/>
                  <a:cs typeface="+mj-cs"/>
                </a:defRPr>
              </a:lvl1pPr>
            </a:lstStyle>
            <a:p>
              <a:pPr marL="0" marR="0" lvl="0" indent="0" algn="l" defTabSz="777240" rtl="0" eaLnBrk="1" fontAlgn="auto" latinLnBrk="0" hangingPunct="1">
                <a:lnSpc>
                  <a:spcPct val="0"/>
                </a:lnSpc>
                <a:spcBef>
                  <a:spcPct val="0"/>
                </a:spcBef>
                <a:spcAft>
                  <a:spcPts val="0"/>
                </a:spcAft>
                <a:buClrTx/>
                <a:buSzTx/>
                <a:buFontTx/>
                <a:buNone/>
                <a:tabLst/>
                <a:defRPr/>
              </a:pPr>
              <a:r>
                <a:rPr kumimoji="0" lang="fr-FR" sz="3200" b="1" i="0" u="none" strike="noStrike" kern="1200" cap="none" spc="0" normalizeH="0" baseline="0" noProof="0" dirty="0">
                  <a:ln>
                    <a:noFill/>
                  </a:ln>
                  <a:solidFill>
                    <a:prstClr val="white"/>
                  </a:solidFill>
                  <a:effectLst/>
                  <a:uLnTx/>
                  <a:uFillTx/>
                  <a:latin typeface="Calibri Light" panose="020F0302020204030204"/>
                  <a:ea typeface="+mj-ea"/>
                  <a:cs typeface="+mj-cs"/>
                </a:rPr>
                <a:t>COVID-19 HEALTH &amp; SAFETY</a:t>
              </a:r>
            </a:p>
          </p:txBody>
        </p:sp>
      </p:grpSp>
      <p:grpSp>
        <p:nvGrpSpPr>
          <p:cNvPr id="3" name="Groupe 2">
            <a:extLst>
              <a:ext uri="{FF2B5EF4-FFF2-40B4-BE49-F238E27FC236}">
                <a16:creationId xmlns:a16="http://schemas.microsoft.com/office/drawing/2014/main" id="{C8C9688E-70D7-49F2-BC94-D27920D8EF09}"/>
              </a:ext>
            </a:extLst>
          </p:cNvPr>
          <p:cNvGrpSpPr/>
          <p:nvPr>
            <p:custDataLst>
              <p:tags r:id="rId3"/>
            </p:custDataLst>
          </p:nvPr>
        </p:nvGrpSpPr>
        <p:grpSpPr>
          <a:xfrm>
            <a:off x="141636" y="2138384"/>
            <a:ext cx="7369444" cy="496577"/>
            <a:chOff x="141636" y="2559290"/>
            <a:chExt cx="7369444" cy="496577"/>
          </a:xfrm>
        </p:grpSpPr>
        <p:sp>
          <p:nvSpPr>
            <p:cNvPr id="21" name="ZoneTexte 20">
              <a:extLst>
                <a:ext uri="{FF2B5EF4-FFF2-40B4-BE49-F238E27FC236}">
                  <a16:creationId xmlns:a16="http://schemas.microsoft.com/office/drawing/2014/main" id="{46C48E36-BC05-473A-BB48-086918591575}"/>
                </a:ext>
              </a:extLst>
            </p:cNvPr>
            <p:cNvSpPr txBox="1"/>
            <p:nvPr>
              <p:custDataLst>
                <p:tags r:id="rId6"/>
              </p:custDataLst>
            </p:nvPr>
          </p:nvSpPr>
          <p:spPr>
            <a:xfrm>
              <a:off x="567839" y="2635580"/>
              <a:ext cx="6943241" cy="369332"/>
            </a:xfrm>
            <a:prstGeom prst="rect">
              <a:avLst/>
            </a:prstGeom>
            <a:solidFill>
              <a:srgbClr val="002060"/>
            </a:solidFill>
            <a:ln>
              <a:solidFill>
                <a:srgbClr val="002060"/>
              </a:solidFill>
            </a:ln>
            <a:effectLst>
              <a:outerShdw blurRad="50800" dist="38100" dir="2700000" algn="tl" rotWithShape="0">
                <a:prstClr val="black">
                  <a:alpha val="40000"/>
                </a:prstClr>
              </a:outerShdw>
            </a:effectLst>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prstClr val="white"/>
                  </a:solidFill>
                  <a:effectLst/>
                  <a:uLnTx/>
                  <a:uFillTx/>
                  <a:latin typeface="Calibri" panose="020F0502020204030204"/>
                  <a:ea typeface="+mn-ea"/>
                  <a:cs typeface="+mn-cs"/>
                </a:rPr>
                <a:t>   PREVENT CATCHING &amp; SPREADING THE VIRUS</a:t>
              </a:r>
            </a:p>
          </p:txBody>
        </p:sp>
        <p:sp>
          <p:nvSpPr>
            <p:cNvPr id="25" name="Ellipse 24">
              <a:extLst>
                <a:ext uri="{FF2B5EF4-FFF2-40B4-BE49-F238E27FC236}">
                  <a16:creationId xmlns:a16="http://schemas.microsoft.com/office/drawing/2014/main" id="{60AA8CCD-856B-4B30-ABDA-577667C7ED42}"/>
                </a:ext>
              </a:extLst>
            </p:cNvPr>
            <p:cNvSpPr/>
            <p:nvPr>
              <p:custDataLst>
                <p:tags r:id="rId7"/>
              </p:custDataLst>
            </p:nvPr>
          </p:nvSpPr>
          <p:spPr>
            <a:xfrm>
              <a:off x="141636" y="2559290"/>
              <a:ext cx="604434" cy="496577"/>
            </a:xfrm>
            <a:prstGeom prst="ellipse">
              <a:avLst/>
            </a:prstGeom>
            <a:solidFill>
              <a:srgbClr val="002060"/>
            </a:solidFill>
            <a:ln>
              <a:solidFill>
                <a:srgbClr val="00206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prstClr val="white"/>
                  </a:solidFill>
                  <a:effectLst/>
                  <a:uLnTx/>
                  <a:uFillTx/>
                  <a:latin typeface="Calibri" panose="020F0502020204030204"/>
                  <a:ea typeface="+mn-ea"/>
                  <a:cs typeface="+mn-cs"/>
                </a:rPr>
                <a:t>1</a:t>
              </a:r>
              <a:endParaRPr kumimoji="0" lang="fr-FR"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 name="Groupe 1">
            <a:extLst>
              <a:ext uri="{FF2B5EF4-FFF2-40B4-BE49-F238E27FC236}">
                <a16:creationId xmlns:a16="http://schemas.microsoft.com/office/drawing/2014/main" id="{B8DCF217-A6B8-48D3-98EE-7FD2B7A97C58}"/>
              </a:ext>
            </a:extLst>
          </p:cNvPr>
          <p:cNvGrpSpPr/>
          <p:nvPr>
            <p:custDataLst>
              <p:tags r:id="rId4"/>
            </p:custDataLst>
          </p:nvPr>
        </p:nvGrpSpPr>
        <p:grpSpPr>
          <a:xfrm>
            <a:off x="141636" y="4135246"/>
            <a:ext cx="7369444" cy="496577"/>
            <a:chOff x="116236" y="4587454"/>
            <a:chExt cx="7369444" cy="496577"/>
          </a:xfrm>
        </p:grpSpPr>
        <p:sp>
          <p:nvSpPr>
            <p:cNvPr id="28" name="ZoneTexte 27">
              <a:extLst>
                <a:ext uri="{FF2B5EF4-FFF2-40B4-BE49-F238E27FC236}">
                  <a16:creationId xmlns:a16="http://schemas.microsoft.com/office/drawing/2014/main" id="{38C0D48F-F67A-429E-8E4D-2A6914F7D3C9}"/>
                </a:ext>
              </a:extLst>
            </p:cNvPr>
            <p:cNvSpPr txBox="1"/>
            <p:nvPr/>
          </p:nvSpPr>
          <p:spPr>
            <a:xfrm>
              <a:off x="542439" y="4663744"/>
              <a:ext cx="6943241" cy="338554"/>
            </a:xfrm>
            <a:prstGeom prst="rect">
              <a:avLst/>
            </a:prstGeom>
            <a:solidFill>
              <a:srgbClr val="002060"/>
            </a:solidFill>
            <a:ln>
              <a:solidFill>
                <a:srgbClr val="002060"/>
              </a:solidFill>
            </a:ln>
            <a:effectLst>
              <a:outerShdw blurRad="50800" dist="38100" dir="2700000" algn="tl" rotWithShape="0">
                <a:prstClr val="black">
                  <a:alpha val="40000"/>
                </a:prstClr>
              </a:outerShdw>
            </a:effectLst>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600" b="1" i="0" u="none" strike="noStrike" kern="1200" cap="none" spc="0" normalizeH="0" baseline="0" noProof="0" dirty="0">
                  <a:ln>
                    <a:noFill/>
                  </a:ln>
                  <a:solidFill>
                    <a:prstClr val="white"/>
                  </a:solidFill>
                  <a:effectLst/>
                  <a:uLnTx/>
                  <a:uFillTx/>
                  <a:latin typeface="Calibri" panose="020F0502020204030204"/>
                  <a:ea typeface="+mn-ea"/>
                  <a:cs typeface="+mn-cs"/>
                </a:rPr>
                <a:t>    GOOD PRACTICE GUIDANCE</a:t>
              </a:r>
            </a:p>
          </p:txBody>
        </p:sp>
        <p:sp>
          <p:nvSpPr>
            <p:cNvPr id="29" name="Ellipse 28">
              <a:extLst>
                <a:ext uri="{FF2B5EF4-FFF2-40B4-BE49-F238E27FC236}">
                  <a16:creationId xmlns:a16="http://schemas.microsoft.com/office/drawing/2014/main" id="{88EF9971-115C-4437-839C-8B565E09BC3B}"/>
                </a:ext>
              </a:extLst>
            </p:cNvPr>
            <p:cNvSpPr/>
            <p:nvPr/>
          </p:nvSpPr>
          <p:spPr>
            <a:xfrm>
              <a:off x="116236" y="4587454"/>
              <a:ext cx="604434" cy="496577"/>
            </a:xfrm>
            <a:prstGeom prst="ellipse">
              <a:avLst/>
            </a:prstGeom>
            <a:solidFill>
              <a:srgbClr val="002060"/>
            </a:solidFill>
            <a:ln>
              <a:solidFill>
                <a:srgbClr val="00206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prstClr val="white"/>
                  </a:solidFill>
                  <a:effectLst/>
                  <a:uLnTx/>
                  <a:uFillTx/>
                  <a:latin typeface="Calibri" panose="020F0502020204030204"/>
                  <a:ea typeface="+mn-ea"/>
                  <a:cs typeface="+mn-cs"/>
                </a:rPr>
                <a:t>2</a:t>
              </a:r>
              <a:endParaRPr kumimoji="0" lang="fr-FR"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43" name="Groupe 42">
            <a:extLst>
              <a:ext uri="{FF2B5EF4-FFF2-40B4-BE49-F238E27FC236}">
                <a16:creationId xmlns:a16="http://schemas.microsoft.com/office/drawing/2014/main" id="{9D3727F4-1B3A-46CF-B898-1610592D4797}"/>
              </a:ext>
            </a:extLst>
          </p:cNvPr>
          <p:cNvGrpSpPr/>
          <p:nvPr>
            <p:custDataLst>
              <p:tags r:id="rId5"/>
            </p:custDataLst>
          </p:nvPr>
        </p:nvGrpSpPr>
        <p:grpSpPr>
          <a:xfrm>
            <a:off x="464603" y="9762912"/>
            <a:ext cx="6961297" cy="288745"/>
            <a:chOff x="498525" y="9533568"/>
            <a:chExt cx="6961297" cy="288746"/>
          </a:xfrm>
        </p:grpSpPr>
        <p:sp>
          <p:nvSpPr>
            <p:cNvPr id="44" name="ZoneTexte 25">
              <a:extLst>
                <a:ext uri="{FF2B5EF4-FFF2-40B4-BE49-F238E27FC236}">
                  <a16:creationId xmlns:a16="http://schemas.microsoft.com/office/drawing/2014/main" id="{9646B435-230C-4BA5-9D52-CD1CBA517604}"/>
                </a:ext>
              </a:extLst>
            </p:cNvPr>
            <p:cNvSpPr txBox="1"/>
            <p:nvPr/>
          </p:nvSpPr>
          <p:spPr>
            <a:xfrm>
              <a:off x="498525" y="9591352"/>
              <a:ext cx="6961297" cy="23096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901"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						V1 – 31/03/2020                                                                                          1/2</a:t>
              </a:r>
              <a:endParaRPr kumimoji="0" lang="fr-FR" sz="1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cxnSp>
          <p:nvCxnSpPr>
            <p:cNvPr id="45" name="Connecteur droit 44">
              <a:extLst>
                <a:ext uri="{FF2B5EF4-FFF2-40B4-BE49-F238E27FC236}">
                  <a16:creationId xmlns:a16="http://schemas.microsoft.com/office/drawing/2014/main" id="{A83F4431-D6F3-4765-AABA-55D78565B1D6}"/>
                </a:ext>
              </a:extLst>
            </p:cNvPr>
            <p:cNvCxnSpPr/>
            <p:nvPr/>
          </p:nvCxnSpPr>
          <p:spPr>
            <a:xfrm flipV="1">
              <a:off x="498526" y="9533568"/>
              <a:ext cx="6953250" cy="1714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4" name="Picture 3">
            <a:extLst>
              <a:ext uri="{FF2B5EF4-FFF2-40B4-BE49-F238E27FC236}">
                <a16:creationId xmlns:a16="http://schemas.microsoft.com/office/drawing/2014/main" id="{28A3613F-8D36-4041-B9FB-9CE951890D14}"/>
              </a:ext>
            </a:extLst>
          </p:cNvPr>
          <p:cNvPicPr>
            <a:picLocks noChangeAspect="1"/>
          </p:cNvPicPr>
          <p:nvPr/>
        </p:nvPicPr>
        <p:blipFill rotWithShape="1">
          <a:blip r:embed="rId10" cstate="hqprint">
            <a:extLst>
              <a:ext uri="{28A0092B-C50C-407E-A947-70E740481C1C}">
                <a14:useLocalDpi xmlns:a14="http://schemas.microsoft.com/office/drawing/2010/main"/>
              </a:ext>
            </a:extLst>
          </a:blip>
          <a:srcRect/>
          <a:stretch/>
        </p:blipFill>
        <p:spPr>
          <a:xfrm>
            <a:off x="6335083" y="2778284"/>
            <a:ext cx="1389869" cy="1200491"/>
          </a:xfrm>
          <a:prstGeom prst="rect">
            <a:avLst/>
          </a:prstGeom>
        </p:spPr>
      </p:pic>
      <p:pic>
        <p:nvPicPr>
          <p:cNvPr id="46" name="Picture 45">
            <a:extLst>
              <a:ext uri="{FF2B5EF4-FFF2-40B4-BE49-F238E27FC236}">
                <a16:creationId xmlns:a16="http://schemas.microsoft.com/office/drawing/2014/main" id="{FE2A540F-4111-4198-85DD-44407D489C63}"/>
              </a:ext>
            </a:extLst>
          </p:cNvPr>
          <p:cNvPicPr>
            <a:picLocks noChangeAspect="1"/>
          </p:cNvPicPr>
          <p:nvPr/>
        </p:nvPicPr>
        <p:blipFill rotWithShape="1">
          <a:blip r:embed="rId11" cstate="hqprint">
            <a:extLst>
              <a:ext uri="{28A0092B-C50C-407E-A947-70E740481C1C}">
                <a14:useLocalDpi xmlns:a14="http://schemas.microsoft.com/office/drawing/2010/main"/>
              </a:ext>
            </a:extLst>
          </a:blip>
          <a:srcRect/>
          <a:stretch/>
        </p:blipFill>
        <p:spPr>
          <a:xfrm>
            <a:off x="5066890" y="2773667"/>
            <a:ext cx="1346610" cy="1209725"/>
          </a:xfrm>
          <a:prstGeom prst="rect">
            <a:avLst/>
          </a:prstGeom>
        </p:spPr>
      </p:pic>
      <p:pic>
        <p:nvPicPr>
          <p:cNvPr id="47" name="Picture 46">
            <a:extLst>
              <a:ext uri="{FF2B5EF4-FFF2-40B4-BE49-F238E27FC236}">
                <a16:creationId xmlns:a16="http://schemas.microsoft.com/office/drawing/2014/main" id="{F6D89D27-BA0B-4E73-9481-BA104417D9CE}"/>
              </a:ext>
            </a:extLst>
          </p:cNvPr>
          <p:cNvPicPr>
            <a:picLocks noChangeAspect="1"/>
          </p:cNvPicPr>
          <p:nvPr/>
        </p:nvPicPr>
        <p:blipFill rotWithShape="1">
          <a:blip r:embed="rId12" cstate="hqprint">
            <a:extLst>
              <a:ext uri="{28A0092B-C50C-407E-A947-70E740481C1C}">
                <a14:useLocalDpi xmlns:a14="http://schemas.microsoft.com/office/drawing/2010/main"/>
              </a:ext>
            </a:extLst>
          </a:blip>
          <a:srcRect/>
          <a:stretch/>
        </p:blipFill>
        <p:spPr>
          <a:xfrm>
            <a:off x="3917085" y="2775868"/>
            <a:ext cx="1164498" cy="1205322"/>
          </a:xfrm>
          <a:prstGeom prst="rect">
            <a:avLst/>
          </a:prstGeom>
        </p:spPr>
      </p:pic>
      <p:pic>
        <p:nvPicPr>
          <p:cNvPr id="48" name="Picture 47">
            <a:extLst>
              <a:ext uri="{FF2B5EF4-FFF2-40B4-BE49-F238E27FC236}">
                <a16:creationId xmlns:a16="http://schemas.microsoft.com/office/drawing/2014/main" id="{8DFD1830-2C6D-4D38-9EFD-5EA54B47C7EB}"/>
              </a:ext>
            </a:extLst>
          </p:cNvPr>
          <p:cNvPicPr>
            <a:picLocks noChangeAspect="1"/>
          </p:cNvPicPr>
          <p:nvPr/>
        </p:nvPicPr>
        <p:blipFill rotWithShape="1">
          <a:blip r:embed="rId13" cstate="hqprint">
            <a:extLst>
              <a:ext uri="{28A0092B-C50C-407E-A947-70E740481C1C}">
                <a14:useLocalDpi xmlns:a14="http://schemas.microsoft.com/office/drawing/2010/main"/>
              </a:ext>
            </a:extLst>
          </a:blip>
          <a:srcRect/>
          <a:stretch/>
        </p:blipFill>
        <p:spPr>
          <a:xfrm>
            <a:off x="2607866" y="2775868"/>
            <a:ext cx="1419548" cy="1205322"/>
          </a:xfrm>
          <a:prstGeom prst="rect">
            <a:avLst/>
          </a:prstGeom>
        </p:spPr>
      </p:pic>
      <p:pic>
        <p:nvPicPr>
          <p:cNvPr id="49" name="Picture 48">
            <a:extLst>
              <a:ext uri="{FF2B5EF4-FFF2-40B4-BE49-F238E27FC236}">
                <a16:creationId xmlns:a16="http://schemas.microsoft.com/office/drawing/2014/main" id="{136E116D-9E4A-424B-B8EC-7CAE85AB4176}"/>
              </a:ext>
            </a:extLst>
          </p:cNvPr>
          <p:cNvPicPr>
            <a:picLocks noChangeAspect="1"/>
          </p:cNvPicPr>
          <p:nvPr/>
        </p:nvPicPr>
        <p:blipFill rotWithShape="1">
          <a:blip r:embed="rId14" cstate="hqprint">
            <a:extLst>
              <a:ext uri="{28A0092B-C50C-407E-A947-70E740481C1C}">
                <a14:useLocalDpi xmlns:a14="http://schemas.microsoft.com/office/drawing/2010/main"/>
              </a:ext>
            </a:extLst>
          </a:blip>
          <a:srcRect/>
          <a:stretch/>
        </p:blipFill>
        <p:spPr>
          <a:xfrm>
            <a:off x="1362786" y="2778252"/>
            <a:ext cx="1419547" cy="1200555"/>
          </a:xfrm>
          <a:prstGeom prst="rect">
            <a:avLst/>
          </a:prstGeom>
        </p:spPr>
      </p:pic>
      <p:pic>
        <p:nvPicPr>
          <p:cNvPr id="50" name="Picture 49">
            <a:extLst>
              <a:ext uri="{FF2B5EF4-FFF2-40B4-BE49-F238E27FC236}">
                <a16:creationId xmlns:a16="http://schemas.microsoft.com/office/drawing/2014/main" id="{49F15C4B-239F-4EB0-8723-E262C745A63F}"/>
              </a:ext>
            </a:extLst>
          </p:cNvPr>
          <p:cNvPicPr>
            <a:picLocks noChangeAspect="1"/>
          </p:cNvPicPr>
          <p:nvPr/>
        </p:nvPicPr>
        <p:blipFill rotWithShape="1">
          <a:blip r:embed="rId15" cstate="hqprint">
            <a:extLst>
              <a:ext uri="{28A0092B-C50C-407E-A947-70E740481C1C}">
                <a14:useLocalDpi xmlns:a14="http://schemas.microsoft.com/office/drawing/2010/main"/>
              </a:ext>
            </a:extLst>
          </a:blip>
          <a:srcRect/>
          <a:stretch/>
        </p:blipFill>
        <p:spPr>
          <a:xfrm>
            <a:off x="88404" y="2776908"/>
            <a:ext cx="1346610" cy="1203243"/>
          </a:xfrm>
          <a:prstGeom prst="rect">
            <a:avLst/>
          </a:prstGeom>
        </p:spPr>
      </p:pic>
      <p:sp>
        <p:nvSpPr>
          <p:cNvPr id="32" name="Rectangle 31">
            <a:extLst>
              <a:ext uri="{FF2B5EF4-FFF2-40B4-BE49-F238E27FC236}">
                <a16:creationId xmlns:a16="http://schemas.microsoft.com/office/drawing/2014/main" id="{43240E6F-3E65-4ACC-AEE7-A2BCDD7E7480}"/>
              </a:ext>
            </a:extLst>
          </p:cNvPr>
          <p:cNvSpPr/>
          <p:nvPr/>
        </p:nvSpPr>
        <p:spPr>
          <a:xfrm>
            <a:off x="141636" y="4695413"/>
            <a:ext cx="7369444" cy="5123710"/>
          </a:xfrm>
          <a:prstGeom prst="rect">
            <a:avLst/>
          </a:prstGeom>
        </p:spPr>
        <p:txBody>
          <a:bodyPr wrap="square">
            <a:spAutoFit/>
          </a:bodyPr>
          <a:lstStyle/>
          <a:p>
            <a:pPr marL="228600" marR="0" lvl="0" indent="-228600" algn="l" defTabSz="457200" rtl="0" eaLnBrk="1" fontAlgn="auto" latinLnBrk="0" hangingPunct="1">
              <a:lnSpc>
                <a:spcPct val="107000"/>
              </a:lnSpc>
              <a:spcBef>
                <a:spcPts val="0"/>
              </a:spcBef>
              <a:spcAft>
                <a:spcPts val="600"/>
              </a:spcAft>
              <a:buClrTx/>
              <a:buSzTx/>
              <a:buFont typeface="+mj-lt"/>
              <a:buAutoNum type="arabicPeriod"/>
              <a:tabLst/>
              <a:defRPr/>
            </a:pPr>
            <a:r>
              <a:rPr kumimoji="0" lang="en-GB"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Do not come to work if you have symptoms of COVID-19, including a new, continuous cough or high temperature (over 37.8°C/100F); advise your Manager and ensure you and your fellow householders self-isolate in accordance with Government Guidelines; if you develop symptoms while at work, return home immediately, advise your Manager and self-isolate.</a:t>
            </a:r>
          </a:p>
          <a:p>
            <a:pPr marL="228600" marR="0" lvl="0" indent="-228600" algn="l" defTabSz="457200" rtl="0" eaLnBrk="1" fontAlgn="auto" latinLnBrk="0" hangingPunct="1">
              <a:lnSpc>
                <a:spcPct val="107000"/>
              </a:lnSpc>
              <a:spcBef>
                <a:spcPts val="0"/>
              </a:spcBef>
              <a:spcAft>
                <a:spcPts val="600"/>
              </a:spcAft>
              <a:buClrTx/>
              <a:buSzTx/>
              <a:buFont typeface="+mj-lt"/>
              <a:buAutoNum type="arabicPeriod"/>
              <a:tabLst/>
              <a:defRPr/>
            </a:pPr>
            <a:r>
              <a:rPr kumimoji="0" lang="en-GB"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Avoid physical contact, no handshakes, etc. and keep a minimum of 2 metres between you and anyone else you interact with.  </a:t>
            </a:r>
          </a:p>
          <a:p>
            <a:pPr marL="228600" indent="-228600">
              <a:lnSpc>
                <a:spcPct val="107000"/>
              </a:lnSpc>
              <a:spcAft>
                <a:spcPts val="600"/>
              </a:spcAft>
              <a:buFont typeface="+mj-lt"/>
              <a:buAutoNum type="arabicPeriod"/>
              <a:defRPr/>
            </a:pPr>
            <a:r>
              <a:rPr lang="en-GB" sz="1200" dirty="0">
                <a:solidFill>
                  <a:srgbClr val="000000"/>
                </a:solidFill>
                <a:latin typeface="Calibri" panose="020F0502020204030204" pitchFamily="34" charset="0"/>
                <a:ea typeface="Calibri" panose="020F0502020204030204" pitchFamily="34" charset="0"/>
              </a:rPr>
              <a:t>Reorganise dining areas, ensuring sufficient spacing between the chairs and removing chairs as necessary.  Use additional rooms where required to maintain social distancing standards.</a:t>
            </a:r>
          </a:p>
          <a:p>
            <a:pPr marL="228600" indent="-228600">
              <a:lnSpc>
                <a:spcPct val="107000"/>
              </a:lnSpc>
              <a:spcAft>
                <a:spcPts val="600"/>
              </a:spcAft>
              <a:buFont typeface="+mj-lt"/>
              <a:buAutoNum type="arabicPeriod"/>
              <a:defRPr/>
            </a:pPr>
            <a:r>
              <a:rPr lang="en-GB" sz="1200" dirty="0">
                <a:solidFill>
                  <a:srgbClr val="000000"/>
                </a:solidFill>
                <a:latin typeface="Calibri" panose="020F0502020204030204" pitchFamily="34" charset="0"/>
                <a:ea typeface="Calibri" panose="020F0502020204030204" pitchFamily="34" charset="0"/>
              </a:rPr>
              <a:t>Display signage limiting the number of people permitted to use the facilities at any one time and keep doors locked when not in use; however, ensure welfare facilities remain available to everyone on site, including contractors and drivers.</a:t>
            </a:r>
          </a:p>
          <a:p>
            <a:pPr marL="228600" indent="-228600">
              <a:lnSpc>
                <a:spcPct val="107000"/>
              </a:lnSpc>
              <a:spcAft>
                <a:spcPts val="600"/>
              </a:spcAft>
              <a:buFont typeface="+mj-lt"/>
              <a:buAutoNum type="arabicPeriod"/>
              <a:defRPr/>
            </a:pPr>
            <a:r>
              <a:rPr lang="en-GB" sz="1200" dirty="0">
                <a:solidFill>
                  <a:srgbClr val="000000"/>
                </a:solidFill>
                <a:latin typeface="Calibri" panose="020F0502020204030204" pitchFamily="34" charset="0"/>
                <a:ea typeface="Calibri" panose="020F0502020204030204" pitchFamily="34" charset="0"/>
              </a:rPr>
              <a:t>Stagger breaks and the use of welfare facilities, such as sanitary facilities, changing rooms, canteen, etc. to minimise the number of people and to respect the basic hygiene and social distance guidelines.</a:t>
            </a:r>
          </a:p>
          <a:p>
            <a:pPr marL="228600" indent="-228600">
              <a:lnSpc>
                <a:spcPct val="107000"/>
              </a:lnSpc>
              <a:spcAft>
                <a:spcPts val="600"/>
              </a:spcAft>
              <a:buFont typeface="+mj-lt"/>
              <a:buAutoNum type="arabicPeriod"/>
              <a:defRPr/>
            </a:pPr>
            <a:r>
              <a:rPr lang="en-GB" sz="1200" dirty="0">
                <a:solidFill>
                  <a:srgbClr val="000000"/>
                </a:solidFill>
                <a:latin typeface="Calibri" panose="020F0502020204030204" pitchFamily="34" charset="0"/>
                <a:ea typeface="Calibri" panose="020F0502020204030204" pitchFamily="34" charset="0"/>
              </a:rPr>
              <a:t>Do not share cutlery, provide extra where required, and don't share meals.</a:t>
            </a:r>
          </a:p>
          <a:p>
            <a:pPr marL="228600" indent="-228600">
              <a:lnSpc>
                <a:spcPct val="107000"/>
              </a:lnSpc>
              <a:spcAft>
                <a:spcPts val="600"/>
              </a:spcAft>
              <a:buFont typeface="+mj-lt"/>
              <a:buAutoNum type="arabicPeriod"/>
              <a:defRPr/>
            </a:pPr>
            <a:r>
              <a:rPr lang="en-GB" sz="1200" dirty="0">
                <a:solidFill>
                  <a:srgbClr val="000000"/>
                </a:solidFill>
                <a:latin typeface="Calibri" panose="020F0502020204030204" pitchFamily="34" charset="0"/>
                <a:ea typeface="Calibri" panose="020F0502020204030204" pitchFamily="34" charset="0"/>
              </a:rPr>
              <a:t>Ensure access to soap and water / sanitising gel and provide single-use towels. </a:t>
            </a:r>
          </a:p>
          <a:p>
            <a:pPr marL="228600" indent="-228600">
              <a:lnSpc>
                <a:spcPct val="107000"/>
              </a:lnSpc>
              <a:spcAft>
                <a:spcPts val="600"/>
              </a:spcAft>
              <a:buFont typeface="+mj-lt"/>
              <a:buAutoNum type="arabicPeriod"/>
              <a:defRPr/>
            </a:pPr>
            <a:r>
              <a:rPr lang="en-GB" sz="1200" dirty="0">
                <a:solidFill>
                  <a:srgbClr val="000000"/>
                </a:solidFill>
                <a:latin typeface="Calibri" panose="020F0502020204030204" pitchFamily="34" charset="0"/>
                <a:ea typeface="Calibri" panose="020F0502020204030204" pitchFamily="34" charset="0"/>
              </a:rPr>
              <a:t>Declutter surfaces and increase cleaning / sanitising regimes.  Assign responsibility and frequency for disinfecting touch points, tables, door handles, collective catering equipment and appliances such as kettles, microwaves, toasters, etc.  Wear gloves throughout cleaning activities and wash hands immediately on removal of gloves.</a:t>
            </a:r>
          </a:p>
          <a:p>
            <a:pPr marL="228600" indent="-228600">
              <a:lnSpc>
                <a:spcPct val="107000"/>
              </a:lnSpc>
              <a:spcAft>
                <a:spcPts val="600"/>
              </a:spcAft>
              <a:buFont typeface="+mj-lt"/>
              <a:buAutoNum type="arabicPeriod"/>
              <a:defRPr/>
            </a:pPr>
            <a:r>
              <a:rPr lang="en-GB" sz="1200" dirty="0">
                <a:solidFill>
                  <a:srgbClr val="000000"/>
                </a:solidFill>
                <a:latin typeface="Calibri" panose="020F0502020204030204" pitchFamily="34" charset="0"/>
                <a:ea typeface="Calibri" panose="020F0502020204030204" pitchFamily="34" charset="0"/>
              </a:rPr>
              <a:t>For toilets (showers, toilets and sinks), in addition to frequent disinfection, provide means to disinfect contact surfaces before and after use.  Disinfect the contact surfaces of the toilets with single-use wipes.</a:t>
            </a:r>
          </a:p>
          <a:p>
            <a:pPr marL="228600" marR="0" lvl="0" indent="-228600" algn="l" defTabSz="457200" rtl="0" eaLnBrk="1" fontAlgn="auto" latinLnBrk="0" hangingPunct="1">
              <a:lnSpc>
                <a:spcPct val="107000"/>
              </a:lnSpc>
              <a:spcBef>
                <a:spcPts val="0"/>
              </a:spcBef>
              <a:spcAft>
                <a:spcPts val="600"/>
              </a:spcAft>
              <a:buClrTx/>
              <a:buSzTx/>
              <a:buFont typeface="+mj-lt"/>
              <a:buAutoNum type="arabicPeriod"/>
              <a:tabLst/>
              <a:defRPr/>
            </a:pPr>
            <a:r>
              <a:rPr kumimoji="0" lang="en-GB"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Report any specific concerns to the relevant Manager / Supervisor.</a:t>
            </a:r>
          </a:p>
        </p:txBody>
      </p:sp>
    </p:spTree>
    <p:extLst>
      <p:ext uri="{BB962C8B-B14F-4D97-AF65-F5344CB8AC3E}">
        <p14:creationId xmlns:p14="http://schemas.microsoft.com/office/powerpoint/2010/main" val="3901084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e 17">
            <a:extLst>
              <a:ext uri="{FF2B5EF4-FFF2-40B4-BE49-F238E27FC236}">
                <a16:creationId xmlns:a16="http://schemas.microsoft.com/office/drawing/2014/main" id="{B6ACCAB9-6793-40F9-AA08-A5A28D372B8F}"/>
              </a:ext>
            </a:extLst>
          </p:cNvPr>
          <p:cNvGrpSpPr/>
          <p:nvPr>
            <p:custDataLst>
              <p:tags r:id="rId1"/>
            </p:custDataLst>
          </p:nvPr>
        </p:nvGrpSpPr>
        <p:grpSpPr>
          <a:xfrm>
            <a:off x="-2" y="6743"/>
            <a:ext cx="7772402" cy="1496593"/>
            <a:chOff x="-2" y="3896813"/>
            <a:chExt cx="7772402" cy="1496593"/>
          </a:xfrm>
        </p:grpSpPr>
        <p:pic>
          <p:nvPicPr>
            <p:cNvPr id="10" name="Image 9">
              <a:extLst>
                <a:ext uri="{FF2B5EF4-FFF2-40B4-BE49-F238E27FC236}">
                  <a16:creationId xmlns:a16="http://schemas.microsoft.com/office/drawing/2014/main" id="{62DA209B-B857-445B-AADC-6E773E22FE1B}"/>
                </a:ext>
              </a:extLst>
            </p:cNvPr>
            <p:cNvPicPr>
              <a:picLocks noChangeAspect="1"/>
            </p:cNvPicPr>
            <p:nvPr/>
          </p:nvPicPr>
          <p:blipFill>
            <a:blip r:embed="rId5"/>
            <a:stretch>
              <a:fillRect/>
            </a:stretch>
          </p:blipFill>
          <p:spPr>
            <a:xfrm>
              <a:off x="-2" y="3896813"/>
              <a:ext cx="7772402" cy="1496593"/>
            </a:xfrm>
            <a:prstGeom prst="rect">
              <a:avLst/>
            </a:prstGeom>
          </p:spPr>
        </p:pic>
        <p:sp>
          <p:nvSpPr>
            <p:cNvPr id="16" name="Titre 1">
              <a:extLst>
                <a:ext uri="{FF2B5EF4-FFF2-40B4-BE49-F238E27FC236}">
                  <a16:creationId xmlns:a16="http://schemas.microsoft.com/office/drawing/2014/main" id="{4D06CCDD-40F1-4D1A-8D7A-C56FE406E8D2}"/>
                </a:ext>
              </a:extLst>
            </p:cNvPr>
            <p:cNvSpPr txBox="1">
              <a:spLocks/>
            </p:cNvSpPr>
            <p:nvPr/>
          </p:nvSpPr>
          <p:spPr>
            <a:xfrm>
              <a:off x="2" y="4291455"/>
              <a:ext cx="7772396" cy="582721"/>
            </a:xfrm>
            <a:prstGeom prst="rect">
              <a:avLst/>
            </a:prstGeom>
            <a:solidFill>
              <a:srgbClr val="71080D"/>
            </a:solidFill>
            <a:ln>
              <a:solidFill>
                <a:srgbClr val="71080D"/>
              </a:solidFill>
            </a:ln>
          </p:spPr>
          <p:txBody>
            <a:bodyPr vert="horz" lIns="91440" tIns="45720" rIns="91440" bIns="45720" rtlCol="0" anchor="b">
              <a:normAutofit/>
            </a:bodyPr>
            <a:lstStyle>
              <a:lvl1pPr algn="ctr" defTabSz="777240" rtl="0" eaLnBrk="1" latinLnBrk="0" hangingPunct="1">
                <a:lnSpc>
                  <a:spcPct val="90000"/>
                </a:lnSpc>
                <a:spcBef>
                  <a:spcPct val="0"/>
                </a:spcBef>
                <a:buNone/>
                <a:defRPr sz="5100" kern="1200">
                  <a:solidFill>
                    <a:schemeClr val="tx1"/>
                  </a:solidFill>
                  <a:latin typeface="+mj-lt"/>
                  <a:ea typeface="+mj-ea"/>
                  <a:cs typeface="+mj-cs"/>
                </a:defRPr>
              </a:lvl1pPr>
            </a:lstStyle>
            <a:p>
              <a:pPr marL="0" marR="0" lvl="0" indent="0" algn="l" defTabSz="777240" rtl="0" eaLnBrk="1" fontAlgn="auto" latinLnBrk="0" hangingPunct="1">
                <a:lnSpc>
                  <a:spcPct val="0"/>
                </a:lnSpc>
                <a:spcBef>
                  <a:spcPct val="0"/>
                </a:spcBef>
                <a:spcAft>
                  <a:spcPts val="0"/>
                </a:spcAft>
                <a:buClrTx/>
                <a:buSzTx/>
                <a:buFontTx/>
                <a:buNone/>
                <a:tabLst/>
                <a:defRPr/>
              </a:pPr>
              <a:r>
                <a:rPr kumimoji="0" lang="fr-FR" sz="3200" b="1" i="0" u="none" strike="noStrike" kern="1200" cap="none" spc="0" normalizeH="0" baseline="0" noProof="0" dirty="0">
                  <a:ln>
                    <a:noFill/>
                  </a:ln>
                  <a:solidFill>
                    <a:prstClr val="white"/>
                  </a:solidFill>
                  <a:effectLst/>
                  <a:uLnTx/>
                  <a:uFillTx/>
                  <a:latin typeface="Calibri Light" panose="020F0302020204030204"/>
                  <a:ea typeface="+mj-ea"/>
                  <a:cs typeface="+mj-cs"/>
                </a:rPr>
                <a:t>HEALTH &amp; SAFETY
</a:t>
              </a:r>
            </a:p>
          </p:txBody>
        </p:sp>
      </p:grpSp>
      <p:grpSp>
        <p:nvGrpSpPr>
          <p:cNvPr id="19" name="Groupe 18">
            <a:extLst>
              <a:ext uri="{FF2B5EF4-FFF2-40B4-BE49-F238E27FC236}">
                <a16:creationId xmlns:a16="http://schemas.microsoft.com/office/drawing/2014/main" id="{AE422612-DD7C-4F84-888B-F4C21958363B}"/>
              </a:ext>
            </a:extLst>
          </p:cNvPr>
          <p:cNvGrpSpPr/>
          <p:nvPr>
            <p:custDataLst>
              <p:tags r:id="rId2"/>
            </p:custDataLst>
          </p:nvPr>
        </p:nvGrpSpPr>
        <p:grpSpPr>
          <a:xfrm>
            <a:off x="464603" y="9762912"/>
            <a:ext cx="6961297" cy="288745"/>
            <a:chOff x="498525" y="9533568"/>
            <a:chExt cx="6961297" cy="288746"/>
          </a:xfrm>
        </p:grpSpPr>
        <p:sp>
          <p:nvSpPr>
            <p:cNvPr id="20" name="ZoneTexte 25">
              <a:extLst>
                <a:ext uri="{FF2B5EF4-FFF2-40B4-BE49-F238E27FC236}">
                  <a16:creationId xmlns:a16="http://schemas.microsoft.com/office/drawing/2014/main" id="{7855948C-B1D9-4691-8307-DA39D700D000}"/>
                </a:ext>
              </a:extLst>
            </p:cNvPr>
            <p:cNvSpPr txBox="1"/>
            <p:nvPr/>
          </p:nvSpPr>
          <p:spPr>
            <a:xfrm>
              <a:off x="498525" y="9591352"/>
              <a:ext cx="6961297" cy="23096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901"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	                                                                V1 – 30/03/2020                                                                                          2/2</a:t>
              </a:r>
              <a:endParaRPr kumimoji="0" lang="fr-FR" sz="1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cxnSp>
          <p:nvCxnSpPr>
            <p:cNvPr id="21" name="Connecteur droit 20">
              <a:extLst>
                <a:ext uri="{FF2B5EF4-FFF2-40B4-BE49-F238E27FC236}">
                  <a16:creationId xmlns:a16="http://schemas.microsoft.com/office/drawing/2014/main" id="{913EAC9B-0A85-4883-A1E2-02A388F8316A}"/>
                </a:ext>
              </a:extLst>
            </p:cNvPr>
            <p:cNvCxnSpPr/>
            <p:nvPr/>
          </p:nvCxnSpPr>
          <p:spPr>
            <a:xfrm flipV="1">
              <a:off x="498526" y="9533568"/>
              <a:ext cx="6953250" cy="1714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 name="Groupe 29">
            <a:extLst>
              <a:ext uri="{FF2B5EF4-FFF2-40B4-BE49-F238E27FC236}">
                <a16:creationId xmlns:a16="http://schemas.microsoft.com/office/drawing/2014/main" id="{A897AA02-1CD7-4FD7-9845-BCDD0845A82C}"/>
              </a:ext>
            </a:extLst>
          </p:cNvPr>
          <p:cNvGrpSpPr/>
          <p:nvPr>
            <p:custDataLst>
              <p:tags r:id="rId3"/>
            </p:custDataLst>
          </p:nvPr>
        </p:nvGrpSpPr>
        <p:grpSpPr>
          <a:xfrm>
            <a:off x="201477" y="1686075"/>
            <a:ext cx="7369444" cy="496577"/>
            <a:chOff x="116236" y="4587454"/>
            <a:chExt cx="7369444" cy="496577"/>
          </a:xfrm>
        </p:grpSpPr>
        <p:sp>
          <p:nvSpPr>
            <p:cNvPr id="14" name="ZoneTexte 30">
              <a:extLst>
                <a:ext uri="{FF2B5EF4-FFF2-40B4-BE49-F238E27FC236}">
                  <a16:creationId xmlns:a16="http://schemas.microsoft.com/office/drawing/2014/main" id="{F7985110-0971-4164-9604-02D09ED8EA93}"/>
                </a:ext>
              </a:extLst>
            </p:cNvPr>
            <p:cNvSpPr txBox="1"/>
            <p:nvPr/>
          </p:nvSpPr>
          <p:spPr>
            <a:xfrm>
              <a:off x="542439" y="4663744"/>
              <a:ext cx="6943241" cy="338554"/>
            </a:xfrm>
            <a:prstGeom prst="rect">
              <a:avLst/>
            </a:prstGeom>
            <a:solidFill>
              <a:srgbClr val="002060"/>
            </a:solidFill>
            <a:ln>
              <a:solidFill>
                <a:srgbClr val="002060"/>
              </a:solidFill>
            </a:ln>
            <a:effectLst>
              <a:outerShdw blurRad="50800" dist="38100" dir="2700000" algn="tl" rotWithShape="0">
                <a:prstClr val="black">
                  <a:alpha val="40000"/>
                </a:prstClr>
              </a:outerShdw>
            </a:effectLst>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600" b="1"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GB" sz="1600" b="1" i="0" u="none" strike="noStrike" kern="1200" cap="none" spc="0" normalizeH="0" baseline="0" noProof="0" dirty="0">
                  <a:ln>
                    <a:noFill/>
                  </a:ln>
                  <a:solidFill>
                    <a:prstClr val="white"/>
                  </a:solidFill>
                  <a:effectLst/>
                  <a:uLnTx/>
                  <a:uFillTx/>
                  <a:latin typeface="Calibri" panose="020F0502020204030204"/>
                  <a:ea typeface="+mn-ea"/>
                  <a:cs typeface="+mn-cs"/>
                </a:rPr>
                <a:t>CANTEENS</a:t>
              </a:r>
              <a:endParaRPr kumimoji="0" lang="fr-FR" sz="16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Ellipse 31">
              <a:extLst>
                <a:ext uri="{FF2B5EF4-FFF2-40B4-BE49-F238E27FC236}">
                  <a16:creationId xmlns:a16="http://schemas.microsoft.com/office/drawing/2014/main" id="{59DEADED-5DDE-40DC-B8BB-C195625B5591}"/>
                </a:ext>
              </a:extLst>
            </p:cNvPr>
            <p:cNvSpPr/>
            <p:nvPr/>
          </p:nvSpPr>
          <p:spPr>
            <a:xfrm>
              <a:off x="116236" y="4587454"/>
              <a:ext cx="604434" cy="496577"/>
            </a:xfrm>
            <a:prstGeom prst="ellipse">
              <a:avLst/>
            </a:prstGeom>
            <a:solidFill>
              <a:srgbClr val="002060"/>
            </a:solidFill>
            <a:ln>
              <a:solidFill>
                <a:srgbClr val="00206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prstClr val="white"/>
                  </a:solidFill>
                  <a:effectLst/>
                  <a:uLnTx/>
                  <a:uFillTx/>
                  <a:latin typeface="Calibri" panose="020F0502020204030204"/>
                  <a:ea typeface="+mn-ea"/>
                  <a:cs typeface="+mn-cs"/>
                </a:rPr>
                <a:t>3</a:t>
              </a:r>
              <a:endParaRPr kumimoji="0" lang="fr-FR"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pic>
        <p:nvPicPr>
          <p:cNvPr id="4" name="Picture 3" descr="A kitchen area with a desk and chair in a room&#10;&#10;Description automatically generated">
            <a:extLst>
              <a:ext uri="{FF2B5EF4-FFF2-40B4-BE49-F238E27FC236}">
                <a16:creationId xmlns:a16="http://schemas.microsoft.com/office/drawing/2014/main" id="{38775E9F-3187-40EB-889E-088D3BFD56C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897824" y="2384282"/>
            <a:ext cx="3673097" cy="2754823"/>
          </a:xfrm>
          <a:prstGeom prst="rect">
            <a:avLst/>
          </a:prstGeom>
        </p:spPr>
      </p:pic>
      <p:pic>
        <p:nvPicPr>
          <p:cNvPr id="1026" name="Picture 15" descr="A picture containing indoor, person, table, holding&#10;&#10;Description automatically generated">
            <a:extLst>
              <a:ext uri="{FF2B5EF4-FFF2-40B4-BE49-F238E27FC236}">
                <a16:creationId xmlns:a16="http://schemas.microsoft.com/office/drawing/2014/main" id="{E31EB32C-1B41-4553-999F-801307E3B9D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959" y="6159317"/>
            <a:ext cx="3673098" cy="2780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a:extLst>
              <a:ext uri="{FF2B5EF4-FFF2-40B4-BE49-F238E27FC236}">
                <a16:creationId xmlns:a16="http://schemas.microsoft.com/office/drawing/2014/main" id="{E8A9780D-5DF4-4990-8AE4-20A175401E24}"/>
              </a:ext>
            </a:extLst>
          </p:cNvPr>
          <p:cNvSpPr/>
          <p:nvPr/>
        </p:nvSpPr>
        <p:spPr>
          <a:xfrm>
            <a:off x="304959" y="2370867"/>
            <a:ext cx="3569618" cy="3023072"/>
          </a:xfrm>
          <a:prstGeom prst="rect">
            <a:avLst/>
          </a:prstGeom>
        </p:spPr>
        <p:txBody>
          <a:bodyPr wrap="square">
            <a:spAutoFit/>
          </a:bodyPr>
          <a:lstStyle/>
          <a:p>
            <a:pPr marL="228600" marR="0" lvl="0" indent="-228600" algn="l" defTabSz="457200" rtl="0" eaLnBrk="1" fontAlgn="auto" latinLnBrk="0" hangingPunct="1">
              <a:lnSpc>
                <a:spcPct val="107000"/>
              </a:lnSpc>
              <a:spcBef>
                <a:spcPts val="0"/>
              </a:spcBef>
              <a:spcAft>
                <a:spcPts val="600"/>
              </a:spcAft>
              <a:buClrTx/>
              <a:buSzTx/>
              <a:buFont typeface="+mj-lt"/>
              <a:buAutoNum type="arabicPeriod"/>
              <a:tabLst/>
              <a:defRPr/>
            </a:pPr>
            <a:r>
              <a:rPr kumimoji="0" lang="en-GB" sz="16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Avoid physical contact, keep a minimum of 2 metres between you and anyone else you interact with.  </a:t>
            </a:r>
          </a:p>
          <a:p>
            <a:pPr marL="228600" indent="-228600">
              <a:lnSpc>
                <a:spcPct val="107000"/>
              </a:lnSpc>
              <a:spcAft>
                <a:spcPts val="600"/>
              </a:spcAft>
              <a:buFont typeface="+mj-lt"/>
              <a:buAutoNum type="arabicPeriod"/>
              <a:defRPr/>
            </a:pPr>
            <a:r>
              <a:rPr lang="en-GB" sz="1600" dirty="0">
                <a:solidFill>
                  <a:srgbClr val="000000"/>
                </a:solidFill>
                <a:latin typeface="Calibri" panose="020F0502020204030204" pitchFamily="34" charset="0"/>
                <a:ea typeface="Calibri" panose="020F0502020204030204" pitchFamily="34" charset="0"/>
              </a:rPr>
              <a:t>Ensure sufficient spacing between chairs.</a:t>
            </a:r>
          </a:p>
          <a:p>
            <a:pPr marL="228600" indent="-228600">
              <a:lnSpc>
                <a:spcPct val="107000"/>
              </a:lnSpc>
              <a:spcAft>
                <a:spcPts val="600"/>
              </a:spcAft>
              <a:buFont typeface="+mj-lt"/>
              <a:buAutoNum type="arabicPeriod"/>
              <a:defRPr/>
            </a:pPr>
            <a:r>
              <a:rPr lang="en-GB" sz="1600" dirty="0">
                <a:solidFill>
                  <a:srgbClr val="000000"/>
                </a:solidFill>
                <a:latin typeface="Calibri" panose="020F0502020204030204" pitchFamily="34" charset="0"/>
                <a:ea typeface="Calibri" panose="020F0502020204030204" pitchFamily="34" charset="0"/>
              </a:rPr>
              <a:t>Limit the number of people using the facilities.</a:t>
            </a:r>
          </a:p>
          <a:p>
            <a:pPr marL="228600" indent="-228600">
              <a:lnSpc>
                <a:spcPct val="107000"/>
              </a:lnSpc>
              <a:spcAft>
                <a:spcPts val="600"/>
              </a:spcAft>
              <a:buFont typeface="+mj-lt"/>
              <a:buAutoNum type="arabicPeriod"/>
              <a:defRPr/>
            </a:pPr>
            <a:r>
              <a:rPr lang="en-GB" sz="1600" dirty="0">
                <a:solidFill>
                  <a:srgbClr val="000000"/>
                </a:solidFill>
                <a:latin typeface="Calibri" panose="020F0502020204030204" pitchFamily="34" charset="0"/>
                <a:ea typeface="Calibri" panose="020F0502020204030204" pitchFamily="34" charset="0"/>
              </a:rPr>
              <a:t>Keep doors locked when not in use.</a:t>
            </a:r>
          </a:p>
          <a:p>
            <a:pPr marL="228600" indent="-228600">
              <a:lnSpc>
                <a:spcPct val="107000"/>
              </a:lnSpc>
              <a:spcAft>
                <a:spcPts val="600"/>
              </a:spcAft>
              <a:buFont typeface="+mj-lt"/>
              <a:buAutoNum type="arabicPeriod"/>
              <a:defRPr/>
            </a:pPr>
            <a:r>
              <a:rPr lang="en-GB" sz="1600" dirty="0">
                <a:solidFill>
                  <a:srgbClr val="000000"/>
                </a:solidFill>
                <a:latin typeface="Calibri" panose="020F0502020204030204" pitchFamily="34" charset="0"/>
                <a:ea typeface="Calibri" panose="020F0502020204030204" pitchFamily="34" charset="0"/>
              </a:rPr>
              <a:t>Stagger breaks and the use of welfare facilities.</a:t>
            </a:r>
          </a:p>
        </p:txBody>
      </p:sp>
      <p:sp>
        <p:nvSpPr>
          <p:cNvPr id="23" name="Rectangle 22">
            <a:extLst>
              <a:ext uri="{FF2B5EF4-FFF2-40B4-BE49-F238E27FC236}">
                <a16:creationId xmlns:a16="http://schemas.microsoft.com/office/drawing/2014/main" id="{36EEE6D7-1A17-4493-9BE1-6B39484D29F3}"/>
              </a:ext>
            </a:extLst>
          </p:cNvPr>
          <p:cNvSpPr/>
          <p:nvPr/>
        </p:nvSpPr>
        <p:spPr>
          <a:xfrm>
            <a:off x="4099300" y="5770471"/>
            <a:ext cx="3471621" cy="3813480"/>
          </a:xfrm>
          <a:prstGeom prst="rect">
            <a:avLst/>
          </a:prstGeom>
        </p:spPr>
        <p:txBody>
          <a:bodyPr wrap="square">
            <a:spAutoFit/>
          </a:bodyPr>
          <a:lstStyle/>
          <a:p>
            <a:pPr marL="228600" indent="-228600">
              <a:lnSpc>
                <a:spcPct val="107000"/>
              </a:lnSpc>
              <a:spcAft>
                <a:spcPts val="600"/>
              </a:spcAft>
              <a:buFont typeface="+mj-lt"/>
              <a:buAutoNum type="arabicPeriod" startAt="6"/>
              <a:defRPr/>
            </a:pPr>
            <a:r>
              <a:rPr lang="en-GB" sz="1600" dirty="0">
                <a:solidFill>
                  <a:srgbClr val="000000"/>
                </a:solidFill>
                <a:latin typeface="Calibri" panose="020F0502020204030204" pitchFamily="34" charset="0"/>
                <a:ea typeface="Calibri" panose="020F0502020204030204" pitchFamily="34" charset="0"/>
              </a:rPr>
              <a:t>Do not share cutlery.</a:t>
            </a:r>
          </a:p>
          <a:p>
            <a:pPr marL="228600" indent="-228600">
              <a:lnSpc>
                <a:spcPct val="107000"/>
              </a:lnSpc>
              <a:spcAft>
                <a:spcPts val="600"/>
              </a:spcAft>
              <a:buFont typeface="+mj-lt"/>
              <a:buAutoNum type="arabicPeriod" startAt="6"/>
              <a:defRPr/>
            </a:pPr>
            <a:r>
              <a:rPr lang="en-GB" sz="1600" dirty="0">
                <a:solidFill>
                  <a:srgbClr val="000000"/>
                </a:solidFill>
                <a:latin typeface="Calibri" panose="020F0502020204030204" pitchFamily="34" charset="0"/>
                <a:ea typeface="Calibri" panose="020F0502020204030204" pitchFamily="34" charset="0"/>
              </a:rPr>
              <a:t>Wash hands frequently with soap and water, or sanitising gel. </a:t>
            </a:r>
          </a:p>
          <a:p>
            <a:pPr marL="228600" indent="-228600">
              <a:lnSpc>
                <a:spcPct val="107000"/>
              </a:lnSpc>
              <a:spcAft>
                <a:spcPts val="600"/>
              </a:spcAft>
              <a:buFont typeface="+mj-lt"/>
              <a:buAutoNum type="arabicPeriod" startAt="6"/>
              <a:defRPr/>
            </a:pPr>
            <a:r>
              <a:rPr lang="en-GB" sz="1600" dirty="0">
                <a:solidFill>
                  <a:srgbClr val="000000"/>
                </a:solidFill>
                <a:latin typeface="Calibri" panose="020F0502020204030204" pitchFamily="34" charset="0"/>
                <a:ea typeface="Calibri" panose="020F0502020204030204" pitchFamily="34" charset="0"/>
              </a:rPr>
              <a:t>Frequently disinfect catering equipment and appliances such as kettles, microwaves, toasters, etc.</a:t>
            </a:r>
          </a:p>
          <a:p>
            <a:pPr marL="228600" indent="-228600">
              <a:lnSpc>
                <a:spcPct val="107000"/>
              </a:lnSpc>
              <a:spcAft>
                <a:spcPts val="600"/>
              </a:spcAft>
              <a:buFont typeface="+mj-lt"/>
              <a:buAutoNum type="arabicPeriod" startAt="6"/>
              <a:defRPr/>
            </a:pPr>
            <a:r>
              <a:rPr lang="en-GB" sz="1600" dirty="0">
                <a:solidFill>
                  <a:srgbClr val="000000"/>
                </a:solidFill>
                <a:latin typeface="Calibri" panose="020F0502020204030204" pitchFamily="34" charset="0"/>
                <a:ea typeface="Calibri" panose="020F0502020204030204" pitchFamily="34" charset="0"/>
              </a:rPr>
              <a:t>For toilets (showers, toilets and sinks), in addition to frequent disinfection, disinfect contact surfaces before and after use with single-use wipes.</a:t>
            </a:r>
          </a:p>
          <a:p>
            <a:pPr marL="228600" marR="0" lvl="0" indent="-228600" algn="l" defTabSz="457200" rtl="0" eaLnBrk="1" fontAlgn="auto" latinLnBrk="0" hangingPunct="1">
              <a:lnSpc>
                <a:spcPct val="107000"/>
              </a:lnSpc>
              <a:spcBef>
                <a:spcPts val="0"/>
              </a:spcBef>
              <a:spcAft>
                <a:spcPts val="600"/>
              </a:spcAft>
              <a:buClrTx/>
              <a:buSzTx/>
              <a:buFont typeface="+mj-lt"/>
              <a:buAutoNum type="arabicPeriod" startAt="6"/>
              <a:tabLst/>
              <a:defRPr/>
            </a:pPr>
            <a:r>
              <a:rPr kumimoji="0" lang="en-GB" sz="16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Report any specific concerns to the relevant Manager / Supervisor.</a:t>
            </a:r>
          </a:p>
        </p:txBody>
      </p:sp>
    </p:spTree>
    <p:extLst>
      <p:ext uri="{BB962C8B-B14F-4D97-AF65-F5344CB8AC3E}">
        <p14:creationId xmlns:p14="http://schemas.microsoft.com/office/powerpoint/2010/main" val="73834214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7"/>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5.xml><?xml version="1.0" encoding="utf-8"?>
<p:tagLst xmlns:a="http://schemas.openxmlformats.org/drawingml/2006/main" xmlns:r="http://schemas.openxmlformats.org/officeDocument/2006/relationships" xmlns:p="http://schemas.openxmlformats.org/presentationml/2006/main">
  <p:tag name="NUM" val="11"/>
</p:tagLst>
</file>

<file path=ppt/tags/tag6.xml><?xml version="1.0" encoding="utf-8"?>
<p:tagLst xmlns:a="http://schemas.openxmlformats.org/drawingml/2006/main" xmlns:r="http://schemas.openxmlformats.org/officeDocument/2006/relationships" xmlns:p="http://schemas.openxmlformats.org/presentationml/2006/main">
  <p:tag name="NUM" val="4"/>
</p:tagLst>
</file>

<file path=ppt/tags/tag7.xml><?xml version="1.0" encoding="utf-8"?>
<p:tagLst xmlns:a="http://schemas.openxmlformats.org/drawingml/2006/main" xmlns:r="http://schemas.openxmlformats.org/officeDocument/2006/relationships" xmlns:p="http://schemas.openxmlformats.org/presentationml/2006/main">
  <p:tag name="NUM" val="5"/>
</p:tagLst>
</file>

<file path=ppt/tags/tag8.xml><?xml version="1.0" encoding="utf-8"?>
<p:tagLst xmlns:a="http://schemas.openxmlformats.org/drawingml/2006/main" xmlns:r="http://schemas.openxmlformats.org/officeDocument/2006/relationships" xmlns:p="http://schemas.openxmlformats.org/presentationml/2006/main">
  <p:tag name="NUM" val="1"/>
</p:tagLst>
</file>

<file path=ppt/tags/tag9.xml><?xml version="1.0" encoding="utf-8"?>
<p:tagLst xmlns:a="http://schemas.openxmlformats.org/drawingml/2006/main" xmlns:r="http://schemas.openxmlformats.org/officeDocument/2006/relationships" xmlns:p="http://schemas.openxmlformats.org/presentationml/2006/main">
  <p:tag name="NUM" val="11"/>
</p:tagLst>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238</TotalTime>
  <Words>490</Words>
  <Application>Microsoft Macintosh PowerPoint</Application>
  <PresentationFormat>Custom</PresentationFormat>
  <Paragraphs>34</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Thème Office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SANTÉ &amp; SÉCURITÉ</dc:title>
  <dc:creator>Fatima Ezzahra Oubaba</dc:creator>
  <cp:lastModifiedBy>Chris Leese</cp:lastModifiedBy>
  <cp:revision>78</cp:revision>
  <dcterms:created xsi:type="dcterms:W3CDTF">2020-03-20T15:01:16Z</dcterms:created>
  <dcterms:modified xsi:type="dcterms:W3CDTF">2020-04-02T06:57:00Z</dcterms:modified>
</cp:coreProperties>
</file>