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3"/>
  </p:notesMasterIdLst>
  <p:sldIdLst>
    <p:sldId id="277" r:id="rId5"/>
    <p:sldId id="285" r:id="rId6"/>
    <p:sldId id="286" r:id="rId7"/>
    <p:sldId id="287" r:id="rId8"/>
    <p:sldId id="288" r:id="rId9"/>
    <p:sldId id="289" r:id="rId10"/>
    <p:sldId id="290" r:id="rId11"/>
    <p:sldId id="291" r:id="rId12"/>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0" d="100"/>
          <a:sy n="80" d="100"/>
        </p:scale>
        <p:origin x="11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92F8BFC-1B3B-4BFF-9B0C-A58CE44D7D6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GB"/>
          </a:p>
        </p:txBody>
      </p:sp>
      <p:sp>
        <p:nvSpPr>
          <p:cNvPr id="3" name="Date Placeholder 2">
            <a:extLst>
              <a:ext uri="{FF2B5EF4-FFF2-40B4-BE49-F238E27FC236}">
                <a16:creationId xmlns:a16="http://schemas.microsoft.com/office/drawing/2014/main" id="{AB1793DB-6320-47E5-8286-CF94484F092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0E530173-AB06-4BBA-8610-CBAF56DB84B6}" type="datetimeFigureOut">
              <a:rPr lang="en-GB"/>
              <a:pPr>
                <a:defRPr/>
              </a:pPr>
              <a:t>04/03/2021</a:t>
            </a:fld>
            <a:endParaRPr lang="en-GB"/>
          </a:p>
        </p:txBody>
      </p:sp>
      <p:sp>
        <p:nvSpPr>
          <p:cNvPr id="4" name="Slide Image Placeholder 3">
            <a:extLst>
              <a:ext uri="{FF2B5EF4-FFF2-40B4-BE49-F238E27FC236}">
                <a16:creationId xmlns:a16="http://schemas.microsoft.com/office/drawing/2014/main" id="{1AA8536C-0436-4EAE-8684-D9DEA3CD7C5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2BE0A521-3BC6-433C-8CC6-586517DEA5C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B9F53DB8-A029-4E16-90AB-6076DBD9426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1471FEDC-9C0C-4C3E-97BC-C92ADEE43CB8}"/>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EAD86CAF-4326-432C-8740-1ADE629C12BF}"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AD86CAF-4326-432C-8740-1ADE629C12BF}" type="slidenum">
              <a:rPr lang="en-GB" altLang="en-US" smtClean="0"/>
              <a:pPr/>
              <a:t>1</a:t>
            </a:fld>
            <a:endParaRPr lang="en-GB" altLang="en-US"/>
          </a:p>
        </p:txBody>
      </p:sp>
    </p:spTree>
    <p:extLst>
      <p:ext uri="{BB962C8B-B14F-4D97-AF65-F5344CB8AC3E}">
        <p14:creationId xmlns:p14="http://schemas.microsoft.com/office/powerpoint/2010/main" val="1397374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53199"/>
            <a:ext cx="7772400" cy="1470025"/>
          </a:xfrm>
        </p:spPr>
        <p:txBody>
          <a:bodyPr/>
          <a:lstStyle>
            <a:lvl1pPr algn="ctr">
              <a:defRPr sz="3200" b="1">
                <a:solidFill>
                  <a:schemeClr val="tx1">
                    <a:lumMod val="50000"/>
                    <a:lumOff val="50000"/>
                  </a:schemeClr>
                </a:solidFill>
              </a:defRPr>
            </a:lvl1pPr>
          </a:lstStyle>
          <a:p>
            <a:r>
              <a:rPr lang="en-GB"/>
              <a:t>Click to edit Master title style</a:t>
            </a:r>
            <a:endParaRPr lang="en-US"/>
          </a:p>
        </p:txBody>
      </p:sp>
      <p:sp>
        <p:nvSpPr>
          <p:cNvPr id="3" name="Subtitle 2"/>
          <p:cNvSpPr>
            <a:spLocks noGrp="1"/>
          </p:cNvSpPr>
          <p:nvPr>
            <p:ph type="subTitle" idx="1"/>
          </p:nvPr>
        </p:nvSpPr>
        <p:spPr>
          <a:xfrm>
            <a:off x="1371600" y="3159164"/>
            <a:ext cx="6400800" cy="1166093"/>
          </a:xfrm>
        </p:spPr>
        <p:txBody>
          <a:bodyPr/>
          <a:lstStyle>
            <a:lvl1pPr marL="0" indent="0" algn="l">
              <a:buNone/>
              <a:defRPr sz="16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Tree>
    <p:extLst>
      <p:ext uri="{BB962C8B-B14F-4D97-AF65-F5344CB8AC3E}">
        <p14:creationId xmlns:p14="http://schemas.microsoft.com/office/powerpoint/2010/main" val="1966649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a:xfrm>
            <a:off x="457200" y="1350963"/>
            <a:ext cx="8229600" cy="4322762"/>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itle 4"/>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24754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500"/>
            </a:lvl1pPr>
          </a:lstStyle>
          <a:p>
            <a:r>
              <a:rPr lang="en-GB"/>
              <a:t>Click to edit Master title style</a:t>
            </a:r>
            <a:endParaRPr lang="en-US"/>
          </a:p>
        </p:txBody>
      </p:sp>
      <p:sp>
        <p:nvSpPr>
          <p:cNvPr id="3" name="Content Placeholder 2"/>
          <p:cNvSpPr>
            <a:spLocks noGrp="1"/>
          </p:cNvSpPr>
          <p:nvPr>
            <p:ph sz="half" idx="1"/>
          </p:nvPr>
        </p:nvSpPr>
        <p:spPr>
          <a:xfrm>
            <a:off x="457200" y="1402774"/>
            <a:ext cx="4038600" cy="4723390"/>
          </a:xfrm>
        </p:spPr>
        <p:txBody>
          <a:bodyPr/>
          <a:lstStyle>
            <a:lvl1pPr>
              <a:defRPr sz="2000">
                <a:solidFill>
                  <a:schemeClr val="bg1">
                    <a:lumMod val="50000"/>
                  </a:schemeClr>
                </a:solidFill>
              </a:defRPr>
            </a:lvl1pPr>
            <a:lvl2pPr>
              <a:defRPr sz="1800">
                <a:solidFill>
                  <a:schemeClr val="bg1">
                    <a:lumMod val="50000"/>
                  </a:schemeClr>
                </a:solidFill>
              </a:defRPr>
            </a:lvl2pPr>
            <a:lvl3pPr>
              <a:defRPr sz="1600">
                <a:solidFill>
                  <a:schemeClr val="bg1">
                    <a:lumMod val="50000"/>
                  </a:schemeClr>
                </a:solidFill>
              </a:defRPr>
            </a:lvl3pPr>
            <a:lvl4pPr>
              <a:defRPr sz="1400">
                <a:solidFill>
                  <a:schemeClr val="bg1">
                    <a:lumMod val="50000"/>
                  </a:schemeClr>
                </a:solidFill>
              </a:defRPr>
            </a:lvl4pPr>
            <a:lvl5pPr>
              <a:defRPr sz="1400">
                <a:solidFill>
                  <a:schemeClr val="bg1">
                    <a:lumMod val="50000"/>
                  </a:schemeClr>
                </a:solidFill>
              </a:defRPr>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402774"/>
            <a:ext cx="4038600" cy="4723389"/>
          </a:xfrm>
        </p:spPr>
        <p:txBody>
          <a:bodyPr/>
          <a:lstStyle>
            <a:lvl1pPr>
              <a:defRPr sz="2000">
                <a:solidFill>
                  <a:schemeClr val="bg1">
                    <a:lumMod val="50000"/>
                  </a:schemeClr>
                </a:solidFill>
              </a:defRPr>
            </a:lvl1pPr>
            <a:lvl2pPr>
              <a:defRPr sz="1800">
                <a:solidFill>
                  <a:schemeClr val="bg1">
                    <a:lumMod val="50000"/>
                  </a:schemeClr>
                </a:solidFill>
              </a:defRPr>
            </a:lvl2pPr>
            <a:lvl3pPr>
              <a:defRPr sz="1600">
                <a:solidFill>
                  <a:schemeClr val="bg1">
                    <a:lumMod val="50000"/>
                  </a:schemeClr>
                </a:solidFill>
              </a:defRPr>
            </a:lvl3pPr>
            <a:lvl4pPr>
              <a:defRPr sz="1400">
                <a:solidFill>
                  <a:schemeClr val="bg1">
                    <a:lumMod val="50000"/>
                  </a:schemeClr>
                </a:solidFill>
              </a:defRPr>
            </a:lvl4pPr>
            <a:lvl5pPr>
              <a:defRPr sz="1400">
                <a:solidFill>
                  <a:schemeClr val="bg1">
                    <a:lumMod val="50000"/>
                  </a:schemeClr>
                </a:solidFill>
              </a:defRPr>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49315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43634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901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p>
        </p:txBody>
      </p:sp>
      <p:sp>
        <p:nvSpPr>
          <p:cNvPr id="3" name="Content Placeholder 2"/>
          <p:cNvSpPr>
            <a:spLocks noGrp="1"/>
          </p:cNvSpPr>
          <p:nvPr>
            <p:ph idx="1"/>
          </p:nvPr>
        </p:nvSpPr>
        <p:spPr/>
        <p:txBody>
          <a:bodyPr/>
          <a:lstStyle>
            <a:lvl1pPr>
              <a:defRPr sz="1800" b="1"/>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24523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QNJAC PP template.pdf">
            <a:extLst>
              <a:ext uri="{FF2B5EF4-FFF2-40B4-BE49-F238E27FC236}">
                <a16:creationId xmlns:a16="http://schemas.microsoft.com/office/drawing/2014/main" id="{384EC994-AF7E-4045-BC4D-AD89F91940FC}"/>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0" y="-25400"/>
            <a:ext cx="9180513" cy="695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a:extLst>
              <a:ext uri="{FF2B5EF4-FFF2-40B4-BE49-F238E27FC236}">
                <a16:creationId xmlns:a16="http://schemas.microsoft.com/office/drawing/2014/main" id="{DD66CD82-7E26-4458-93B1-B5B2CBFCD85E}"/>
              </a:ext>
            </a:extLst>
          </p:cNvPr>
          <p:cNvSpPr>
            <a:spLocks noGrp="1"/>
          </p:cNvSpPr>
          <p:nvPr>
            <p:ph type="title"/>
          </p:nvPr>
        </p:nvSpPr>
        <p:spPr bwMode="auto">
          <a:xfrm>
            <a:off x="457200" y="301625"/>
            <a:ext cx="8229600"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title style</a:t>
            </a:r>
            <a:endParaRPr lang="en-US" altLang="en-US"/>
          </a:p>
        </p:txBody>
      </p:sp>
      <p:sp>
        <p:nvSpPr>
          <p:cNvPr id="1028" name="Text Placeholder 2">
            <a:extLst>
              <a:ext uri="{FF2B5EF4-FFF2-40B4-BE49-F238E27FC236}">
                <a16:creationId xmlns:a16="http://schemas.microsoft.com/office/drawing/2014/main" id="{EEADE3AD-D68E-49BF-868B-0FE024A79BAC}"/>
              </a:ext>
            </a:extLst>
          </p:cNvPr>
          <p:cNvSpPr>
            <a:spLocks noGrp="1"/>
          </p:cNvSpPr>
          <p:nvPr>
            <p:ph type="body" idx="1"/>
          </p:nvPr>
        </p:nvSpPr>
        <p:spPr bwMode="auto">
          <a:xfrm>
            <a:off x="457200" y="1257300"/>
            <a:ext cx="8229600"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pic>
        <p:nvPicPr>
          <p:cNvPr id="1029" name="Picture 5">
            <a:extLst>
              <a:ext uri="{FF2B5EF4-FFF2-40B4-BE49-F238E27FC236}">
                <a16:creationId xmlns:a16="http://schemas.microsoft.com/office/drawing/2014/main" id="{193FFDEF-B4D8-46BA-B495-A863F6FA40D8}"/>
              </a:ext>
            </a:extLst>
          </p:cNvPr>
          <p:cNvPicPr>
            <a:picLocks noChangeAspect="1" noChangeArrowheads="1"/>
          </p:cNvPicPr>
          <p:nvPr userDrawn="1"/>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0338" y="5559425"/>
            <a:ext cx="133508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TextBox 7">
            <a:extLst>
              <a:ext uri="{FF2B5EF4-FFF2-40B4-BE49-F238E27FC236}">
                <a16:creationId xmlns:a16="http://schemas.microsoft.com/office/drawing/2014/main" id="{41C366E9-A4B0-4C1A-B7C2-0433BC4C6626}"/>
              </a:ext>
            </a:extLst>
          </p:cNvPr>
          <p:cNvSpPr txBox="1">
            <a:spLocks noChangeArrowheads="1"/>
          </p:cNvSpPr>
          <p:nvPr userDrawn="1"/>
        </p:nvSpPr>
        <p:spPr bwMode="auto">
          <a:xfrm>
            <a:off x="398463" y="6386513"/>
            <a:ext cx="1055687" cy="276225"/>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GB" altLang="en-US" sz="1200">
                <a:solidFill>
                  <a:srgbClr val="F2F2F2"/>
                </a:solidFill>
              </a:rPr>
              <a:t>Slide </a:t>
            </a:r>
            <a:fld id="{5800FB31-1C5C-43CB-8196-A2E80AC4A6D8}" type="slidenum">
              <a:rPr lang="en-GB" altLang="en-US" sz="1200">
                <a:solidFill>
                  <a:srgbClr val="F2F2F2"/>
                </a:solidFill>
              </a:rPr>
              <a:pPr eaLnBrk="1" hangingPunct="1"/>
              <a:t>‹#›</a:t>
            </a:fld>
            <a:r>
              <a:rPr lang="en-GB" altLang="en-US" sz="1200">
                <a:solidFill>
                  <a:srgbClr val="F2F2F2"/>
                </a:solidFill>
              </a:rPr>
              <a:t> of 8</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lvl1pPr algn="l" defTabSz="457200" rtl="0" eaLnBrk="0" fontAlgn="base" hangingPunct="0">
        <a:spcBef>
          <a:spcPct val="0"/>
        </a:spcBef>
        <a:spcAft>
          <a:spcPct val="0"/>
        </a:spcAft>
        <a:defRPr sz="2500" b="1" kern="1200">
          <a:solidFill>
            <a:schemeClr val="tx1"/>
          </a:solidFill>
          <a:latin typeface="+mj-lt"/>
          <a:ea typeface="ＭＳ Ｐゴシック" pitchFamily="-1" charset="-128"/>
          <a:cs typeface="+mj-cs"/>
        </a:defRPr>
      </a:lvl1pPr>
      <a:lvl2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2pPr>
      <a:lvl3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3pPr>
      <a:lvl4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4pPr>
      <a:lvl5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1600" b="1" kern="1200">
          <a:solidFill>
            <a:srgbClr val="7F7F7F"/>
          </a:solidFill>
          <a:latin typeface="+mn-lt"/>
          <a:ea typeface="ＭＳ Ｐゴシック" pitchFamily="-1" charset="-128"/>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1600" kern="1200">
          <a:solidFill>
            <a:srgbClr val="7F7F7F"/>
          </a:solidFill>
          <a:latin typeface="+mn-lt"/>
          <a:ea typeface="ＭＳ Ｐゴシック" pitchFamily="-1"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1600" kern="1200">
          <a:solidFill>
            <a:srgbClr val="7F7F7F"/>
          </a:solidFill>
          <a:latin typeface="+mn-lt"/>
          <a:ea typeface="ＭＳ Ｐゴシック" pitchFamily="-1"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1600" kern="1200">
          <a:solidFill>
            <a:srgbClr val="7F7F7F"/>
          </a:solidFill>
          <a:latin typeface="+mn-lt"/>
          <a:ea typeface="ＭＳ Ｐゴシック" pitchFamily="-1"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1600" kern="1200">
          <a:solidFill>
            <a:srgbClr val="7F7F7F"/>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8B6D963-D867-4DE0-BE7E-EC4B8DD4A9AB}"/>
              </a:ext>
            </a:extLst>
          </p:cNvPr>
          <p:cNvSpPr>
            <a:spLocks noGrp="1" noChangeArrowheads="1"/>
          </p:cNvSpPr>
          <p:nvPr>
            <p:ph type="ctrTitle"/>
          </p:nvPr>
        </p:nvSpPr>
        <p:spPr>
          <a:xfrm>
            <a:off x="1371600" y="1965325"/>
            <a:ext cx="7086600" cy="1470025"/>
          </a:xfrm>
        </p:spPr>
        <p:txBody>
          <a:bodyPr/>
          <a:lstStyle/>
          <a:p>
            <a:pPr algn="l" eaLnBrk="1" hangingPunct="1">
              <a:defRPr/>
            </a:pPr>
            <a:r>
              <a:rPr lang="en-GB" dirty="0"/>
              <a:t>The Post-Blast Inspection</a:t>
            </a:r>
            <a:br>
              <a:rPr lang="en-GB" dirty="0"/>
            </a:br>
            <a:r>
              <a:rPr lang="en-GB" sz="2000" dirty="0"/>
              <a:t>Guidance on the post-blast inspection process</a:t>
            </a:r>
            <a:br>
              <a:rPr lang="en-GB" sz="2000" dirty="0"/>
            </a:br>
            <a:endParaRPr lang="en-US" dirty="0"/>
          </a:p>
        </p:txBody>
      </p:sp>
      <p:sp>
        <p:nvSpPr>
          <p:cNvPr id="3075" name="Text Box 5">
            <a:extLst>
              <a:ext uri="{FF2B5EF4-FFF2-40B4-BE49-F238E27FC236}">
                <a16:creationId xmlns:a16="http://schemas.microsoft.com/office/drawing/2014/main" id="{D39158F9-622C-48ED-BFFA-2A224B26C9C8}"/>
              </a:ext>
            </a:extLst>
          </p:cNvPr>
          <p:cNvSpPr txBox="1">
            <a:spLocks noChangeArrowheads="1"/>
          </p:cNvSpPr>
          <p:nvPr/>
        </p:nvSpPr>
        <p:spPr bwMode="auto">
          <a:xfrm>
            <a:off x="684213" y="404813"/>
            <a:ext cx="22034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1600" b="1">
                <a:solidFill>
                  <a:srgbClr val="7F7F7F"/>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GB" altLang="en-US" sz="1800" b="0">
                <a:solidFill>
                  <a:schemeClr val="tx1"/>
                </a:solidFill>
                <a:latin typeface="Arial" panose="020B0604020202020204" pitchFamily="34" charset="0"/>
              </a:rPr>
              <a:t>Drilling and Blasting</a:t>
            </a:r>
          </a:p>
          <a:p>
            <a:pPr eaLnBrk="1" hangingPunct="1">
              <a:spcBef>
                <a:spcPct val="0"/>
              </a:spcBef>
              <a:buFontTx/>
              <a:buNone/>
            </a:pPr>
            <a:r>
              <a:rPr lang="en-GB" altLang="en-US" sz="1800" b="0">
                <a:solidFill>
                  <a:schemeClr val="tx1"/>
                </a:solidFill>
                <a:latin typeface="Arial" panose="020B0604020202020204" pitchFamily="34" charset="0"/>
              </a:rPr>
              <a:t>Toolbox Talk : 08</a:t>
            </a:r>
            <a:endParaRPr lang="en-US" altLang="en-US" sz="1800" b="0">
              <a:solidFill>
                <a:schemeClr val="tx1"/>
              </a:solidFill>
              <a:latin typeface="Arial" panose="020B0604020202020204" pitchFamily="34" charset="0"/>
            </a:endParaRPr>
          </a:p>
        </p:txBody>
      </p:sp>
      <p:sp>
        <p:nvSpPr>
          <p:cNvPr id="10" name="Subtitle 9">
            <a:extLst>
              <a:ext uri="{FF2B5EF4-FFF2-40B4-BE49-F238E27FC236}">
                <a16:creationId xmlns:a16="http://schemas.microsoft.com/office/drawing/2014/main" id="{27FB671B-01F3-4173-981A-5A5627677174}"/>
              </a:ext>
            </a:extLst>
          </p:cNvPr>
          <p:cNvSpPr>
            <a:spLocks noGrp="1"/>
          </p:cNvSpPr>
          <p:nvPr>
            <p:ph type="subTitle" idx="1"/>
          </p:nvPr>
        </p:nvSpPr>
        <p:spPr>
          <a:xfrm>
            <a:off x="1371600" y="3613150"/>
            <a:ext cx="6400800" cy="1025525"/>
          </a:xfrm>
        </p:spPr>
        <p:txBody>
          <a:bodyPr/>
          <a:lstStyle/>
          <a:p>
            <a:pPr>
              <a:buFont typeface="Arial" charset="0"/>
              <a:buNone/>
              <a:defRPr/>
            </a:pPr>
            <a:r>
              <a:rPr lang="en-GB" kern="0" dirty="0">
                <a:solidFill>
                  <a:schemeClr val="accent5">
                    <a:lumMod val="25000"/>
                  </a:schemeClr>
                </a:solidFill>
              </a:rPr>
              <a:t>Target Audience</a:t>
            </a:r>
          </a:p>
          <a:p>
            <a:pPr lvl="1" algn="l">
              <a:buFont typeface="Arial" charset="0"/>
              <a:buNone/>
              <a:defRPr/>
            </a:pPr>
            <a:r>
              <a:rPr lang="en-GB" i="1" kern="0" dirty="0">
                <a:solidFill>
                  <a:schemeClr val="accent5">
                    <a:lumMod val="25000"/>
                  </a:schemeClr>
                </a:solidFill>
              </a:rPr>
              <a:t>Shotfirers and Explosive Supervisors.</a:t>
            </a:r>
            <a:endParaRPr lang="en-US" i="1" kern="0" dirty="0">
              <a:solidFill>
                <a:schemeClr val="accent5">
                  <a:lumMod val="25000"/>
                </a:schemeClr>
              </a:solidFill>
            </a:endParaRPr>
          </a:p>
          <a:p>
            <a:pPr>
              <a:buFont typeface="Arial" charset="0"/>
              <a:buNone/>
              <a:defRPr/>
            </a:pPr>
            <a:endParaRPr lang="en-GB" dirty="0"/>
          </a:p>
        </p:txBody>
      </p:sp>
      <p:sp>
        <p:nvSpPr>
          <p:cNvPr id="7" name="TextBox 6">
            <a:extLst>
              <a:ext uri="{FF2B5EF4-FFF2-40B4-BE49-F238E27FC236}">
                <a16:creationId xmlns:a16="http://schemas.microsoft.com/office/drawing/2014/main" id="{2948F3B9-56E6-4473-9D34-7D7176C7B801}"/>
              </a:ext>
            </a:extLst>
          </p:cNvPr>
          <p:cNvSpPr txBox="1"/>
          <p:nvPr/>
        </p:nvSpPr>
        <p:spPr>
          <a:xfrm>
            <a:off x="1755775" y="4981575"/>
            <a:ext cx="5632450" cy="954088"/>
          </a:xfrm>
          <a:prstGeom prst="rect">
            <a:avLst/>
          </a:prstGeom>
          <a:solidFill>
            <a:schemeClr val="accent6">
              <a:lumMod val="40000"/>
              <a:lumOff val="60000"/>
            </a:schemeClr>
          </a:solidFill>
          <a:ln>
            <a:solidFill>
              <a:schemeClr val="bg1">
                <a:lumMod val="50000"/>
              </a:schemeClr>
            </a:solidFill>
          </a:ln>
        </p:spPr>
        <p:txBody>
          <a:bodyPr anchor="ctr">
            <a:spAutoFit/>
          </a:bodyPr>
          <a:lstStyle/>
          <a:p>
            <a:pPr eaLnBrk="1" hangingPunct="1">
              <a:defRPr/>
            </a:pPr>
            <a:r>
              <a:rPr lang="en-GB" sz="800" i="1" dirty="0">
                <a:latin typeface="Arial" charset="0"/>
              </a:rPr>
              <a:t>This toolbox talk may be freely reproduced except for advertising, endorsement or commercial purposes. It has been developed by the Quarries National Joint Advisory Committee (QNJAC) to help quarry operators, contractors, managers and others make health and safety improvements in the quarry industry. </a:t>
            </a:r>
          </a:p>
          <a:p>
            <a:pPr eaLnBrk="1" hangingPunct="1">
              <a:defRPr/>
            </a:pPr>
            <a:endParaRPr lang="en-GB" sz="800" i="1" dirty="0">
              <a:latin typeface="Arial" charset="0"/>
            </a:endParaRPr>
          </a:p>
          <a:p>
            <a:pPr eaLnBrk="1" hangingPunct="1">
              <a:defRPr/>
            </a:pPr>
            <a:r>
              <a:rPr lang="en-GB" sz="800" i="1" dirty="0">
                <a:latin typeface="Arial" charset="0"/>
              </a:rPr>
              <a:t>This guidance represents good practice which may go further than the minimum you need to do to comply with the law.</a:t>
            </a:r>
          </a:p>
          <a:p>
            <a:pPr eaLnBrk="1" hangingPunct="1">
              <a:defRPr/>
            </a:pPr>
            <a:endParaRPr lang="en-GB" sz="800" i="1" dirty="0">
              <a:latin typeface="Arial" charset="0"/>
            </a:endParaRPr>
          </a:p>
          <a:p>
            <a:pPr eaLnBrk="1" hangingPunct="1">
              <a:defRPr/>
            </a:pPr>
            <a:r>
              <a:rPr lang="en-GB" sz="800" i="1" dirty="0">
                <a:latin typeface="Arial" charset="0"/>
              </a:rPr>
              <a:t>If you use the information provided in this document please acknowledge ‘QNJAC’ as the source .</a:t>
            </a:r>
          </a:p>
        </p:txBody>
      </p:sp>
      <p:sp>
        <p:nvSpPr>
          <p:cNvPr id="8" name="Slide Number Placeholder 3">
            <a:extLst>
              <a:ext uri="{FF2B5EF4-FFF2-40B4-BE49-F238E27FC236}">
                <a16:creationId xmlns:a16="http://schemas.microsoft.com/office/drawing/2014/main" id="{9AEA473E-7AB3-4F89-BF21-56EE38DC73A4}"/>
              </a:ext>
            </a:extLst>
          </p:cNvPr>
          <p:cNvSpPr txBox="1">
            <a:spLocks/>
          </p:cNvSpPr>
          <p:nvPr/>
        </p:nvSpPr>
        <p:spPr>
          <a:xfrm>
            <a:off x="6646863" y="404813"/>
            <a:ext cx="1576387" cy="365125"/>
          </a:xfrm>
          <a:prstGeom prst="rect">
            <a:avLst/>
          </a:prstGeom>
        </p:spPr>
        <p:txBody>
          <a:bodyPr/>
          <a:lstStyle/>
          <a:p>
            <a:pPr algn="r" eaLnBrk="1" hangingPunct="1">
              <a:defRPr/>
            </a:pPr>
            <a:r>
              <a:rPr lang="en-US" sz="1200" dirty="0">
                <a:solidFill>
                  <a:schemeClr val="bg1">
                    <a:lumMod val="50000"/>
                  </a:schemeClr>
                </a:solidFill>
                <a:latin typeface="Arial" charset="0"/>
              </a:rPr>
              <a:t>Updated Feb 2020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5D6CD35A-CBCC-45F7-9DBA-4041EFC62516}"/>
              </a:ext>
            </a:extLst>
          </p:cNvPr>
          <p:cNvSpPr>
            <a:spLocks noGrp="1"/>
          </p:cNvSpPr>
          <p:nvPr>
            <p:ph type="body" sz="quarter" idx="11"/>
          </p:nvPr>
        </p:nvSpPr>
        <p:spPr/>
        <p:txBody>
          <a:bodyPr/>
          <a:lstStyle/>
          <a:p>
            <a:r>
              <a:rPr lang="en-GB" altLang="en-US">
                <a:ea typeface="ＭＳ Ｐゴシック" panose="020B0600070205080204" pitchFamily="34" charset="-128"/>
              </a:rPr>
              <a:t>The Shotfirer has a responsibility to carry out a post-blast inspection</a:t>
            </a:r>
          </a:p>
          <a:p>
            <a:pPr lvl="1"/>
            <a:r>
              <a:rPr lang="en-GB" altLang="en-US">
                <a:ea typeface="ＭＳ Ｐゴシック" panose="020B0600070205080204" pitchFamily="34" charset="-128"/>
              </a:rPr>
              <a:t>The purpose of the inspection is to confirm that conditions are </a:t>
            </a:r>
            <a:br>
              <a:rPr lang="en-GB" altLang="en-US">
                <a:ea typeface="ＭＳ Ｐゴシック" panose="020B0600070205080204" pitchFamily="34" charset="-128"/>
              </a:rPr>
            </a:br>
            <a:r>
              <a:rPr lang="en-GB" altLang="en-US">
                <a:ea typeface="ＭＳ Ｐゴシック" panose="020B0600070205080204" pitchFamily="34" charset="-128"/>
              </a:rPr>
              <a:t>safe for work in the area to recommence</a:t>
            </a:r>
          </a:p>
          <a:p>
            <a:pPr lvl="1"/>
            <a:r>
              <a:rPr lang="en-GB" altLang="en-US">
                <a:ea typeface="ＭＳ Ｐゴシック" panose="020B0600070205080204" pitchFamily="34" charset="-128"/>
              </a:rPr>
              <a:t>In particular the shotfirer is looking for evidence of misfires and unsafe ground conditions</a:t>
            </a:r>
          </a:p>
          <a:p>
            <a:pPr lvl="1"/>
            <a:r>
              <a:rPr lang="en-GB" altLang="en-US">
                <a:solidFill>
                  <a:srgbClr val="FF0000"/>
                </a:solidFill>
                <a:ea typeface="ＭＳ Ｐゴシック" panose="020B0600070205080204" pitchFamily="34" charset="-128"/>
              </a:rPr>
              <a:t>Where a dangerous condition has resulted from the blast the shotfirer should maintain the Danger Zone and inform the Explosives Supervisor as soon as possible</a:t>
            </a:r>
          </a:p>
          <a:p>
            <a:pPr lvl="1"/>
            <a:r>
              <a:rPr lang="en-GB" altLang="en-US">
                <a:solidFill>
                  <a:srgbClr val="FF0000"/>
                </a:solidFill>
                <a:ea typeface="ＭＳ Ｐゴシック" panose="020B0600070205080204" pitchFamily="34" charset="-128"/>
              </a:rPr>
              <a:t>Shotfirers need to follow the manufacturers recommended minimum time after firing before carrying out the inspection particularly when using electronic detonators</a:t>
            </a:r>
          </a:p>
          <a:p>
            <a:r>
              <a:rPr lang="en-GB" altLang="en-US">
                <a:ea typeface="ＭＳ Ｐゴシック" panose="020B0600070205080204" pitchFamily="34" charset="-128"/>
              </a:rPr>
              <a:t>Most safety professionals consider the post-blast inspection to be the most hazardous part of the shotfiring job</a:t>
            </a:r>
          </a:p>
        </p:txBody>
      </p:sp>
      <p:sp>
        <p:nvSpPr>
          <p:cNvPr id="4099" name="Rectangle 2">
            <a:extLst>
              <a:ext uri="{FF2B5EF4-FFF2-40B4-BE49-F238E27FC236}">
                <a16:creationId xmlns:a16="http://schemas.microsoft.com/office/drawing/2014/main" id="{311E6CBB-6CC7-4EC2-80B8-23992FE5D3EF}"/>
              </a:ext>
            </a:extLst>
          </p:cNvPr>
          <p:cNvSpPr>
            <a:spLocks noGrp="1"/>
          </p:cNvSpPr>
          <p:nvPr>
            <p:ph type="title"/>
          </p:nvPr>
        </p:nvSpPr>
        <p:spPr/>
        <p:txBody>
          <a:bodyPr/>
          <a:lstStyle/>
          <a:p>
            <a:r>
              <a:rPr lang="en-GB" altLang="en-US">
                <a:ea typeface="ＭＳ Ｐゴシック" panose="020B0600070205080204" pitchFamily="34" charset="-128"/>
              </a:rPr>
              <a:t>The Post-Blast Inspection</a:t>
            </a:r>
            <a:br>
              <a:rPr lang="en-GB" altLang="en-US">
                <a:ea typeface="ＭＳ Ｐゴシック" panose="020B0600070205080204" pitchFamily="34" charset="-128"/>
              </a:rPr>
            </a:br>
            <a:r>
              <a:rPr lang="en-GB" altLang="en-US">
                <a:ea typeface="ＭＳ Ｐゴシック" panose="020B0600070205080204" pitchFamily="34" charset="-128"/>
              </a:rPr>
              <a:t>1. Introduction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A5F1FA0-3566-4A2D-BD43-6644A82C2D11}"/>
              </a:ext>
            </a:extLst>
          </p:cNvPr>
          <p:cNvSpPr>
            <a:spLocks noGrp="1"/>
          </p:cNvSpPr>
          <p:nvPr>
            <p:ph type="title"/>
          </p:nvPr>
        </p:nvSpPr>
        <p:spPr/>
        <p:txBody>
          <a:bodyPr/>
          <a:lstStyle/>
          <a:p>
            <a:r>
              <a:rPr lang="en-GB" altLang="en-US">
                <a:ea typeface="ＭＳ Ｐゴシック" panose="020B0600070205080204" pitchFamily="34" charset="-128"/>
              </a:rPr>
              <a:t>The Post-Blast Inspection</a:t>
            </a:r>
            <a:br>
              <a:rPr lang="en-GB" altLang="en-US">
                <a:ea typeface="ＭＳ Ｐゴシック" panose="020B0600070205080204" pitchFamily="34" charset="-128"/>
              </a:rPr>
            </a:br>
            <a:r>
              <a:rPr lang="en-GB" altLang="en-US">
                <a:ea typeface="ＭＳ Ｐゴシック" panose="020B0600070205080204" pitchFamily="34" charset="-128"/>
              </a:rPr>
              <a:t>2. What are the hazards</a:t>
            </a:r>
          </a:p>
        </p:txBody>
      </p:sp>
      <p:sp>
        <p:nvSpPr>
          <p:cNvPr id="5123" name="Rectangle 3">
            <a:extLst>
              <a:ext uri="{FF2B5EF4-FFF2-40B4-BE49-F238E27FC236}">
                <a16:creationId xmlns:a16="http://schemas.microsoft.com/office/drawing/2014/main" id="{143E52BC-6C87-4252-B93A-97AE5DEEBF5E}"/>
              </a:ext>
            </a:extLst>
          </p:cNvPr>
          <p:cNvSpPr>
            <a:spLocks noGrp="1" noChangeArrowheads="1"/>
          </p:cNvSpPr>
          <p:nvPr>
            <p:ph type="body" idx="1"/>
          </p:nvPr>
        </p:nvSpPr>
        <p:spPr/>
        <p:txBody>
          <a:bodyPr/>
          <a:lstStyle/>
          <a:p>
            <a:pPr>
              <a:defRPr/>
            </a:pPr>
            <a:r>
              <a:rPr lang="en-GB" altLang="en-US" dirty="0"/>
              <a:t>Fumes and dust</a:t>
            </a:r>
          </a:p>
          <a:p>
            <a:pPr lvl="1">
              <a:defRPr/>
            </a:pPr>
            <a:r>
              <a:rPr lang="en-GB" altLang="en-US" dirty="0"/>
              <a:t>All blasts will produce  fumes and this is often accompanied by dust</a:t>
            </a:r>
          </a:p>
          <a:p>
            <a:pPr lvl="1">
              <a:defRPr/>
            </a:pPr>
            <a:r>
              <a:rPr lang="en-GB" altLang="en-US" dirty="0"/>
              <a:t>Both fumes and dust in excessive quantities can be harmful to health and exposure to them should be avoided</a:t>
            </a:r>
          </a:p>
          <a:p>
            <a:pPr lvl="2">
              <a:defRPr/>
            </a:pPr>
            <a:r>
              <a:rPr lang="en-GB" altLang="en-US" dirty="0">
                <a:solidFill>
                  <a:schemeClr val="accent1">
                    <a:lumMod val="50000"/>
                  </a:schemeClr>
                </a:solidFill>
              </a:rPr>
              <a:t>See QNJAC TBT No 16 Post Blast Fumes</a:t>
            </a:r>
          </a:p>
          <a:p>
            <a:pPr lvl="1">
              <a:defRPr/>
            </a:pPr>
            <a:endParaRPr lang="en-GB" altLang="en-US" dirty="0"/>
          </a:p>
        </p:txBody>
      </p:sp>
      <p:pic>
        <p:nvPicPr>
          <p:cNvPr id="5124" name="Picture 3" descr="28 fumes from blast">
            <a:extLst>
              <a:ext uri="{FF2B5EF4-FFF2-40B4-BE49-F238E27FC236}">
                <a16:creationId xmlns:a16="http://schemas.microsoft.com/office/drawing/2014/main" id="{B977C9B5-7684-46A1-9AD2-FA8E3AF94F81}"/>
              </a:ext>
            </a:extLst>
          </p:cNvPr>
          <p:cNvPicPr>
            <a:picLocks noChangeAspect="1" noChangeArrowheads="1"/>
          </p:cNvPicPr>
          <p:nvPr/>
        </p:nvPicPr>
        <p:blipFill>
          <a:blip r:embed="rId2">
            <a:lum bright="-10000" contrast="20000"/>
            <a:extLst>
              <a:ext uri="{28A0092B-C50C-407E-A947-70E740481C1C}">
                <a14:useLocalDpi xmlns:a14="http://schemas.microsoft.com/office/drawing/2010/main" val="0"/>
              </a:ext>
            </a:extLst>
          </a:blip>
          <a:srcRect/>
          <a:stretch>
            <a:fillRect/>
          </a:stretch>
        </p:blipFill>
        <p:spPr bwMode="auto">
          <a:xfrm>
            <a:off x="1306513" y="3051175"/>
            <a:ext cx="3440112" cy="25273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1BE3C84-5A9F-40D3-B62D-9EFCB6A20FA1}"/>
              </a:ext>
            </a:extLst>
          </p:cNvPr>
          <p:cNvSpPr txBox="1">
            <a:spLocks noChangeArrowheads="1"/>
          </p:cNvSpPr>
          <p:nvPr/>
        </p:nvSpPr>
        <p:spPr bwMode="auto">
          <a:xfrm>
            <a:off x="1389063" y="3981450"/>
            <a:ext cx="3275012" cy="646113"/>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1600" b="1">
                <a:solidFill>
                  <a:srgbClr val="7F7F7F"/>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1600">
                <a:solidFill>
                  <a:srgbClr val="7F7F7F"/>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GB" altLang="en-US" sz="1800">
                <a:solidFill>
                  <a:schemeClr val="bg1"/>
                </a:solidFill>
                <a:latin typeface="Arial" panose="020B0604020202020204" pitchFamily="34" charset="0"/>
              </a:rPr>
              <a:t>WAIT UNTIL THE DUST AND</a:t>
            </a:r>
          </a:p>
          <a:p>
            <a:pPr algn="ctr" eaLnBrk="1" hangingPunct="1">
              <a:spcBef>
                <a:spcPct val="0"/>
              </a:spcBef>
              <a:buFontTx/>
              <a:buNone/>
            </a:pPr>
            <a:r>
              <a:rPr lang="en-GB" altLang="en-US" sz="1800">
                <a:solidFill>
                  <a:schemeClr val="bg1"/>
                </a:solidFill>
                <a:latin typeface="Arial" panose="020B0604020202020204" pitchFamily="34" charset="0"/>
              </a:rPr>
              <a:t>FUMES HAVE CLEARED</a:t>
            </a:r>
            <a:endParaRPr lang="en-US" altLang="en-US" sz="180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889A5618-DEE7-4DB8-A3C3-9FA16935ED62}"/>
              </a:ext>
            </a:extLst>
          </p:cNvPr>
          <p:cNvSpPr/>
          <p:nvPr/>
        </p:nvSpPr>
        <p:spPr>
          <a:xfrm>
            <a:off x="4610100" y="2343150"/>
            <a:ext cx="4533900" cy="3883025"/>
          </a:xfrm>
          <a:custGeom>
            <a:avLst/>
            <a:gdLst>
              <a:gd name="connsiteX0" fmla="*/ 4520484 w 4533363"/>
              <a:gd name="connsiteY0" fmla="*/ 0 h 3451538"/>
              <a:gd name="connsiteX1" fmla="*/ 4237149 w 4533363"/>
              <a:gd name="connsiteY1" fmla="*/ 51516 h 3451538"/>
              <a:gd name="connsiteX2" fmla="*/ 3966693 w 4533363"/>
              <a:gd name="connsiteY2" fmla="*/ 64395 h 3451538"/>
              <a:gd name="connsiteX3" fmla="*/ 3670479 w 4533363"/>
              <a:gd name="connsiteY3" fmla="*/ 51516 h 3451538"/>
              <a:gd name="connsiteX4" fmla="*/ 3412901 w 4533363"/>
              <a:gd name="connsiteY4" fmla="*/ 231820 h 3451538"/>
              <a:gd name="connsiteX5" fmla="*/ 3206839 w 4533363"/>
              <a:gd name="connsiteY5" fmla="*/ 837127 h 3451538"/>
              <a:gd name="connsiteX6" fmla="*/ 3168203 w 4533363"/>
              <a:gd name="connsiteY6" fmla="*/ 1275009 h 3451538"/>
              <a:gd name="connsiteX7" fmla="*/ 2962141 w 4533363"/>
              <a:gd name="connsiteY7" fmla="*/ 1442434 h 3451538"/>
              <a:gd name="connsiteX8" fmla="*/ 2807594 w 4533363"/>
              <a:gd name="connsiteY8" fmla="*/ 1648496 h 3451538"/>
              <a:gd name="connsiteX9" fmla="*/ 2266681 w 4533363"/>
              <a:gd name="connsiteY9" fmla="*/ 1674254 h 3451538"/>
              <a:gd name="connsiteX10" fmla="*/ 1674253 w 4533363"/>
              <a:gd name="connsiteY10" fmla="*/ 1674254 h 3451538"/>
              <a:gd name="connsiteX11" fmla="*/ 1416676 w 4533363"/>
              <a:gd name="connsiteY11" fmla="*/ 1687133 h 3451538"/>
              <a:gd name="connsiteX12" fmla="*/ 1197735 w 4533363"/>
              <a:gd name="connsiteY12" fmla="*/ 1648496 h 3451538"/>
              <a:gd name="connsiteX13" fmla="*/ 1068946 w 4533363"/>
              <a:gd name="connsiteY13" fmla="*/ 1648496 h 3451538"/>
              <a:gd name="connsiteX14" fmla="*/ 759853 w 4533363"/>
              <a:gd name="connsiteY14" fmla="*/ 1893195 h 3451538"/>
              <a:gd name="connsiteX15" fmla="*/ 257577 w 4533363"/>
              <a:gd name="connsiteY15" fmla="*/ 3245476 h 3451538"/>
              <a:gd name="connsiteX16" fmla="*/ 0 w 4533363"/>
              <a:gd name="connsiteY16" fmla="*/ 3451538 h 3451538"/>
              <a:gd name="connsiteX17" fmla="*/ 4533363 w 4533363"/>
              <a:gd name="connsiteY17" fmla="*/ 3451538 h 3451538"/>
              <a:gd name="connsiteX18" fmla="*/ 4520484 w 4533363"/>
              <a:gd name="connsiteY18" fmla="*/ 0 h 3451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533363" h="3451538">
                <a:moveTo>
                  <a:pt x="4520484" y="0"/>
                </a:moveTo>
                <a:lnTo>
                  <a:pt x="4237149" y="51516"/>
                </a:lnTo>
                <a:lnTo>
                  <a:pt x="3966693" y="64395"/>
                </a:lnTo>
                <a:lnTo>
                  <a:pt x="3670479" y="51516"/>
                </a:lnTo>
                <a:cubicBezTo>
                  <a:pt x="3431882" y="237091"/>
                  <a:pt x="3536554" y="231820"/>
                  <a:pt x="3412901" y="231820"/>
                </a:cubicBezTo>
                <a:cubicBezTo>
                  <a:pt x="3218413" y="841217"/>
                  <a:pt x="3431514" y="837127"/>
                  <a:pt x="3206839" y="837127"/>
                </a:cubicBezTo>
                <a:lnTo>
                  <a:pt x="3168203" y="1275009"/>
                </a:lnTo>
                <a:lnTo>
                  <a:pt x="2962141" y="1442434"/>
                </a:lnTo>
                <a:lnTo>
                  <a:pt x="2807594" y="1648496"/>
                </a:lnTo>
                <a:lnTo>
                  <a:pt x="2266681" y="1674254"/>
                </a:lnTo>
                <a:lnTo>
                  <a:pt x="1674253" y="1674254"/>
                </a:lnTo>
                <a:lnTo>
                  <a:pt x="1416676" y="1687133"/>
                </a:lnTo>
                <a:cubicBezTo>
                  <a:pt x="1215074" y="1646812"/>
                  <a:pt x="1289163" y="1648496"/>
                  <a:pt x="1197735" y="1648496"/>
                </a:cubicBezTo>
                <a:lnTo>
                  <a:pt x="1068946" y="1648496"/>
                </a:lnTo>
                <a:lnTo>
                  <a:pt x="759853" y="1893195"/>
                </a:lnTo>
                <a:cubicBezTo>
                  <a:pt x="591016" y="2343428"/>
                  <a:pt x="257577" y="2764627"/>
                  <a:pt x="257577" y="3245476"/>
                </a:cubicBezTo>
                <a:lnTo>
                  <a:pt x="0" y="3451538"/>
                </a:lnTo>
                <a:lnTo>
                  <a:pt x="4533363" y="3451538"/>
                </a:lnTo>
                <a:lnTo>
                  <a:pt x="4520484" y="0"/>
                </a:lnTo>
                <a:close/>
              </a:path>
            </a:pathLst>
          </a:custGeom>
          <a:blipFill>
            <a:blip r:embed="rId2" cstate="print"/>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147" name="Rectangle 2">
            <a:extLst>
              <a:ext uri="{FF2B5EF4-FFF2-40B4-BE49-F238E27FC236}">
                <a16:creationId xmlns:a16="http://schemas.microsoft.com/office/drawing/2014/main" id="{E77ED1F9-05D1-4806-804B-321793F81315}"/>
              </a:ext>
            </a:extLst>
          </p:cNvPr>
          <p:cNvSpPr>
            <a:spLocks noGrp="1"/>
          </p:cNvSpPr>
          <p:nvPr>
            <p:ph type="title"/>
          </p:nvPr>
        </p:nvSpPr>
        <p:spPr/>
        <p:txBody>
          <a:bodyPr/>
          <a:lstStyle/>
          <a:p>
            <a:r>
              <a:rPr lang="en-GB" altLang="en-US">
                <a:ea typeface="ＭＳ Ｐゴシック" panose="020B0600070205080204" pitchFamily="34" charset="-128"/>
              </a:rPr>
              <a:t>The Post-Blast Inspection</a:t>
            </a:r>
            <a:br>
              <a:rPr lang="en-GB" altLang="en-US">
                <a:ea typeface="ＭＳ Ｐゴシック" panose="020B0600070205080204" pitchFamily="34" charset="-128"/>
              </a:rPr>
            </a:br>
            <a:r>
              <a:rPr lang="en-GB" altLang="en-US">
                <a:ea typeface="ＭＳ Ｐゴシック" panose="020B0600070205080204" pitchFamily="34" charset="-128"/>
              </a:rPr>
              <a:t>2. What are the hazards</a:t>
            </a:r>
          </a:p>
        </p:txBody>
      </p:sp>
      <p:sp>
        <p:nvSpPr>
          <p:cNvPr id="6148" name="Rectangle 3">
            <a:extLst>
              <a:ext uri="{FF2B5EF4-FFF2-40B4-BE49-F238E27FC236}">
                <a16:creationId xmlns:a16="http://schemas.microsoft.com/office/drawing/2014/main" id="{82BB2B0D-56EA-45BF-B838-36CFF6272FBC}"/>
              </a:ext>
            </a:extLst>
          </p:cNvPr>
          <p:cNvSpPr>
            <a:spLocks noGrp="1"/>
          </p:cNvSpPr>
          <p:nvPr>
            <p:ph idx="1"/>
          </p:nvPr>
        </p:nvSpPr>
        <p:spPr/>
        <p:txBody>
          <a:bodyPr/>
          <a:lstStyle/>
          <a:p>
            <a:r>
              <a:rPr lang="en-GB" altLang="en-US">
                <a:ea typeface="ＭＳ Ｐゴシック" panose="020B0600070205080204" pitchFamily="34" charset="-128"/>
              </a:rPr>
              <a:t>Falls of ground</a:t>
            </a:r>
          </a:p>
          <a:p>
            <a:pPr lvl="1"/>
            <a:r>
              <a:rPr lang="en-GB" altLang="en-US">
                <a:ea typeface="ＭＳ Ｐゴシック" panose="020B0600070205080204" pitchFamily="34" charset="-128"/>
              </a:rPr>
              <a:t>The blasting process inevitably results in some movement of the rock mass for some considerable distance from the blast area</a:t>
            </a:r>
          </a:p>
          <a:p>
            <a:pPr lvl="1"/>
            <a:r>
              <a:rPr lang="en-GB" altLang="en-US">
                <a:ea typeface="ＭＳ Ｐゴシック" panose="020B0600070205080204" pitchFamily="34" charset="-128"/>
              </a:rPr>
              <a:t>This can lead to falls of ground </a:t>
            </a:r>
            <a:br>
              <a:rPr lang="en-GB" altLang="en-US">
                <a:ea typeface="ＭＳ Ｐゴシック" panose="020B0600070205080204" pitchFamily="34" charset="-128"/>
              </a:rPr>
            </a:br>
            <a:r>
              <a:rPr lang="en-GB" altLang="en-US">
                <a:ea typeface="ＭＳ Ｐゴシック" panose="020B0600070205080204" pitchFamily="34" charset="-128"/>
              </a:rPr>
              <a:t>from both the benches above </a:t>
            </a:r>
            <a:br>
              <a:rPr lang="en-GB" altLang="en-US">
                <a:ea typeface="ＭＳ Ｐゴシック" panose="020B0600070205080204" pitchFamily="34" charset="-128"/>
              </a:rPr>
            </a:br>
            <a:r>
              <a:rPr lang="en-GB" altLang="en-US">
                <a:ea typeface="ＭＳ Ｐゴシック" panose="020B0600070205080204" pitchFamily="34" charset="-128"/>
              </a:rPr>
              <a:t>and below the blast</a:t>
            </a:r>
          </a:p>
          <a:p>
            <a:pPr lvl="1"/>
            <a:r>
              <a:rPr lang="en-GB" altLang="en-US">
                <a:ea typeface="ＭＳ Ｐゴシック" panose="020B0600070205080204" pitchFamily="34" charset="-128"/>
              </a:rPr>
              <a:t>These falls of ground can </a:t>
            </a:r>
            <a:br>
              <a:rPr lang="en-GB" altLang="en-US">
                <a:ea typeface="ＭＳ Ｐゴシック" panose="020B0600070205080204" pitchFamily="34" charset="-128"/>
              </a:rPr>
            </a:br>
            <a:r>
              <a:rPr lang="en-GB" altLang="en-US">
                <a:ea typeface="ＭＳ Ｐゴシック" panose="020B0600070205080204" pitchFamily="34" charset="-128"/>
              </a:rPr>
              <a:t>happen some considerable time </a:t>
            </a:r>
            <a:br>
              <a:rPr lang="en-GB" altLang="en-US">
                <a:ea typeface="ＭＳ Ｐゴシック" panose="020B0600070205080204" pitchFamily="34" charset="-128"/>
              </a:rPr>
            </a:br>
            <a:r>
              <a:rPr lang="en-GB" altLang="en-US">
                <a:ea typeface="ＭＳ Ｐゴシック" panose="020B0600070205080204" pitchFamily="34" charset="-128"/>
              </a:rPr>
              <a:t>after the blast has been fired and </a:t>
            </a:r>
            <a:br>
              <a:rPr lang="en-GB" altLang="en-US">
                <a:ea typeface="ＭＳ Ｐゴシック" panose="020B0600070205080204" pitchFamily="34" charset="-128"/>
              </a:rPr>
            </a:br>
            <a:r>
              <a:rPr lang="en-GB" altLang="en-US">
                <a:ea typeface="ＭＳ Ｐゴシック" panose="020B0600070205080204" pitchFamily="34" charset="-128"/>
              </a:rPr>
              <a:t>pose a serious threat to the </a:t>
            </a:r>
            <a:br>
              <a:rPr lang="en-GB" altLang="en-US">
                <a:ea typeface="ＭＳ Ｐゴシック" panose="020B0600070205080204" pitchFamily="34" charset="-128"/>
              </a:rPr>
            </a:br>
            <a:r>
              <a:rPr lang="en-GB" altLang="en-US">
                <a:ea typeface="ＭＳ Ｐゴシック" panose="020B0600070205080204" pitchFamily="34" charset="-128"/>
              </a:rPr>
              <a:t>safety of the shotfirer and </a:t>
            </a:r>
            <a:br>
              <a:rPr lang="en-GB" altLang="en-US">
                <a:ea typeface="ＭＳ Ｐゴシック" panose="020B0600070205080204" pitchFamily="34" charset="-128"/>
              </a:rPr>
            </a:br>
            <a:r>
              <a:rPr lang="en-GB" altLang="en-US">
                <a:ea typeface="ＭＳ Ｐゴシック" panose="020B0600070205080204" pitchFamily="34" charset="-128"/>
              </a:rPr>
              <a:t>any other personnel in </a:t>
            </a:r>
            <a:br>
              <a:rPr lang="en-GB" altLang="en-US">
                <a:ea typeface="ＭＳ Ｐゴシック" panose="020B0600070205080204" pitchFamily="34" charset="-128"/>
              </a:rPr>
            </a:br>
            <a:r>
              <a:rPr lang="en-GB" altLang="en-US">
                <a:ea typeface="ＭＳ Ｐゴシック" panose="020B0600070205080204" pitchFamily="34" charset="-128"/>
              </a:rPr>
              <a:t>the area</a:t>
            </a:r>
          </a:p>
        </p:txBody>
      </p:sp>
      <p:pic>
        <p:nvPicPr>
          <p:cNvPr id="6" name="Picture 17">
            <a:extLst>
              <a:ext uri="{FF2B5EF4-FFF2-40B4-BE49-F238E27FC236}">
                <a16:creationId xmlns:a16="http://schemas.microsoft.com/office/drawing/2014/main" id="{D1CB7733-3313-4175-8F5F-14F7DE02C1B6}"/>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477000" y="3657600"/>
            <a:ext cx="261938"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 name="Group 12">
            <a:extLst>
              <a:ext uri="{FF2B5EF4-FFF2-40B4-BE49-F238E27FC236}">
                <a16:creationId xmlns:a16="http://schemas.microsoft.com/office/drawing/2014/main" id="{8542D8C5-831F-477D-9613-A56A8C4028DF}"/>
              </a:ext>
            </a:extLst>
          </p:cNvPr>
          <p:cNvGrpSpPr>
            <a:grpSpLocks/>
          </p:cNvGrpSpPr>
          <p:nvPr/>
        </p:nvGrpSpPr>
        <p:grpSpPr bwMode="auto">
          <a:xfrm>
            <a:off x="5238750" y="3113088"/>
            <a:ext cx="2605088" cy="1843087"/>
            <a:chOff x="5239533" y="3744537"/>
            <a:chExt cx="2603700" cy="1842760"/>
          </a:xfrm>
        </p:grpSpPr>
        <p:sp>
          <p:nvSpPr>
            <p:cNvPr id="10" name="Striped Right Arrow 9">
              <a:extLst>
                <a:ext uri="{FF2B5EF4-FFF2-40B4-BE49-F238E27FC236}">
                  <a16:creationId xmlns:a16="http://schemas.microsoft.com/office/drawing/2014/main" id="{B3E9B48F-01B1-4CA6-8B84-01E33612EC56}"/>
                </a:ext>
              </a:extLst>
            </p:cNvPr>
            <p:cNvSpPr/>
            <p:nvPr/>
          </p:nvSpPr>
          <p:spPr>
            <a:xfrm rot="8311947">
              <a:off x="6876960" y="3744537"/>
              <a:ext cx="966273" cy="425375"/>
            </a:xfrm>
            <a:prstGeom prst="striped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1" name="Striped Right Arrow 10">
              <a:extLst>
                <a:ext uri="{FF2B5EF4-FFF2-40B4-BE49-F238E27FC236}">
                  <a16:creationId xmlns:a16="http://schemas.microsoft.com/office/drawing/2014/main" id="{B3415CE9-BC31-418B-B628-DB59D9567E3F}"/>
                </a:ext>
              </a:extLst>
            </p:cNvPr>
            <p:cNvSpPr/>
            <p:nvPr/>
          </p:nvSpPr>
          <p:spPr>
            <a:xfrm rot="8311947">
              <a:off x="5239533" y="5161922"/>
              <a:ext cx="966273" cy="425375"/>
            </a:xfrm>
            <a:prstGeom prst="striped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2"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right)">
                                      <p:cBhvr>
                                        <p:cTn id="11" dur="3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7">
            <a:extLst>
              <a:ext uri="{FF2B5EF4-FFF2-40B4-BE49-F238E27FC236}">
                <a16:creationId xmlns:a16="http://schemas.microsoft.com/office/drawing/2014/main" id="{E6D3030D-F81E-46D8-AD05-7FAFCA03D69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37363" y="1597025"/>
            <a:ext cx="261937"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2">
            <a:extLst>
              <a:ext uri="{FF2B5EF4-FFF2-40B4-BE49-F238E27FC236}">
                <a16:creationId xmlns:a16="http://schemas.microsoft.com/office/drawing/2014/main" id="{B10CB824-BC18-4947-B474-E3DB126C7B68}"/>
              </a:ext>
            </a:extLst>
          </p:cNvPr>
          <p:cNvSpPr>
            <a:spLocks noGrp="1"/>
          </p:cNvSpPr>
          <p:nvPr>
            <p:ph type="title"/>
          </p:nvPr>
        </p:nvSpPr>
        <p:spPr/>
        <p:txBody>
          <a:bodyPr/>
          <a:lstStyle/>
          <a:p>
            <a:r>
              <a:rPr lang="en-GB" altLang="en-US">
                <a:ea typeface="ＭＳ Ｐゴシック" panose="020B0600070205080204" pitchFamily="34" charset="-128"/>
              </a:rPr>
              <a:t>The Post-Blast Inspection</a:t>
            </a:r>
            <a:br>
              <a:rPr lang="en-GB" altLang="en-US">
                <a:ea typeface="ＭＳ Ｐゴシック" panose="020B0600070205080204" pitchFamily="34" charset="-128"/>
              </a:rPr>
            </a:br>
            <a:r>
              <a:rPr lang="en-GB" altLang="en-US">
                <a:ea typeface="ＭＳ Ｐゴシック" panose="020B0600070205080204" pitchFamily="34" charset="-128"/>
              </a:rPr>
              <a:t>2. What are the hazards</a:t>
            </a:r>
          </a:p>
        </p:txBody>
      </p:sp>
      <p:sp>
        <p:nvSpPr>
          <p:cNvPr id="7172" name="Rectangle 3">
            <a:extLst>
              <a:ext uri="{FF2B5EF4-FFF2-40B4-BE49-F238E27FC236}">
                <a16:creationId xmlns:a16="http://schemas.microsoft.com/office/drawing/2014/main" id="{1E24EDC9-2B1C-4D11-B1CB-614CECAEB85E}"/>
              </a:ext>
            </a:extLst>
          </p:cNvPr>
          <p:cNvSpPr>
            <a:spLocks noGrp="1"/>
          </p:cNvSpPr>
          <p:nvPr>
            <p:ph idx="1"/>
          </p:nvPr>
        </p:nvSpPr>
        <p:spPr/>
        <p:txBody>
          <a:bodyPr/>
          <a:lstStyle/>
          <a:p>
            <a:r>
              <a:rPr lang="en-GB" altLang="en-US">
                <a:ea typeface="ＭＳ Ｐゴシック" panose="020B0600070205080204" pitchFamily="34" charset="-128"/>
              </a:rPr>
              <a:t>Falls of ground</a:t>
            </a:r>
          </a:p>
          <a:p>
            <a:pPr lvl="1"/>
            <a:r>
              <a:rPr lang="en-GB" altLang="en-US">
                <a:ea typeface="ＭＳ Ｐゴシック" panose="020B0600070205080204" pitchFamily="34" charset="-128"/>
              </a:rPr>
              <a:t>The area of ground immediately </a:t>
            </a:r>
            <a:br>
              <a:rPr lang="en-GB" altLang="en-US">
                <a:ea typeface="ＭＳ Ｐゴシック" panose="020B0600070205080204" pitchFamily="34" charset="-128"/>
              </a:rPr>
            </a:br>
            <a:r>
              <a:rPr lang="en-GB" altLang="en-US">
                <a:ea typeface="ＭＳ Ｐゴシック" panose="020B0600070205080204" pitchFamily="34" charset="-128"/>
              </a:rPr>
              <a:t>surrounding the blast area can </a:t>
            </a:r>
            <a:br>
              <a:rPr lang="en-GB" altLang="en-US">
                <a:ea typeface="ＭＳ Ｐゴシック" panose="020B0600070205080204" pitchFamily="34" charset="-128"/>
              </a:rPr>
            </a:br>
            <a:r>
              <a:rPr lang="en-GB" altLang="en-US">
                <a:ea typeface="ＭＳ Ｐゴシック" panose="020B0600070205080204" pitchFamily="34" charset="-128"/>
              </a:rPr>
              <a:t>be especially unstable</a:t>
            </a:r>
          </a:p>
          <a:p>
            <a:pPr lvl="1"/>
            <a:r>
              <a:rPr lang="en-GB" altLang="en-US">
                <a:ea typeface="ＭＳ Ｐゴシック" panose="020B0600070205080204" pitchFamily="34" charset="-128"/>
              </a:rPr>
              <a:t>On buffer blasts care needs to be taken walking over the </a:t>
            </a:r>
            <a:br>
              <a:rPr lang="en-GB" altLang="en-US">
                <a:ea typeface="ＭＳ Ｐゴシック" panose="020B0600070205080204" pitchFamily="34" charset="-128"/>
              </a:rPr>
            </a:br>
            <a:r>
              <a:rPr lang="en-GB" altLang="en-US">
                <a:ea typeface="ＭＳ Ｐゴシック" panose="020B0600070205080204" pitchFamily="34" charset="-128"/>
              </a:rPr>
              <a:t> heaved up and fractured blasted area 	</a:t>
            </a:r>
          </a:p>
          <a:p>
            <a:pPr lvl="1"/>
            <a:r>
              <a:rPr lang="en-GB" altLang="en-US">
                <a:ea typeface="ＭＳ Ｐゴシック" panose="020B0600070205080204" pitchFamily="34" charset="-128"/>
              </a:rPr>
              <a:t>It is not unusual for overhangs to be left behind</a:t>
            </a:r>
            <a:br>
              <a:rPr lang="en-GB" altLang="en-US">
                <a:ea typeface="ＭＳ Ｐゴシック" panose="020B0600070205080204" pitchFamily="34" charset="-128"/>
              </a:rPr>
            </a:br>
            <a:r>
              <a:rPr lang="en-GB" altLang="en-US">
                <a:ea typeface="ＭＳ Ｐゴシック" panose="020B0600070205080204" pitchFamily="34" charset="-128"/>
              </a:rPr>
              <a:t>on the newly formed crest</a:t>
            </a:r>
          </a:p>
          <a:p>
            <a:pPr lvl="1"/>
            <a:r>
              <a:rPr lang="en-GB" altLang="en-US">
                <a:ea typeface="ＭＳ Ｐゴシック" panose="020B0600070205080204" pitchFamily="34" charset="-128"/>
              </a:rPr>
              <a:t>Edge protection should be placed behind and to the</a:t>
            </a:r>
            <a:br>
              <a:rPr lang="en-GB" altLang="en-US">
                <a:ea typeface="ＭＳ Ｐゴシック" panose="020B0600070205080204" pitchFamily="34" charset="-128"/>
              </a:rPr>
            </a:br>
            <a:r>
              <a:rPr lang="en-GB" altLang="en-US">
                <a:ea typeface="ＭＳ Ｐゴシック" panose="020B0600070205080204" pitchFamily="34" charset="-128"/>
              </a:rPr>
              <a:t>side of the shot before it is fired if possible	</a:t>
            </a:r>
          </a:p>
          <a:p>
            <a:pPr lvl="1"/>
            <a:r>
              <a:rPr lang="en-GB" altLang="en-US">
                <a:ea typeface="ＭＳ Ｐゴシック" panose="020B0600070205080204" pitchFamily="34" charset="-128"/>
              </a:rPr>
              <a:t>The face will not have been ‘dressed’</a:t>
            </a:r>
          </a:p>
        </p:txBody>
      </p:sp>
      <p:sp>
        <p:nvSpPr>
          <p:cNvPr id="14" name="Freeform 13">
            <a:extLst>
              <a:ext uri="{FF2B5EF4-FFF2-40B4-BE49-F238E27FC236}">
                <a16:creationId xmlns:a16="http://schemas.microsoft.com/office/drawing/2014/main" id="{EBB063FE-B175-48E5-8573-6307DE50E071}"/>
              </a:ext>
            </a:extLst>
          </p:cNvPr>
          <p:cNvSpPr/>
          <p:nvPr/>
        </p:nvSpPr>
        <p:spPr>
          <a:xfrm>
            <a:off x="4572000" y="2157413"/>
            <a:ext cx="4597400" cy="4068762"/>
          </a:xfrm>
          <a:custGeom>
            <a:avLst/>
            <a:gdLst>
              <a:gd name="connsiteX0" fmla="*/ 4572000 w 4597758"/>
              <a:gd name="connsiteY0" fmla="*/ 0 h 4494726"/>
              <a:gd name="connsiteX1" fmla="*/ 3129566 w 4597758"/>
              <a:gd name="connsiteY1" fmla="*/ 0 h 4494726"/>
              <a:gd name="connsiteX2" fmla="*/ 2021983 w 4597758"/>
              <a:gd name="connsiteY2" fmla="*/ 0 h 4494726"/>
              <a:gd name="connsiteX3" fmla="*/ 2189409 w 4597758"/>
              <a:gd name="connsiteY3" fmla="*/ 437881 h 4494726"/>
              <a:gd name="connsiteX4" fmla="*/ 2395471 w 4597758"/>
              <a:gd name="connsiteY4" fmla="*/ 605307 h 4494726"/>
              <a:gd name="connsiteX5" fmla="*/ 2305318 w 4597758"/>
              <a:gd name="connsiteY5" fmla="*/ 1262129 h 4494726"/>
              <a:gd name="connsiteX6" fmla="*/ 2086378 w 4597758"/>
              <a:gd name="connsiteY6" fmla="*/ 1970467 h 4494726"/>
              <a:gd name="connsiteX7" fmla="*/ 1841679 w 4597758"/>
              <a:gd name="connsiteY7" fmla="*/ 2691684 h 4494726"/>
              <a:gd name="connsiteX8" fmla="*/ 1609859 w 4597758"/>
              <a:gd name="connsiteY8" fmla="*/ 3284112 h 4494726"/>
              <a:gd name="connsiteX9" fmla="*/ 1442434 w 4597758"/>
              <a:gd name="connsiteY9" fmla="*/ 3709115 h 4494726"/>
              <a:gd name="connsiteX10" fmla="*/ 1403797 w 4597758"/>
              <a:gd name="connsiteY10" fmla="*/ 3721994 h 4494726"/>
              <a:gd name="connsiteX11" fmla="*/ 1378040 w 4597758"/>
              <a:gd name="connsiteY11" fmla="*/ 3760631 h 4494726"/>
              <a:gd name="connsiteX12" fmla="*/ 0 w 4597758"/>
              <a:gd name="connsiteY12" fmla="*/ 3773510 h 4494726"/>
              <a:gd name="connsiteX13" fmla="*/ 12879 w 4597758"/>
              <a:gd name="connsiteY13" fmla="*/ 4494726 h 4494726"/>
              <a:gd name="connsiteX14" fmla="*/ 4597758 w 4597758"/>
              <a:gd name="connsiteY14" fmla="*/ 4494726 h 4494726"/>
              <a:gd name="connsiteX15" fmla="*/ 4572000 w 4597758"/>
              <a:gd name="connsiteY15" fmla="*/ 0 h 4494726"/>
              <a:gd name="connsiteX0" fmla="*/ 4572000 w 4597758"/>
              <a:gd name="connsiteY0" fmla="*/ 42172 h 4536898"/>
              <a:gd name="connsiteX1" fmla="*/ 3129566 w 4597758"/>
              <a:gd name="connsiteY1" fmla="*/ 42172 h 4536898"/>
              <a:gd name="connsiteX2" fmla="*/ 2021983 w 4597758"/>
              <a:gd name="connsiteY2" fmla="*/ 42172 h 4536898"/>
              <a:gd name="connsiteX3" fmla="*/ 2189409 w 4597758"/>
              <a:gd name="connsiteY3" fmla="*/ 480053 h 4536898"/>
              <a:gd name="connsiteX4" fmla="*/ 2550017 w 4597758"/>
              <a:gd name="connsiteY4" fmla="*/ 27904 h 4536898"/>
              <a:gd name="connsiteX5" fmla="*/ 2395471 w 4597758"/>
              <a:gd name="connsiteY5" fmla="*/ 647479 h 4536898"/>
              <a:gd name="connsiteX6" fmla="*/ 2305318 w 4597758"/>
              <a:gd name="connsiteY6" fmla="*/ 1304301 h 4536898"/>
              <a:gd name="connsiteX7" fmla="*/ 2086378 w 4597758"/>
              <a:gd name="connsiteY7" fmla="*/ 2012639 h 4536898"/>
              <a:gd name="connsiteX8" fmla="*/ 1841679 w 4597758"/>
              <a:gd name="connsiteY8" fmla="*/ 2733856 h 4536898"/>
              <a:gd name="connsiteX9" fmla="*/ 1609859 w 4597758"/>
              <a:gd name="connsiteY9" fmla="*/ 3326284 h 4536898"/>
              <a:gd name="connsiteX10" fmla="*/ 1442434 w 4597758"/>
              <a:gd name="connsiteY10" fmla="*/ 3751287 h 4536898"/>
              <a:gd name="connsiteX11" fmla="*/ 1403797 w 4597758"/>
              <a:gd name="connsiteY11" fmla="*/ 3764166 h 4536898"/>
              <a:gd name="connsiteX12" fmla="*/ 1378040 w 4597758"/>
              <a:gd name="connsiteY12" fmla="*/ 3802803 h 4536898"/>
              <a:gd name="connsiteX13" fmla="*/ 0 w 4597758"/>
              <a:gd name="connsiteY13" fmla="*/ 3815682 h 4536898"/>
              <a:gd name="connsiteX14" fmla="*/ 12879 w 4597758"/>
              <a:gd name="connsiteY14" fmla="*/ 4536898 h 4536898"/>
              <a:gd name="connsiteX15" fmla="*/ 4597758 w 4597758"/>
              <a:gd name="connsiteY15" fmla="*/ 4536898 h 4536898"/>
              <a:gd name="connsiteX16" fmla="*/ 4572000 w 4597758"/>
              <a:gd name="connsiteY16" fmla="*/ 42172 h 4536898"/>
              <a:gd name="connsiteX0" fmla="*/ 4572000 w 4597758"/>
              <a:gd name="connsiteY0" fmla="*/ 42172 h 4536898"/>
              <a:gd name="connsiteX1" fmla="*/ 3129566 w 4597758"/>
              <a:gd name="connsiteY1" fmla="*/ 42172 h 4536898"/>
              <a:gd name="connsiteX2" fmla="*/ 2189409 w 4597758"/>
              <a:gd name="connsiteY2" fmla="*/ 480053 h 4536898"/>
              <a:gd name="connsiteX3" fmla="*/ 2550017 w 4597758"/>
              <a:gd name="connsiteY3" fmla="*/ 27904 h 4536898"/>
              <a:gd name="connsiteX4" fmla="*/ 2395471 w 4597758"/>
              <a:gd name="connsiteY4" fmla="*/ 647479 h 4536898"/>
              <a:gd name="connsiteX5" fmla="*/ 2305318 w 4597758"/>
              <a:gd name="connsiteY5" fmla="*/ 1304301 h 4536898"/>
              <a:gd name="connsiteX6" fmla="*/ 2086378 w 4597758"/>
              <a:gd name="connsiteY6" fmla="*/ 2012639 h 4536898"/>
              <a:gd name="connsiteX7" fmla="*/ 1841679 w 4597758"/>
              <a:gd name="connsiteY7" fmla="*/ 2733856 h 4536898"/>
              <a:gd name="connsiteX8" fmla="*/ 1609859 w 4597758"/>
              <a:gd name="connsiteY8" fmla="*/ 3326284 h 4536898"/>
              <a:gd name="connsiteX9" fmla="*/ 1442434 w 4597758"/>
              <a:gd name="connsiteY9" fmla="*/ 3751287 h 4536898"/>
              <a:gd name="connsiteX10" fmla="*/ 1403797 w 4597758"/>
              <a:gd name="connsiteY10" fmla="*/ 3764166 h 4536898"/>
              <a:gd name="connsiteX11" fmla="*/ 1378040 w 4597758"/>
              <a:gd name="connsiteY11" fmla="*/ 3802803 h 4536898"/>
              <a:gd name="connsiteX12" fmla="*/ 0 w 4597758"/>
              <a:gd name="connsiteY12" fmla="*/ 3815682 h 4536898"/>
              <a:gd name="connsiteX13" fmla="*/ 12879 w 4597758"/>
              <a:gd name="connsiteY13" fmla="*/ 4536898 h 4536898"/>
              <a:gd name="connsiteX14" fmla="*/ 4597758 w 4597758"/>
              <a:gd name="connsiteY14" fmla="*/ 4536898 h 4536898"/>
              <a:gd name="connsiteX15" fmla="*/ 4572000 w 4597758"/>
              <a:gd name="connsiteY15" fmla="*/ 42172 h 4536898"/>
              <a:gd name="connsiteX0" fmla="*/ 4572000 w 4597758"/>
              <a:gd name="connsiteY0" fmla="*/ 14268 h 4508994"/>
              <a:gd name="connsiteX1" fmla="*/ 3129566 w 4597758"/>
              <a:gd name="connsiteY1" fmla="*/ 14268 h 4508994"/>
              <a:gd name="connsiteX2" fmla="*/ 2550017 w 4597758"/>
              <a:gd name="connsiteY2" fmla="*/ 0 h 4508994"/>
              <a:gd name="connsiteX3" fmla="*/ 2395471 w 4597758"/>
              <a:gd name="connsiteY3" fmla="*/ 619575 h 4508994"/>
              <a:gd name="connsiteX4" fmla="*/ 2305318 w 4597758"/>
              <a:gd name="connsiteY4" fmla="*/ 1276397 h 4508994"/>
              <a:gd name="connsiteX5" fmla="*/ 2086378 w 4597758"/>
              <a:gd name="connsiteY5" fmla="*/ 1984735 h 4508994"/>
              <a:gd name="connsiteX6" fmla="*/ 1841679 w 4597758"/>
              <a:gd name="connsiteY6" fmla="*/ 2705952 h 4508994"/>
              <a:gd name="connsiteX7" fmla="*/ 1609859 w 4597758"/>
              <a:gd name="connsiteY7" fmla="*/ 3298380 h 4508994"/>
              <a:gd name="connsiteX8" fmla="*/ 1442434 w 4597758"/>
              <a:gd name="connsiteY8" fmla="*/ 3723383 h 4508994"/>
              <a:gd name="connsiteX9" fmla="*/ 1403797 w 4597758"/>
              <a:gd name="connsiteY9" fmla="*/ 3736262 h 4508994"/>
              <a:gd name="connsiteX10" fmla="*/ 1378040 w 4597758"/>
              <a:gd name="connsiteY10" fmla="*/ 3774899 h 4508994"/>
              <a:gd name="connsiteX11" fmla="*/ 0 w 4597758"/>
              <a:gd name="connsiteY11" fmla="*/ 3787778 h 4508994"/>
              <a:gd name="connsiteX12" fmla="*/ 12879 w 4597758"/>
              <a:gd name="connsiteY12" fmla="*/ 4508994 h 4508994"/>
              <a:gd name="connsiteX13" fmla="*/ 4597758 w 4597758"/>
              <a:gd name="connsiteY13" fmla="*/ 4508994 h 4508994"/>
              <a:gd name="connsiteX14" fmla="*/ 4572000 w 4597758"/>
              <a:gd name="connsiteY14" fmla="*/ 14268 h 4508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597758" h="4508994">
                <a:moveTo>
                  <a:pt x="4572000" y="14268"/>
                </a:moveTo>
                <a:lnTo>
                  <a:pt x="3129566" y="14268"/>
                </a:lnTo>
                <a:lnTo>
                  <a:pt x="2550017" y="0"/>
                </a:lnTo>
                <a:cubicBezTo>
                  <a:pt x="2584361" y="27904"/>
                  <a:pt x="2382592" y="480565"/>
                  <a:pt x="2395471" y="619575"/>
                </a:cubicBezTo>
                <a:cubicBezTo>
                  <a:pt x="2364830" y="838434"/>
                  <a:pt x="2305318" y="1055404"/>
                  <a:pt x="2305318" y="1276397"/>
                </a:cubicBezTo>
                <a:lnTo>
                  <a:pt x="2086378" y="1984735"/>
                </a:lnTo>
                <a:lnTo>
                  <a:pt x="1841679" y="2705952"/>
                </a:lnTo>
                <a:lnTo>
                  <a:pt x="1609859" y="3298380"/>
                </a:lnTo>
                <a:cubicBezTo>
                  <a:pt x="1554051" y="3440048"/>
                  <a:pt x="1507267" y="3585612"/>
                  <a:pt x="1442434" y="3723383"/>
                </a:cubicBezTo>
                <a:cubicBezTo>
                  <a:pt x="1436654" y="3735667"/>
                  <a:pt x="1414398" y="3727781"/>
                  <a:pt x="1403797" y="3736262"/>
                </a:cubicBezTo>
                <a:cubicBezTo>
                  <a:pt x="1391710" y="3745931"/>
                  <a:pt x="1378040" y="3774899"/>
                  <a:pt x="1378040" y="3774899"/>
                </a:cubicBezTo>
                <a:lnTo>
                  <a:pt x="0" y="3787778"/>
                </a:lnTo>
                <a:lnTo>
                  <a:pt x="12879" y="4508994"/>
                </a:lnTo>
                <a:lnTo>
                  <a:pt x="4597758" y="4508994"/>
                </a:lnTo>
                <a:lnTo>
                  <a:pt x="4572000" y="14268"/>
                </a:lnTo>
                <a:close/>
              </a:path>
            </a:pathLst>
          </a:custGeom>
          <a:blipFill>
            <a:blip r:embed="rId3"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5" name="Freeform 14">
            <a:extLst>
              <a:ext uri="{FF2B5EF4-FFF2-40B4-BE49-F238E27FC236}">
                <a16:creationId xmlns:a16="http://schemas.microsoft.com/office/drawing/2014/main" id="{9E00786F-BCF1-4569-B435-EE577859E3ED}"/>
              </a:ext>
            </a:extLst>
          </p:cNvPr>
          <p:cNvSpPr/>
          <p:nvPr/>
        </p:nvSpPr>
        <p:spPr>
          <a:xfrm>
            <a:off x="6594475" y="2151063"/>
            <a:ext cx="539750" cy="539750"/>
          </a:xfrm>
          <a:custGeom>
            <a:avLst/>
            <a:gdLst>
              <a:gd name="connsiteX0" fmla="*/ 540913 w 540913"/>
              <a:gd name="connsiteY0" fmla="*/ 0 h 540912"/>
              <a:gd name="connsiteX1" fmla="*/ 373488 w 540913"/>
              <a:gd name="connsiteY1" fmla="*/ 540912 h 540912"/>
              <a:gd name="connsiteX2" fmla="*/ 167426 w 540913"/>
              <a:gd name="connsiteY2" fmla="*/ 296214 h 540912"/>
              <a:gd name="connsiteX3" fmla="*/ 0 w 540913"/>
              <a:gd name="connsiteY3" fmla="*/ 25757 h 540912"/>
              <a:gd name="connsiteX4" fmla="*/ 540913 w 540913"/>
              <a:gd name="connsiteY4" fmla="*/ 0 h 5409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0913" h="540912">
                <a:moveTo>
                  <a:pt x="540913" y="0"/>
                </a:moveTo>
                <a:lnTo>
                  <a:pt x="373488" y="540912"/>
                </a:lnTo>
                <a:lnTo>
                  <a:pt x="167426" y="296214"/>
                </a:lnTo>
                <a:lnTo>
                  <a:pt x="0" y="25757"/>
                </a:lnTo>
                <a:lnTo>
                  <a:pt x="540913" y="0"/>
                </a:lnTo>
                <a:close/>
              </a:path>
            </a:pathLst>
          </a:custGeom>
          <a:blipFill>
            <a:blip r:embed="rId3"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0" presetClass="path" presetSubtype="0" accel="50000" decel="50000" fill="hold" nodeType="clickEffect">
                                  <p:stCondLst>
                                    <p:cond delay="0"/>
                                  </p:stCondLst>
                                  <p:childTnLst>
                                    <p:animMotion origin="layout" path="M -0.00417 -0.01504 C -0.01129 -0.00879 -0.01441 0.00023 -0.0224 0.00555 C -0.01754 0.02544 -0.0165 0.0407 -0.02674 0.05804 C -0.0323 0.08025 -0.03021 0.10407 -0.03646 0.12557 C -0.03247 0.13621 -0.03351 0.13321 -0.03941 0.14061 C -0.03785 0.16697 -0.03455 0.20582 -0.0224 0.22872 C -0.02605 0.24861 -0.02118 0.24329 -0.0408 0.2456 C -0.04775 0.24861 -0.05174 0.25531 -0.05764 0.26063 C -0.06459 0.27451 -0.05539 0.25485 -0.06337 0.28122 C -0.06389 0.28284 -0.06528 0.28376 -0.06615 0.28515 C -0.07414 0.29949 -0.06806 0.29371 -0.07743 0.30018 C -0.07691 0.30504 -0.07778 0.31059 -0.07605 0.31498 C -0.075 0.31753 -0.07205 0.31729 -0.07032 0.31891 C -0.06303 0.32539 -0.04237 0.3469 -0.04914 0.3395 C -0.05157 0.33695 -0.05382 0.33418 -0.05625 0.33186 C -0.05851 0.32978 -0.06094 0.32816 -0.06337 0.32631 C -0.07466 0.32701 -0.08594 0.32562 -0.09705 0.32816 C -0.1158 0.33256 -0.10625 0.3351 -0.11546 0.3432 C -0.1224 0.34921 -0.13195 0.35152 -0.13941 0.35638 C -0.14132 0.35892 -0.14289 0.3617 -0.14497 0.36378 C -0.14671 0.3654 -0.14914 0.36586 -0.1507 0.36771 C -0.15191 0.3691 -0.15191 0.37234 -0.15348 0.37326 C -0.15886 0.37627 -0.16476 0.37696 -0.17032 0.37881 C -0.17223 0.38205 -0.17448 0.38482 -0.17605 0.38829 C -0.17674 0.38991 -0.17657 0.39223 -0.17743 0.39384 C -0.17934 0.39731 -0.18212 0.40009 -0.18438 0.40333 C -0.19237 0.4142 -0.19705 0.42784 -0.20834 0.43339 C -0.2066 0.44033 -0.20764 0.43709 -0.20556 0.44264 " pathEditMode="relative" rAng="0" ptsTypes="fffffffffffffffffffffffffffA">
                                      <p:cBhvr>
                                        <p:cTn id="6" dur="2000" fill="hold"/>
                                        <p:tgtEl>
                                          <p:spTgt spid="15"/>
                                        </p:tgtEl>
                                        <p:attrNameLst>
                                          <p:attrName>ppt_x</p:attrName>
                                          <p:attrName>ppt_y</p:attrName>
                                        </p:attrNameLst>
                                      </p:cBhvr>
                                      <p:rCtr x="-10200" y="22900"/>
                                    </p:animMotion>
                                  </p:childTnLst>
                                </p:cTn>
                              </p:par>
                              <p:par>
                                <p:cTn id="7" presetID="0" presetClass="path" presetSubtype="0" accel="50000" decel="50000" fill="hold" nodeType="withEffect">
                                  <p:stCondLst>
                                    <p:cond delay="0"/>
                                  </p:stCondLst>
                                  <p:childTnLst>
                                    <p:animMotion origin="layout" path="M 8.33333E-7 -2.54394E-6 C -0.00278 0.00232 -0.00556 0.00463 -0.00833 0.0074 C -0.01198 0.01064 -0.01285 0.01804 -0.01823 0.02313 C -0.01875 0.02475 -0.01892 0.02706 -0.01962 0.02891 C -0.02031 0.0303 -0.02205 0.03076 -0.02257 0.03284 C -0.02361 0.03701 -0.02309 0.04186 -0.02396 0.04626 C -0.02535 0.05227 -0.02813 0.05782 -0.02951 0.0636 C -0.03576 0.08973 -0.03108 0.08141 -0.03941 0.09274 C -0.03559 0.10361 -0.03785 0.11055 -0.03941 0.12188 C -0.03854 0.13738 -0.03854 0.14709 -0.03524 0.1605 C -0.03385 0.17577 -0.02674 0.20213 -0.03524 0.21323 C -0.03142 0.22572 -0.02934 0.23196 -0.02813 0.24607 C -0.03229 0.26943 -0.02813 0.24029 -0.02813 0.25972 C -0.02813 0.26388 -0.02986 0.27105 -0.0309 0.27521 C -0.03142 0.28192 -0.03108 0.28839 -0.03229 0.29464 C -0.03264 0.29672 -0.03455 0.29695 -0.03524 0.29834 C -0.03611 0.30088 -0.03611 0.30343 -0.03663 0.3062 C -0.03785 0.31985 -0.03767 0.3284 -0.04358 0.33904 C -0.04497 0.34852 -0.04601 0.3587 -0.0507 0.36633 C -0.05278 0.3698 -0.05608 0.37211 -0.05764 0.37604 C -0.06163 0.38645 -0.05868 0.38275 -0.06615 0.38761 C -0.06788 0.39801 -0.07205 0.39917 -0.07604 0.40911 C -0.07795 0.41374 -0.07795 0.41998 -0.08021 0.42438 C -0.08299 0.43039 -0.08837 0.43201 -0.09149 0.43987 C -0.09306 0.44404 -0.09514 0.45514 -0.09861 0.4593 C -0.10122 0.46254 -0.10695 0.46739 -0.10695 0.46763 C -0.10799 0.46924 -0.10868 0.47133 -0.1099 0.47294 C -0.11163 0.47549 -0.11389 0.47664 -0.11545 0.47896 C -0.12153 0.48936 -0.10764 0.48243 -0.12535 0.48844 C -0.12917 0.48983 -0.13663 0.49237 -0.13663 0.4926 C -0.14497 0.50463 -0.13125 0.4859 -0.14635 0.49838 C -0.14913 0.50093 -0.15104 0.50486 -0.15347 0.50787 C -0.15469 0.50972 -0.15764 0.5118 -0.15764 0.51226 " pathEditMode="relative" rAng="0" ptsTypes="ffffffffffffffffffffffffffffffffA">
                                      <p:cBhvr>
                                        <p:cTn id="8" dur="2000" fill="hold"/>
                                        <p:tgtEl>
                                          <p:spTgt spid="13"/>
                                        </p:tgtEl>
                                        <p:attrNameLst>
                                          <p:attrName>ppt_x</p:attrName>
                                          <p:attrName>ppt_y</p:attrName>
                                        </p:attrNameLst>
                                      </p:cBhvr>
                                      <p:rCtr x="-7900" y="25600"/>
                                    </p:animMotion>
                                  </p:childTnLst>
                                </p:cTn>
                              </p:par>
                            </p:childTnLst>
                          </p:cTn>
                        </p:par>
                        <p:par>
                          <p:cTn id="9" fill="hold" nodeType="afterGroup">
                            <p:stCondLst>
                              <p:cond delay="2000"/>
                            </p:stCondLst>
                            <p:childTnLst>
                              <p:par>
                                <p:cTn id="10" presetID="47" presetClass="exit" presetSubtype="0" fill="hold" nodeType="afterEffect">
                                  <p:stCondLst>
                                    <p:cond delay="0"/>
                                  </p:stCondLst>
                                  <p:childTnLst>
                                    <p:animEffect transition="out" filter="fade">
                                      <p:cBhvr>
                                        <p:cTn id="11" dur="5000"/>
                                        <p:tgtEl>
                                          <p:spTgt spid="13"/>
                                        </p:tgtEl>
                                      </p:cBhvr>
                                    </p:animEffect>
                                    <p:anim calcmode="lin" valueType="num">
                                      <p:cBhvr>
                                        <p:cTn id="12" dur="5000"/>
                                        <p:tgtEl>
                                          <p:spTgt spid="13"/>
                                        </p:tgtEl>
                                        <p:attrNameLst>
                                          <p:attrName>ppt_x</p:attrName>
                                        </p:attrNameLst>
                                      </p:cBhvr>
                                      <p:tavLst>
                                        <p:tav tm="0">
                                          <p:val>
                                            <p:strVal val="ppt_x"/>
                                          </p:val>
                                        </p:tav>
                                        <p:tav tm="100000">
                                          <p:val>
                                            <p:strVal val="ppt_x"/>
                                          </p:val>
                                        </p:tav>
                                      </p:tavLst>
                                    </p:anim>
                                    <p:anim calcmode="lin" valueType="num">
                                      <p:cBhvr>
                                        <p:cTn id="13" dur="5000"/>
                                        <p:tgtEl>
                                          <p:spTgt spid="13"/>
                                        </p:tgtEl>
                                        <p:attrNameLst>
                                          <p:attrName>ppt_y</p:attrName>
                                        </p:attrNameLst>
                                      </p:cBhvr>
                                      <p:tavLst>
                                        <p:tav tm="0">
                                          <p:val>
                                            <p:strVal val="ppt_y"/>
                                          </p:val>
                                        </p:tav>
                                        <p:tav tm="100000">
                                          <p:val>
                                            <p:strVal val="ppt_y-.1"/>
                                          </p:val>
                                        </p:tav>
                                      </p:tavLst>
                                    </p:anim>
                                    <p:set>
                                      <p:cBhvr>
                                        <p:cTn id="14" dur="1" fill="hold">
                                          <p:stCondLst>
                                            <p:cond delay="4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73BDB8B-BAA5-4114-A917-C1780E2BC8C2}"/>
              </a:ext>
            </a:extLst>
          </p:cNvPr>
          <p:cNvSpPr>
            <a:spLocks noGrp="1"/>
          </p:cNvSpPr>
          <p:nvPr>
            <p:ph type="title"/>
          </p:nvPr>
        </p:nvSpPr>
        <p:spPr/>
        <p:txBody>
          <a:bodyPr/>
          <a:lstStyle/>
          <a:p>
            <a:r>
              <a:rPr lang="en-GB" altLang="en-US">
                <a:ea typeface="ＭＳ Ｐゴシック" panose="020B0600070205080204" pitchFamily="34" charset="-128"/>
              </a:rPr>
              <a:t>The Post-Blast Inspection</a:t>
            </a:r>
            <a:br>
              <a:rPr lang="en-GB" altLang="en-US">
                <a:ea typeface="ＭＳ Ｐゴシック" panose="020B0600070205080204" pitchFamily="34" charset="-128"/>
              </a:rPr>
            </a:br>
            <a:r>
              <a:rPr lang="en-GB" altLang="en-US">
                <a:ea typeface="ＭＳ Ｐゴシック" panose="020B0600070205080204" pitchFamily="34" charset="-128"/>
              </a:rPr>
              <a:t>2. What are the hazards</a:t>
            </a:r>
          </a:p>
        </p:txBody>
      </p:sp>
      <p:sp>
        <p:nvSpPr>
          <p:cNvPr id="8195" name="Rectangle 3">
            <a:extLst>
              <a:ext uri="{FF2B5EF4-FFF2-40B4-BE49-F238E27FC236}">
                <a16:creationId xmlns:a16="http://schemas.microsoft.com/office/drawing/2014/main" id="{DB359BEB-A370-476A-BEA7-BB6A3E328373}"/>
              </a:ext>
            </a:extLst>
          </p:cNvPr>
          <p:cNvSpPr>
            <a:spLocks noGrp="1"/>
          </p:cNvSpPr>
          <p:nvPr>
            <p:ph idx="1"/>
          </p:nvPr>
        </p:nvSpPr>
        <p:spPr/>
        <p:txBody>
          <a:bodyPr/>
          <a:lstStyle/>
          <a:p>
            <a:r>
              <a:rPr lang="en-GB" altLang="en-US">
                <a:ea typeface="ＭＳ Ｐゴシック" panose="020B0600070205080204" pitchFamily="34" charset="-128"/>
              </a:rPr>
              <a:t>Slips, trips and falls</a:t>
            </a:r>
          </a:p>
          <a:p>
            <a:pPr lvl="1"/>
            <a:r>
              <a:rPr lang="en-GB" altLang="en-US">
                <a:ea typeface="ＭＳ Ｐゴシック" panose="020B0600070205080204" pitchFamily="34" charset="-128"/>
              </a:rPr>
              <a:t>The shotfirer needs to take great care when walking around and inspecting the blast due to uneven ground, voids and rocks they may encounter</a:t>
            </a:r>
          </a:p>
          <a:p>
            <a:r>
              <a:rPr lang="en-GB" altLang="en-US">
                <a:ea typeface="ＭＳ Ｐゴシック" panose="020B0600070205080204" pitchFamily="34" charset="-128"/>
              </a:rPr>
              <a:t>Misfires or burning explosives</a:t>
            </a:r>
          </a:p>
          <a:p>
            <a:pPr lvl="1"/>
            <a:r>
              <a:rPr lang="en-GB" altLang="en-US">
                <a:ea typeface="ＭＳ Ｐゴシック" panose="020B0600070205080204" pitchFamily="34" charset="-128"/>
              </a:rPr>
              <a:t>If the shotfirer discovers explosives that have either misfired or are burning then there is a clear danger of additional detonations with the associated risks of blast damage and flyrock</a:t>
            </a:r>
          </a:p>
          <a:p>
            <a:pPr lvl="1"/>
            <a:r>
              <a:rPr lang="en-GB" altLang="en-US">
                <a:ea typeface="ＭＳ Ｐゴシック" panose="020B0600070205080204" pitchFamily="34" charset="-128"/>
              </a:rPr>
              <a:t>In such cases the shotfirer should note their positions and</a:t>
            </a:r>
          </a:p>
          <a:p>
            <a:pPr lvl="2"/>
            <a:r>
              <a:rPr lang="en-GB" altLang="en-US">
                <a:ea typeface="ＭＳ Ｐゴシック" panose="020B0600070205080204" pitchFamily="34" charset="-128"/>
              </a:rPr>
              <a:t>Return to the shotfiring shelter</a:t>
            </a:r>
          </a:p>
          <a:p>
            <a:pPr lvl="2"/>
            <a:r>
              <a:rPr lang="en-GB" altLang="en-US">
                <a:ea typeface="ＭＳ Ｐゴシック" panose="020B0600070205080204" pitchFamily="34" charset="-128"/>
              </a:rPr>
              <a:t>Ensure that the all-clear is not sounded</a:t>
            </a:r>
          </a:p>
          <a:p>
            <a:pPr lvl="2"/>
            <a:r>
              <a:rPr lang="en-GB" altLang="en-US">
                <a:ea typeface="ＭＳ Ｐゴシック" panose="020B0600070205080204" pitchFamily="34" charset="-128"/>
              </a:rPr>
              <a:t>Ensure that all sentries stay in-place</a:t>
            </a:r>
          </a:p>
          <a:p>
            <a:pPr lvl="2"/>
            <a:r>
              <a:rPr lang="en-GB" altLang="en-US">
                <a:ea typeface="ＭＳ Ｐゴシック" panose="020B0600070205080204" pitchFamily="34" charset="-128"/>
              </a:rPr>
              <a:t>Inform the Explosives Supervisor of the situation</a:t>
            </a:r>
          </a:p>
          <a:p>
            <a:pPr lvl="1"/>
            <a:r>
              <a:rPr lang="en-GB" altLang="en-US">
                <a:ea typeface="ＭＳ Ｐゴシック" panose="020B0600070205080204" pitchFamily="34" charset="-128"/>
              </a:rPr>
              <a:t>The Shotfiring Rules for each quarry should include a section dealing with misfires and it is these procedures that should be followed in this event</a:t>
            </a:r>
          </a:p>
          <a:p>
            <a:pPr lvl="1"/>
            <a:endParaRPr lang="en-GB" altLang="en-US">
              <a:ea typeface="ＭＳ Ｐゴシック" panose="020B0600070205080204"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3928887-8FC1-44BD-B4BA-9082272ABB08}"/>
              </a:ext>
            </a:extLst>
          </p:cNvPr>
          <p:cNvSpPr>
            <a:spLocks noGrp="1"/>
          </p:cNvSpPr>
          <p:nvPr>
            <p:ph type="title"/>
          </p:nvPr>
        </p:nvSpPr>
        <p:spPr/>
        <p:txBody>
          <a:bodyPr/>
          <a:lstStyle/>
          <a:p>
            <a:r>
              <a:rPr lang="en-GB" altLang="en-US">
                <a:ea typeface="ＭＳ Ｐゴシック" panose="020B0600070205080204" pitchFamily="34" charset="-128"/>
              </a:rPr>
              <a:t>The Post-Blast Inspection</a:t>
            </a:r>
            <a:br>
              <a:rPr lang="en-GB" altLang="en-US">
                <a:ea typeface="ＭＳ Ｐゴシック" panose="020B0600070205080204" pitchFamily="34" charset="-128"/>
              </a:rPr>
            </a:br>
            <a:r>
              <a:rPr lang="en-GB" altLang="en-US">
                <a:ea typeface="ＭＳ Ｐゴシック" panose="020B0600070205080204" pitchFamily="34" charset="-128"/>
              </a:rPr>
              <a:t>3. Minimising the risks</a:t>
            </a:r>
          </a:p>
        </p:txBody>
      </p:sp>
      <p:sp>
        <p:nvSpPr>
          <p:cNvPr id="9219" name="Rectangle 3">
            <a:extLst>
              <a:ext uri="{FF2B5EF4-FFF2-40B4-BE49-F238E27FC236}">
                <a16:creationId xmlns:a16="http://schemas.microsoft.com/office/drawing/2014/main" id="{1B4F2CCE-B89D-4887-9030-B89825DA81A6}"/>
              </a:ext>
            </a:extLst>
          </p:cNvPr>
          <p:cNvSpPr>
            <a:spLocks noGrp="1"/>
          </p:cNvSpPr>
          <p:nvPr>
            <p:ph idx="1"/>
          </p:nvPr>
        </p:nvSpPr>
        <p:spPr/>
        <p:txBody>
          <a:bodyPr/>
          <a:lstStyle/>
          <a:p>
            <a:r>
              <a:rPr lang="en-GB" altLang="en-US">
                <a:ea typeface="ＭＳ Ｐゴシック" panose="020B0600070205080204" pitchFamily="34" charset="-128"/>
              </a:rPr>
              <a:t>Fumes and dust</a:t>
            </a:r>
          </a:p>
          <a:p>
            <a:pPr lvl="1"/>
            <a:r>
              <a:rPr lang="en-GB" altLang="en-US">
                <a:ea typeface="ＭＳ Ｐゴシック" panose="020B0600070205080204" pitchFamily="34" charset="-128"/>
              </a:rPr>
              <a:t>Make sure the shotfiring shelter is not positioned downwind of the blast area</a:t>
            </a:r>
          </a:p>
          <a:p>
            <a:pPr lvl="2"/>
            <a:r>
              <a:rPr lang="en-GB" altLang="en-US">
                <a:ea typeface="ＭＳ Ｐゴシック" panose="020B0600070205080204" pitchFamily="34" charset="-128"/>
              </a:rPr>
              <a:t>See QNJAC TBT 01 Positioning a Shotfiring Shelter</a:t>
            </a:r>
          </a:p>
          <a:p>
            <a:pPr lvl="1"/>
            <a:r>
              <a:rPr lang="en-GB" altLang="en-US">
                <a:ea typeface="ＭＳ Ｐゴシック" panose="020B0600070205080204" pitchFamily="34" charset="-128"/>
              </a:rPr>
              <a:t>Wait for the fumes and dust to clear</a:t>
            </a:r>
          </a:p>
          <a:p>
            <a:r>
              <a:rPr lang="en-GB" altLang="en-US">
                <a:ea typeface="ＭＳ Ｐゴシック" panose="020B0600070205080204" pitchFamily="34" charset="-128"/>
              </a:rPr>
              <a:t>Falls of ground</a:t>
            </a:r>
          </a:p>
          <a:p>
            <a:pPr lvl="1"/>
            <a:r>
              <a:rPr lang="en-GB" altLang="en-US">
                <a:ea typeface="ＭＳ Ｐゴシック" panose="020B0600070205080204" pitchFamily="34" charset="-128"/>
              </a:rPr>
              <a:t>Keep away from the toe of the face above and crest of the face below</a:t>
            </a:r>
          </a:p>
          <a:p>
            <a:pPr lvl="1"/>
            <a:r>
              <a:rPr lang="en-GB" altLang="en-US">
                <a:ea typeface="ＭＳ Ｐゴシック" panose="020B0600070205080204" pitchFamily="34" charset="-128"/>
              </a:rPr>
              <a:t>If possible inspect the blast muck-pile from the bench below</a:t>
            </a:r>
          </a:p>
          <a:p>
            <a:pPr lvl="1"/>
            <a:r>
              <a:rPr lang="en-GB" altLang="en-US">
                <a:ea typeface="ＭＳ Ｐゴシック" panose="020B0600070205080204" pitchFamily="34" charset="-128"/>
              </a:rPr>
              <a:t>Blasting may expose cavities in limestone quarries or old workings in opencast sites </a:t>
            </a:r>
          </a:p>
          <a:p>
            <a:pPr lvl="1"/>
            <a:r>
              <a:rPr lang="en-GB" altLang="en-US">
                <a:ea typeface="ＭＳ Ｐゴシック" panose="020B0600070205080204" pitchFamily="34" charset="-128"/>
              </a:rPr>
              <a:t>Inspect the blast muck-pile from the side</a:t>
            </a:r>
          </a:p>
          <a:p>
            <a:pPr lvl="1"/>
            <a:endParaRPr lang="en-GB" altLang="en-US">
              <a:ea typeface="ＭＳ Ｐゴシック" panose="020B0600070205080204" pitchFamily="34" charset="-128"/>
            </a:endParaRPr>
          </a:p>
          <a:p>
            <a:pPr lvl="1"/>
            <a:endParaRPr lang="en-GB" altLang="en-US">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75856EC-100E-468F-BE16-132F1E092E3E}"/>
              </a:ext>
            </a:extLst>
          </p:cNvPr>
          <p:cNvSpPr>
            <a:spLocks noGrp="1"/>
          </p:cNvSpPr>
          <p:nvPr>
            <p:ph type="title"/>
          </p:nvPr>
        </p:nvSpPr>
        <p:spPr/>
        <p:txBody>
          <a:bodyPr/>
          <a:lstStyle/>
          <a:p>
            <a:r>
              <a:rPr lang="en-GB" altLang="en-US">
                <a:ea typeface="ＭＳ Ｐゴシック" panose="020B0600070205080204" pitchFamily="34" charset="-128"/>
              </a:rPr>
              <a:t>The Post-Blast Inspection</a:t>
            </a:r>
            <a:br>
              <a:rPr lang="en-GB" altLang="en-US">
                <a:ea typeface="ＭＳ Ｐゴシック" panose="020B0600070205080204" pitchFamily="34" charset="-128"/>
              </a:rPr>
            </a:br>
            <a:r>
              <a:rPr lang="en-GB" altLang="en-US">
                <a:ea typeface="ＭＳ Ｐゴシック" panose="020B0600070205080204" pitchFamily="34" charset="-128"/>
              </a:rPr>
              <a:t>4. Key points</a:t>
            </a:r>
          </a:p>
        </p:txBody>
      </p:sp>
      <p:sp>
        <p:nvSpPr>
          <p:cNvPr id="10243" name="Rectangle 3">
            <a:extLst>
              <a:ext uri="{FF2B5EF4-FFF2-40B4-BE49-F238E27FC236}">
                <a16:creationId xmlns:a16="http://schemas.microsoft.com/office/drawing/2014/main" id="{530F15E3-466F-4FEC-A64D-DF7B6AA90BC7}"/>
              </a:ext>
            </a:extLst>
          </p:cNvPr>
          <p:cNvSpPr>
            <a:spLocks noGrp="1"/>
          </p:cNvSpPr>
          <p:nvPr>
            <p:ph idx="1"/>
          </p:nvPr>
        </p:nvSpPr>
        <p:spPr/>
        <p:txBody>
          <a:bodyPr/>
          <a:lstStyle/>
          <a:p>
            <a:r>
              <a:rPr lang="en-GB" altLang="en-US" sz="1600">
                <a:ea typeface="ＭＳ Ｐゴシック" panose="020B0600070205080204" pitchFamily="34" charset="-128"/>
              </a:rPr>
              <a:t>The post-blast inspection is potentially the most risky part of the shotfiring process</a:t>
            </a:r>
          </a:p>
          <a:p>
            <a:endParaRPr lang="en-GB" altLang="en-US" sz="1600">
              <a:ea typeface="ＭＳ Ｐゴシック" panose="020B0600070205080204" pitchFamily="34" charset="-128"/>
            </a:endParaRPr>
          </a:p>
          <a:p>
            <a:r>
              <a:rPr lang="en-GB" altLang="en-US" sz="1600">
                <a:ea typeface="ＭＳ Ｐゴシック" panose="020B0600070205080204" pitchFamily="34" charset="-128"/>
              </a:rPr>
              <a:t>After firing wait until the dust and fumes have cleared, following the manufacturers guidance on minimum times before inspecting</a:t>
            </a:r>
          </a:p>
          <a:p>
            <a:endParaRPr lang="en-GB" altLang="en-US" sz="1600">
              <a:ea typeface="ＭＳ Ｐゴシック" panose="020B0600070205080204" pitchFamily="34" charset="-128"/>
            </a:endParaRPr>
          </a:p>
          <a:p>
            <a:r>
              <a:rPr lang="en-GB" altLang="en-US" sz="1600">
                <a:ea typeface="ＭＳ Ｐゴシック" panose="020B0600070205080204" pitchFamily="34" charset="-128"/>
              </a:rPr>
              <a:t>Approach the blast area with care avoiding the toes and crest of faces</a:t>
            </a:r>
          </a:p>
          <a:p>
            <a:endParaRPr lang="en-GB" altLang="en-US" sz="1600">
              <a:ea typeface="ＭＳ Ｐゴシック" panose="020B0600070205080204" pitchFamily="34" charset="-128"/>
            </a:endParaRPr>
          </a:p>
          <a:p>
            <a:r>
              <a:rPr lang="en-GB" altLang="en-US" sz="1600">
                <a:ea typeface="ＭＳ Ｐゴシック" panose="020B0600070205080204" pitchFamily="34" charset="-128"/>
              </a:rPr>
              <a:t>Inspect the blast area from below or from the side of the blast</a:t>
            </a:r>
          </a:p>
          <a:p>
            <a:endParaRPr lang="en-GB" altLang="en-US" sz="1600">
              <a:ea typeface="ＭＳ Ｐゴシック" panose="020B0600070205080204" pitchFamily="34" charset="-128"/>
            </a:endParaRPr>
          </a:p>
          <a:p>
            <a:r>
              <a:rPr lang="en-GB" altLang="en-US" sz="1600">
                <a:ea typeface="ＭＳ Ｐゴシック" panose="020B0600070205080204" pitchFamily="34" charset="-128"/>
              </a:rPr>
              <a:t>Do not rush the inspection process</a:t>
            </a:r>
          </a:p>
          <a:p>
            <a:endParaRPr lang="en-GB" altLang="en-US" sz="1600">
              <a:ea typeface="ＭＳ Ｐゴシック" panose="020B0600070205080204" pitchFamily="34" charset="-128"/>
            </a:endParaRPr>
          </a:p>
          <a:p>
            <a:r>
              <a:rPr lang="en-GB" altLang="en-US" sz="1600">
                <a:ea typeface="ＭＳ Ｐゴシック" panose="020B0600070205080204" pitchFamily="34" charset="-128"/>
              </a:rPr>
              <a:t>Carry out the inspection in pairs, if not possible stay in communication </a:t>
            </a:r>
          </a:p>
          <a:p>
            <a:endParaRPr lang="en-GB" altLang="en-US" sz="1600">
              <a:ea typeface="ＭＳ Ｐゴシック" panose="020B0600070205080204" pitchFamily="34" charset="-128"/>
            </a:endParaRPr>
          </a:p>
          <a:p>
            <a:r>
              <a:rPr lang="en-GB" altLang="en-US" sz="1600">
                <a:ea typeface="ＭＳ Ｐゴシック" panose="020B0600070205080204" pitchFamily="34" charset="-128"/>
              </a:rPr>
              <a:t>Do not sound the all-clear until the inspection process is complete</a:t>
            </a:r>
          </a:p>
          <a:p>
            <a:endParaRPr lang="en-GB" altLang="en-US" sz="1600">
              <a:ea typeface="ＭＳ Ｐゴシック" panose="020B0600070205080204" pitchFamily="34" charset="-128"/>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B553ECC2D3844689042851BF8B4A40" ma:contentTypeVersion="2" ma:contentTypeDescription="Create a new document." ma:contentTypeScope="" ma:versionID="144f0608bcfbb2f02fcc34ed8c5685e9">
  <xsd:schema xmlns:xsd="http://www.w3.org/2001/XMLSchema" xmlns:xs="http://www.w3.org/2001/XMLSchema" xmlns:p="http://schemas.microsoft.com/office/2006/metadata/properties" xmlns:ns2="f8d346e2-fb1b-4e34-81ab-6b7dd80a5066" targetNamespace="http://schemas.microsoft.com/office/2006/metadata/properties" ma:root="true" ma:fieldsID="2d47e146bd3ab0b5314da015fe12079e" ns2:_="">
    <xsd:import namespace="f8d346e2-fb1b-4e34-81ab-6b7dd80a5066"/>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d346e2-fb1b-4e34-81ab-6b7dd80a50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4C58BB-A254-47A7-A3D1-C37A9C7CBAA0}">
  <ds:schemaRefs>
    <ds:schemaRef ds:uri="http://schemas.microsoft.com/sharepoint/v3/contenttype/forms"/>
  </ds:schemaRefs>
</ds:datastoreItem>
</file>

<file path=customXml/itemProps2.xml><?xml version="1.0" encoding="utf-8"?>
<ds:datastoreItem xmlns:ds="http://schemas.openxmlformats.org/officeDocument/2006/customXml" ds:itemID="{6409256C-9FEE-48AE-9831-A5B190DA2F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d346e2-fb1b-4e34-81ab-6b7dd80a50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DC7AEDA-CBB6-4A73-8C69-2088CE36857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903</TotalTime>
  <Words>798</Words>
  <Application>Microsoft Office PowerPoint</Application>
  <PresentationFormat>On-screen Show (4:3)</PresentationFormat>
  <Paragraphs>73</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The Post-Blast Inspection Guidance on the post-blast inspection process </vt:lpstr>
      <vt:lpstr>The Post-Blast Inspection 1. Introduction</vt:lpstr>
      <vt:lpstr>The Post-Blast Inspection 2. What are the hazards</vt:lpstr>
      <vt:lpstr>The Post-Blast Inspection 2. What are the hazards</vt:lpstr>
      <vt:lpstr>The Post-Blast Inspection 2. What are the hazards</vt:lpstr>
      <vt:lpstr>The Post-Blast Inspection 2. What are the hazards</vt:lpstr>
      <vt:lpstr>The Post-Blast Inspection 3. Minimising the risks</vt:lpstr>
      <vt:lpstr>The Post-Blast Inspection 4. Key points</vt:lpstr>
    </vt:vector>
  </TitlesOfParts>
  <Company>Print Revolution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Health &amp; Safety Guidance for Quarries</dc:title>
  <dc:creator>Adrian Collier</dc:creator>
  <cp:lastModifiedBy>Paul Pounsford</cp:lastModifiedBy>
  <cp:revision>68</cp:revision>
  <dcterms:created xsi:type="dcterms:W3CDTF">2013-01-09T16:16:24Z</dcterms:created>
  <dcterms:modified xsi:type="dcterms:W3CDTF">2021-03-04T16:55:30Z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0x010100A1B553ECC2D3844689042851BF8B4A40</vt:lpwstr>
  </property>
</Properties>
</file>