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3"/>
  </p:notesMasterIdLst>
  <p:sldIdLst>
    <p:sldId id="277" r:id="rId5"/>
    <p:sldId id="285" r:id="rId6"/>
    <p:sldId id="286" r:id="rId7"/>
    <p:sldId id="287" r:id="rId8"/>
    <p:sldId id="288" r:id="rId9"/>
    <p:sldId id="289" r:id="rId10"/>
    <p:sldId id="290" r:id="rId11"/>
    <p:sldId id="291" r:id="rId12"/>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11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92F8BFC-1B3B-4BFF-9B0C-A58CE44D7D6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AB1793DB-6320-47E5-8286-CF94484F092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0E530173-AB06-4BBA-8610-CBAF56DB84B6}" type="datetimeFigureOut">
              <a:rPr lang="en-GB"/>
              <a:pPr>
                <a:defRPr/>
              </a:pPr>
              <a:t>04/03/2021</a:t>
            </a:fld>
            <a:endParaRPr lang="en-GB"/>
          </a:p>
        </p:txBody>
      </p:sp>
      <p:sp>
        <p:nvSpPr>
          <p:cNvPr id="4" name="Slide Image Placeholder 3">
            <a:extLst>
              <a:ext uri="{FF2B5EF4-FFF2-40B4-BE49-F238E27FC236}">
                <a16:creationId xmlns:a16="http://schemas.microsoft.com/office/drawing/2014/main" id="{1AA8536C-0436-4EAE-8684-D9DEA3CD7C5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2BE0A521-3BC6-433C-8CC6-586517DEA5C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B9F53DB8-A029-4E16-90AB-6076DBD9426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1471FEDC-9C0C-4C3E-97BC-C92ADEE43CB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EAD86CAF-4326-432C-8740-1ADE629C12BF}"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D86CAF-4326-432C-8740-1ADE629C12BF}" type="slidenum">
              <a:rPr lang="en-GB" altLang="en-US" smtClean="0"/>
              <a:pPr/>
              <a:t>1</a:t>
            </a:fld>
            <a:endParaRPr lang="en-GB" altLang="en-US"/>
          </a:p>
        </p:txBody>
      </p:sp>
    </p:spTree>
    <p:extLst>
      <p:ext uri="{BB962C8B-B14F-4D97-AF65-F5344CB8AC3E}">
        <p14:creationId xmlns:p14="http://schemas.microsoft.com/office/powerpoint/2010/main" val="1397374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3199"/>
            <a:ext cx="7772400" cy="1470025"/>
          </a:xfrm>
        </p:spPr>
        <p:txBody>
          <a:bodyPr/>
          <a:lstStyle>
            <a:lvl1pPr algn="ctr">
              <a:defRPr sz="3200" b="1">
                <a:solidFill>
                  <a:schemeClr val="tx1">
                    <a:lumMod val="50000"/>
                    <a:lumOff val="50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3159164"/>
            <a:ext cx="6400800" cy="1166093"/>
          </a:xfrm>
        </p:spPr>
        <p:txBody>
          <a:bodyPr/>
          <a:lstStyle>
            <a:lvl1pPr marL="0" indent="0" algn="l">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196664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457200" y="1350963"/>
            <a:ext cx="8229600" cy="4322762"/>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2475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9315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634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90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sz="1800" b="1"/>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24523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a:extLst>
              <a:ext uri="{FF2B5EF4-FFF2-40B4-BE49-F238E27FC236}">
                <a16:creationId xmlns:a16="http://schemas.microsoft.com/office/drawing/2014/main" id="{384EC994-AF7E-4045-BC4D-AD89F91940FC}"/>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DD66CD82-7E26-4458-93B1-B5B2CBFCD85E}"/>
              </a:ext>
            </a:extLst>
          </p:cNvPr>
          <p:cNvSpPr>
            <a:spLocks noGrp="1"/>
          </p:cNvSpPr>
          <p:nvPr>
            <p:ph type="title"/>
          </p:nvPr>
        </p:nvSpPr>
        <p:spPr bwMode="auto">
          <a:xfrm>
            <a:off x="457200" y="301625"/>
            <a:ext cx="8229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8" name="Text Placeholder 2">
            <a:extLst>
              <a:ext uri="{FF2B5EF4-FFF2-40B4-BE49-F238E27FC236}">
                <a16:creationId xmlns:a16="http://schemas.microsoft.com/office/drawing/2014/main" id="{EEADE3AD-D68E-49BF-868B-0FE024A79BAC}"/>
              </a:ext>
            </a:extLst>
          </p:cNvPr>
          <p:cNvSpPr>
            <a:spLocks noGrp="1"/>
          </p:cNvSpPr>
          <p:nvPr>
            <p:ph type="body" idx="1"/>
          </p:nvPr>
        </p:nvSpPr>
        <p:spPr bwMode="auto">
          <a:xfrm>
            <a:off x="457200" y="1257300"/>
            <a:ext cx="82296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pic>
        <p:nvPicPr>
          <p:cNvPr id="1029" name="Picture 5">
            <a:extLst>
              <a:ext uri="{FF2B5EF4-FFF2-40B4-BE49-F238E27FC236}">
                <a16:creationId xmlns:a16="http://schemas.microsoft.com/office/drawing/2014/main" id="{193FFDEF-B4D8-46BA-B495-A863F6FA40D8}"/>
              </a:ext>
            </a:extLst>
          </p:cNvPr>
          <p:cNvPicPr>
            <a:picLocks noChangeAspect="1" noChangeArrowheads="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338" y="5559425"/>
            <a:ext cx="1335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7">
            <a:extLst>
              <a:ext uri="{FF2B5EF4-FFF2-40B4-BE49-F238E27FC236}">
                <a16:creationId xmlns:a16="http://schemas.microsoft.com/office/drawing/2014/main" id="{41C366E9-A4B0-4C1A-B7C2-0433BC4C6626}"/>
              </a:ext>
            </a:extLst>
          </p:cNvPr>
          <p:cNvSpPr txBox="1">
            <a:spLocks noChangeArrowheads="1"/>
          </p:cNvSpPr>
          <p:nvPr userDrawn="1"/>
        </p:nvSpPr>
        <p:spPr bwMode="auto">
          <a:xfrm>
            <a:off x="398463" y="6386513"/>
            <a:ext cx="1055687" cy="276225"/>
          </a:xfrm>
          <a:prstGeom prst="rect">
            <a:avLst/>
          </a:prstGeom>
          <a:noFill/>
          <a:ln>
            <a:noFill/>
          </a:ln>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1200">
                <a:solidFill>
                  <a:srgbClr val="F2F2F2"/>
                </a:solidFill>
              </a:rPr>
              <a:t>Slide </a:t>
            </a:r>
            <a:fld id="{5800FB31-1C5C-43CB-8196-A2E80AC4A6D8}" type="slidenum">
              <a:rPr lang="en-GB" altLang="en-US" sz="1200">
                <a:solidFill>
                  <a:srgbClr val="F2F2F2"/>
                </a:solidFill>
              </a:rPr>
              <a:pPr eaLnBrk="1" hangingPunct="1"/>
              <a:t>‹#›</a:t>
            </a:fld>
            <a:r>
              <a:rPr lang="en-GB" altLang="en-US" sz="1200">
                <a:solidFill>
                  <a:srgbClr val="F2F2F2"/>
                </a:solidFill>
              </a:rPr>
              <a:t> of 8</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l" defTabSz="457200" rtl="0" eaLnBrk="0" fontAlgn="base" hangingPunct="0">
        <a:spcBef>
          <a:spcPct val="0"/>
        </a:spcBef>
        <a:spcAft>
          <a:spcPct val="0"/>
        </a:spcAft>
        <a:defRPr sz="2500" b="1"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1600" b="1"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48B6D963-D867-4DE0-BE7E-EC4B8DD4A9AB}"/>
              </a:ext>
            </a:extLst>
          </p:cNvPr>
          <p:cNvSpPr>
            <a:spLocks noGrp="1" noChangeArrowheads="1"/>
          </p:cNvSpPr>
          <p:nvPr>
            <p:ph type="ctrTitle"/>
          </p:nvPr>
        </p:nvSpPr>
        <p:spPr>
          <a:xfrm>
            <a:off x="1371600" y="1965325"/>
            <a:ext cx="7086600" cy="1470025"/>
          </a:xfrm>
        </p:spPr>
        <p:txBody>
          <a:bodyPr/>
          <a:lstStyle/>
          <a:p>
            <a:pPr algn="l" eaLnBrk="1" hangingPunct="1">
              <a:defRPr/>
            </a:pPr>
            <a:r>
              <a:rPr lang="en-GB" dirty="0"/>
              <a:t>The Post-Blast Inspection</a:t>
            </a:r>
            <a:br>
              <a:rPr lang="en-GB" dirty="0"/>
            </a:br>
            <a:r>
              <a:rPr lang="en-GB" sz="2000" dirty="0"/>
              <a:t>Guidance on the post-blast inspection process</a:t>
            </a:r>
            <a:br>
              <a:rPr lang="en-GB" sz="2000" dirty="0"/>
            </a:br>
            <a:endParaRPr lang="en-US" dirty="0"/>
          </a:p>
        </p:txBody>
      </p:sp>
      <p:sp>
        <p:nvSpPr>
          <p:cNvPr id="3075" name="Text Box 5">
            <a:extLst>
              <a:ext uri="{FF2B5EF4-FFF2-40B4-BE49-F238E27FC236}">
                <a16:creationId xmlns:a16="http://schemas.microsoft.com/office/drawing/2014/main" id="{D39158F9-622C-48ED-BFFA-2A224B26C9C8}"/>
              </a:ext>
            </a:extLst>
          </p:cNvPr>
          <p:cNvSpPr txBox="1">
            <a:spLocks noChangeArrowheads="1"/>
          </p:cNvSpPr>
          <p:nvPr/>
        </p:nvSpPr>
        <p:spPr bwMode="auto">
          <a:xfrm>
            <a:off x="684213" y="404813"/>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800" b="0">
                <a:solidFill>
                  <a:schemeClr val="tx1"/>
                </a:solidFill>
                <a:latin typeface="Arial" panose="020B0604020202020204" pitchFamily="34" charset="0"/>
              </a:rPr>
              <a:t>Drilling and Blasting</a:t>
            </a:r>
          </a:p>
          <a:p>
            <a:pPr eaLnBrk="1" hangingPunct="1">
              <a:spcBef>
                <a:spcPct val="0"/>
              </a:spcBef>
              <a:buFontTx/>
              <a:buNone/>
            </a:pPr>
            <a:r>
              <a:rPr lang="en-GB" altLang="en-US" sz="1800" b="0">
                <a:solidFill>
                  <a:schemeClr val="tx1"/>
                </a:solidFill>
                <a:latin typeface="Arial" panose="020B0604020202020204" pitchFamily="34" charset="0"/>
              </a:rPr>
              <a:t>Toolbox Talk : 08</a:t>
            </a:r>
            <a:endParaRPr lang="en-US" altLang="en-US" sz="1800" b="0">
              <a:solidFill>
                <a:schemeClr val="tx1"/>
              </a:solidFill>
              <a:latin typeface="Arial" panose="020B0604020202020204" pitchFamily="34" charset="0"/>
            </a:endParaRPr>
          </a:p>
        </p:txBody>
      </p:sp>
      <p:sp>
        <p:nvSpPr>
          <p:cNvPr id="10" name="Subtitle 9">
            <a:extLst>
              <a:ext uri="{FF2B5EF4-FFF2-40B4-BE49-F238E27FC236}">
                <a16:creationId xmlns:a16="http://schemas.microsoft.com/office/drawing/2014/main" id="{27FB671B-01F3-4173-981A-5A5627677174}"/>
              </a:ext>
            </a:extLst>
          </p:cNvPr>
          <p:cNvSpPr>
            <a:spLocks noGrp="1"/>
          </p:cNvSpPr>
          <p:nvPr>
            <p:ph type="subTitle" idx="1"/>
          </p:nvPr>
        </p:nvSpPr>
        <p:spPr>
          <a:xfrm>
            <a:off x="1371600" y="3613150"/>
            <a:ext cx="6400800" cy="1025525"/>
          </a:xfrm>
        </p:spPr>
        <p:txBody>
          <a:bodyPr/>
          <a:lstStyle/>
          <a:p>
            <a:pPr>
              <a:buFont typeface="Arial" charset="0"/>
              <a:buNone/>
              <a:defRPr/>
            </a:pPr>
            <a:r>
              <a:rPr lang="en-GB" kern="0" dirty="0">
                <a:solidFill>
                  <a:schemeClr val="accent5">
                    <a:lumMod val="25000"/>
                  </a:schemeClr>
                </a:solidFill>
              </a:rPr>
              <a:t>Target Audience</a:t>
            </a:r>
          </a:p>
          <a:p>
            <a:pPr lvl="1" algn="l">
              <a:buFont typeface="Arial" charset="0"/>
              <a:buNone/>
              <a:defRPr/>
            </a:pPr>
            <a:r>
              <a:rPr lang="en-GB" i="1" kern="0" dirty="0">
                <a:solidFill>
                  <a:schemeClr val="accent5">
                    <a:lumMod val="25000"/>
                  </a:schemeClr>
                </a:solidFill>
              </a:rPr>
              <a:t>Shotfirers and Explosive Supervisors.</a:t>
            </a:r>
            <a:endParaRPr lang="en-US" i="1" kern="0" dirty="0">
              <a:solidFill>
                <a:schemeClr val="accent5">
                  <a:lumMod val="25000"/>
                </a:schemeClr>
              </a:solidFill>
            </a:endParaRPr>
          </a:p>
          <a:p>
            <a:pPr>
              <a:buFont typeface="Arial" charset="0"/>
              <a:buNone/>
              <a:defRPr/>
            </a:pPr>
            <a:endParaRPr lang="en-GB" dirty="0"/>
          </a:p>
        </p:txBody>
      </p:sp>
      <p:sp>
        <p:nvSpPr>
          <p:cNvPr id="7" name="TextBox 6">
            <a:extLst>
              <a:ext uri="{FF2B5EF4-FFF2-40B4-BE49-F238E27FC236}">
                <a16:creationId xmlns:a16="http://schemas.microsoft.com/office/drawing/2014/main" id="{2948F3B9-56E6-4473-9D34-7D7176C7B801}"/>
              </a:ext>
            </a:extLst>
          </p:cNvPr>
          <p:cNvSpPr txBox="1"/>
          <p:nvPr/>
        </p:nvSpPr>
        <p:spPr>
          <a:xfrm>
            <a:off x="1755775" y="4981575"/>
            <a:ext cx="5632450" cy="954088"/>
          </a:xfrm>
          <a:prstGeom prst="rect">
            <a:avLst/>
          </a:prstGeom>
          <a:solidFill>
            <a:schemeClr val="accent6">
              <a:lumMod val="40000"/>
              <a:lumOff val="60000"/>
            </a:schemeClr>
          </a:solidFill>
          <a:ln>
            <a:solidFill>
              <a:schemeClr val="bg1">
                <a:lumMod val="50000"/>
              </a:schemeClr>
            </a:solidFill>
          </a:ln>
        </p:spPr>
        <p:txBody>
          <a:bodyPr anchor="ctr">
            <a:spAutoFit/>
          </a:bodyPr>
          <a:lstStyle/>
          <a:p>
            <a:pPr eaLnBrk="1" hangingPunct="1">
              <a:defRPr/>
            </a:pPr>
            <a:r>
              <a:rPr lang="en-GB" sz="800" i="1" dirty="0">
                <a:latin typeface="Arial" charset="0"/>
              </a:rPr>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a:t>
            </a:r>
          </a:p>
          <a:p>
            <a:pPr eaLnBrk="1" hangingPunct="1">
              <a:defRPr/>
            </a:pPr>
            <a:endParaRPr lang="en-GB" sz="800" i="1" dirty="0">
              <a:latin typeface="Arial" charset="0"/>
            </a:endParaRPr>
          </a:p>
          <a:p>
            <a:pPr eaLnBrk="1" hangingPunct="1">
              <a:defRPr/>
            </a:pPr>
            <a:r>
              <a:rPr lang="en-GB" sz="800" i="1" dirty="0">
                <a:latin typeface="Arial" charset="0"/>
              </a:rPr>
              <a:t>This guidance represents good practice which may go further than the minimum you need to do to comply with the law.</a:t>
            </a:r>
          </a:p>
          <a:p>
            <a:pPr eaLnBrk="1" hangingPunct="1">
              <a:defRPr/>
            </a:pPr>
            <a:endParaRPr lang="en-GB" sz="800" i="1" dirty="0">
              <a:latin typeface="Arial" charset="0"/>
            </a:endParaRPr>
          </a:p>
          <a:p>
            <a:pPr eaLnBrk="1" hangingPunct="1">
              <a:defRPr/>
            </a:pPr>
            <a:r>
              <a:rPr lang="en-GB" sz="800" i="1" dirty="0">
                <a:latin typeface="Arial" charset="0"/>
              </a:rPr>
              <a:t>If you use the information provided in this document please acknowledge ‘QNJAC’ as the source .</a:t>
            </a:r>
          </a:p>
        </p:txBody>
      </p:sp>
      <p:sp>
        <p:nvSpPr>
          <p:cNvPr id="8" name="Slide Number Placeholder 3">
            <a:extLst>
              <a:ext uri="{FF2B5EF4-FFF2-40B4-BE49-F238E27FC236}">
                <a16:creationId xmlns:a16="http://schemas.microsoft.com/office/drawing/2014/main" id="{9AEA473E-7AB3-4F89-BF21-56EE38DC73A4}"/>
              </a:ext>
            </a:extLst>
          </p:cNvPr>
          <p:cNvSpPr txBox="1">
            <a:spLocks/>
          </p:cNvSpPr>
          <p:nvPr/>
        </p:nvSpPr>
        <p:spPr>
          <a:xfrm>
            <a:off x="6646863" y="404813"/>
            <a:ext cx="1576387" cy="365125"/>
          </a:xfrm>
          <a:prstGeom prst="rect">
            <a:avLst/>
          </a:prstGeom>
        </p:spPr>
        <p:txBody>
          <a:bodyPr/>
          <a:lstStyle/>
          <a:p>
            <a:pPr algn="r" eaLnBrk="1" hangingPunct="1">
              <a:defRPr/>
            </a:pPr>
            <a:r>
              <a:rPr lang="en-US" sz="1200" dirty="0">
                <a:solidFill>
                  <a:schemeClr val="bg1">
                    <a:lumMod val="50000"/>
                  </a:schemeClr>
                </a:solidFill>
                <a:latin typeface="Arial" charset="0"/>
              </a:rPr>
              <a:t>Updated Feb 2020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5D6CD35A-CBCC-45F7-9DBA-4041EFC62516}"/>
              </a:ext>
            </a:extLst>
          </p:cNvPr>
          <p:cNvSpPr>
            <a:spLocks noGrp="1"/>
          </p:cNvSpPr>
          <p:nvPr>
            <p:ph type="body" sz="quarter" idx="11"/>
          </p:nvPr>
        </p:nvSpPr>
        <p:spPr/>
        <p:txBody>
          <a:bodyPr/>
          <a:lstStyle/>
          <a:p>
            <a:r>
              <a:rPr lang="en-GB" altLang="en-US">
                <a:ea typeface="ＭＳ Ｐゴシック" panose="020B0600070205080204" pitchFamily="34" charset="-128"/>
              </a:rPr>
              <a:t>The Shotfirer has a responsibility to carry out a post-blast inspection</a:t>
            </a:r>
          </a:p>
          <a:p>
            <a:pPr lvl="1"/>
            <a:r>
              <a:rPr lang="en-GB" altLang="en-US">
                <a:ea typeface="ＭＳ Ｐゴシック" panose="020B0600070205080204" pitchFamily="34" charset="-128"/>
              </a:rPr>
              <a:t>The purpose of the inspection is to confirm that conditions are </a:t>
            </a:r>
            <a:br>
              <a:rPr lang="en-GB" altLang="en-US">
                <a:ea typeface="ＭＳ Ｐゴシック" panose="020B0600070205080204" pitchFamily="34" charset="-128"/>
              </a:rPr>
            </a:br>
            <a:r>
              <a:rPr lang="en-GB" altLang="en-US">
                <a:ea typeface="ＭＳ Ｐゴシック" panose="020B0600070205080204" pitchFamily="34" charset="-128"/>
              </a:rPr>
              <a:t>safe for work in the area to recommence</a:t>
            </a:r>
          </a:p>
          <a:p>
            <a:pPr lvl="1"/>
            <a:r>
              <a:rPr lang="en-GB" altLang="en-US">
                <a:ea typeface="ＭＳ Ｐゴシック" panose="020B0600070205080204" pitchFamily="34" charset="-128"/>
              </a:rPr>
              <a:t>In particular the shotfirer is looking for evidence of misfires and unsafe ground conditions</a:t>
            </a:r>
          </a:p>
          <a:p>
            <a:pPr lvl="1"/>
            <a:r>
              <a:rPr lang="en-GB" altLang="en-US">
                <a:solidFill>
                  <a:srgbClr val="FF0000"/>
                </a:solidFill>
                <a:ea typeface="ＭＳ Ｐゴシック" panose="020B0600070205080204" pitchFamily="34" charset="-128"/>
              </a:rPr>
              <a:t>Where a dangerous condition has resulted from the blast the shotfirer should maintain the Danger Zone and inform the Explosives Supervisor as soon as possible</a:t>
            </a:r>
          </a:p>
          <a:p>
            <a:pPr lvl="1"/>
            <a:r>
              <a:rPr lang="en-GB" altLang="en-US">
                <a:solidFill>
                  <a:srgbClr val="FF0000"/>
                </a:solidFill>
                <a:ea typeface="ＭＳ Ｐゴシック" panose="020B0600070205080204" pitchFamily="34" charset="-128"/>
              </a:rPr>
              <a:t>Shotfirers need to follow the manufacturers recommended minimum time after firing before carrying out the inspection particularly when using electronic detonators</a:t>
            </a:r>
          </a:p>
          <a:p>
            <a:r>
              <a:rPr lang="en-GB" altLang="en-US">
                <a:ea typeface="ＭＳ Ｐゴシック" panose="020B0600070205080204" pitchFamily="34" charset="-128"/>
              </a:rPr>
              <a:t>Most safety professionals consider the post-blast inspection to be the most hazardous part of the shotfiring job</a:t>
            </a:r>
          </a:p>
        </p:txBody>
      </p:sp>
      <p:sp>
        <p:nvSpPr>
          <p:cNvPr id="4099" name="Rectangle 2">
            <a:extLst>
              <a:ext uri="{FF2B5EF4-FFF2-40B4-BE49-F238E27FC236}">
                <a16:creationId xmlns:a16="http://schemas.microsoft.com/office/drawing/2014/main" id="{311E6CBB-6CC7-4EC2-80B8-23992FE5D3EF}"/>
              </a:ext>
            </a:extLst>
          </p:cNvPr>
          <p:cNvSpPr>
            <a:spLocks noGrp="1"/>
          </p:cNvSpPr>
          <p:nvPr>
            <p:ph type="title"/>
          </p:nvPr>
        </p:nvSpPr>
        <p:spPr/>
        <p:txBody>
          <a:bodyPr/>
          <a:lstStyle/>
          <a:p>
            <a:r>
              <a:rPr lang="en-GB" altLang="en-US">
                <a:ea typeface="ＭＳ Ｐゴシック" panose="020B0600070205080204" pitchFamily="34" charset="-128"/>
              </a:rPr>
              <a:t>The Post-Blast Inspection</a:t>
            </a:r>
            <a:br>
              <a:rPr lang="en-GB" altLang="en-US">
                <a:ea typeface="ＭＳ Ｐゴシック" panose="020B0600070205080204" pitchFamily="34" charset="-128"/>
              </a:rPr>
            </a:br>
            <a:r>
              <a:rPr lang="en-GB" altLang="en-US">
                <a:ea typeface="ＭＳ Ｐゴシック" panose="020B0600070205080204" pitchFamily="34" charset="-128"/>
              </a:rPr>
              <a:t>1. Introduction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A5F1FA0-3566-4A2D-BD43-6644A82C2D11}"/>
              </a:ext>
            </a:extLst>
          </p:cNvPr>
          <p:cNvSpPr>
            <a:spLocks noGrp="1"/>
          </p:cNvSpPr>
          <p:nvPr>
            <p:ph type="title"/>
          </p:nvPr>
        </p:nvSpPr>
        <p:spPr/>
        <p:txBody>
          <a:bodyPr/>
          <a:lstStyle/>
          <a:p>
            <a:r>
              <a:rPr lang="en-GB" altLang="en-US">
                <a:ea typeface="ＭＳ Ｐゴシック" panose="020B0600070205080204" pitchFamily="34" charset="-128"/>
              </a:rPr>
              <a:t>The Post-Blast Inspection</a:t>
            </a:r>
            <a:br>
              <a:rPr lang="en-GB" altLang="en-US">
                <a:ea typeface="ＭＳ Ｐゴシック" panose="020B0600070205080204" pitchFamily="34" charset="-128"/>
              </a:rPr>
            </a:br>
            <a:r>
              <a:rPr lang="en-GB" altLang="en-US">
                <a:ea typeface="ＭＳ Ｐゴシック" panose="020B0600070205080204" pitchFamily="34" charset="-128"/>
              </a:rPr>
              <a:t>2. What are the hazards</a:t>
            </a:r>
          </a:p>
        </p:txBody>
      </p:sp>
      <p:sp>
        <p:nvSpPr>
          <p:cNvPr id="5123" name="Rectangle 3">
            <a:extLst>
              <a:ext uri="{FF2B5EF4-FFF2-40B4-BE49-F238E27FC236}">
                <a16:creationId xmlns:a16="http://schemas.microsoft.com/office/drawing/2014/main" id="{143E52BC-6C87-4252-B93A-97AE5DEEBF5E}"/>
              </a:ext>
            </a:extLst>
          </p:cNvPr>
          <p:cNvSpPr>
            <a:spLocks noGrp="1" noChangeArrowheads="1"/>
          </p:cNvSpPr>
          <p:nvPr>
            <p:ph type="body" idx="1"/>
          </p:nvPr>
        </p:nvSpPr>
        <p:spPr/>
        <p:txBody>
          <a:bodyPr/>
          <a:lstStyle/>
          <a:p>
            <a:pPr>
              <a:defRPr/>
            </a:pPr>
            <a:r>
              <a:rPr lang="en-GB" altLang="en-US" dirty="0"/>
              <a:t>Fumes and dust</a:t>
            </a:r>
          </a:p>
          <a:p>
            <a:pPr lvl="1">
              <a:defRPr/>
            </a:pPr>
            <a:r>
              <a:rPr lang="en-GB" altLang="en-US" dirty="0"/>
              <a:t>All blasts will produce  fumes and this is often accompanied by dust</a:t>
            </a:r>
          </a:p>
          <a:p>
            <a:pPr lvl="1">
              <a:defRPr/>
            </a:pPr>
            <a:r>
              <a:rPr lang="en-GB" altLang="en-US" dirty="0"/>
              <a:t>Both fumes and dust in excessive quantities can be harmful to health and exposure to them should be avoided</a:t>
            </a:r>
          </a:p>
          <a:p>
            <a:pPr lvl="2">
              <a:defRPr/>
            </a:pPr>
            <a:r>
              <a:rPr lang="en-GB" altLang="en-US" dirty="0">
                <a:solidFill>
                  <a:schemeClr val="accent1">
                    <a:lumMod val="50000"/>
                  </a:schemeClr>
                </a:solidFill>
              </a:rPr>
              <a:t>See QNJAC TBT No 16 Post Blast Fumes</a:t>
            </a:r>
          </a:p>
          <a:p>
            <a:pPr lvl="1">
              <a:defRPr/>
            </a:pPr>
            <a:endParaRPr lang="en-GB" altLang="en-US" dirty="0"/>
          </a:p>
        </p:txBody>
      </p:sp>
      <p:pic>
        <p:nvPicPr>
          <p:cNvPr id="5124" name="Picture 3" descr="28 fumes from blast">
            <a:extLst>
              <a:ext uri="{FF2B5EF4-FFF2-40B4-BE49-F238E27FC236}">
                <a16:creationId xmlns:a16="http://schemas.microsoft.com/office/drawing/2014/main" id="{B977C9B5-7684-46A1-9AD2-FA8E3AF94F81}"/>
              </a:ext>
            </a:extLst>
          </p:cNvPr>
          <p:cNvPicPr>
            <a:picLocks noChangeAspect="1" noChangeArrowheads="1"/>
          </p:cNvPicPr>
          <p:nvPr/>
        </p:nvPicPr>
        <p:blipFill>
          <a:blip r:embed="rId2">
            <a:lum bright="-10000" contrast="20000"/>
            <a:extLst>
              <a:ext uri="{28A0092B-C50C-407E-A947-70E740481C1C}">
                <a14:useLocalDpi xmlns:a14="http://schemas.microsoft.com/office/drawing/2010/main" val="0"/>
              </a:ext>
            </a:extLst>
          </a:blip>
          <a:srcRect/>
          <a:stretch>
            <a:fillRect/>
          </a:stretch>
        </p:blipFill>
        <p:spPr bwMode="auto">
          <a:xfrm>
            <a:off x="1306513" y="3051175"/>
            <a:ext cx="3440112" cy="25273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1BE3C84-5A9F-40D3-B62D-9EFCB6A20FA1}"/>
              </a:ext>
            </a:extLst>
          </p:cNvPr>
          <p:cNvSpPr txBox="1">
            <a:spLocks noChangeArrowheads="1"/>
          </p:cNvSpPr>
          <p:nvPr/>
        </p:nvSpPr>
        <p:spPr bwMode="auto">
          <a:xfrm>
            <a:off x="1389063" y="3981450"/>
            <a:ext cx="3275012" cy="64611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800">
                <a:solidFill>
                  <a:schemeClr val="bg1"/>
                </a:solidFill>
                <a:latin typeface="Arial" panose="020B0604020202020204" pitchFamily="34" charset="0"/>
              </a:rPr>
              <a:t>WAIT UNTIL THE DUST AND</a:t>
            </a:r>
          </a:p>
          <a:p>
            <a:pPr algn="ctr" eaLnBrk="1" hangingPunct="1">
              <a:spcBef>
                <a:spcPct val="0"/>
              </a:spcBef>
              <a:buFontTx/>
              <a:buNone/>
            </a:pPr>
            <a:r>
              <a:rPr lang="en-GB" altLang="en-US" sz="1800">
                <a:solidFill>
                  <a:schemeClr val="bg1"/>
                </a:solidFill>
                <a:latin typeface="Arial" panose="020B0604020202020204" pitchFamily="34" charset="0"/>
              </a:rPr>
              <a:t>FUMES HAVE CLEARED</a:t>
            </a:r>
            <a:endParaRPr lang="en-US" altLang="en-US" sz="1800">
              <a:solidFill>
                <a:schemeClr val="bg1"/>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889A5618-DEE7-4DB8-A3C3-9FA16935ED62}"/>
              </a:ext>
            </a:extLst>
          </p:cNvPr>
          <p:cNvSpPr/>
          <p:nvPr/>
        </p:nvSpPr>
        <p:spPr>
          <a:xfrm>
            <a:off x="4610100" y="2343150"/>
            <a:ext cx="4533900" cy="3883025"/>
          </a:xfrm>
          <a:custGeom>
            <a:avLst/>
            <a:gdLst>
              <a:gd name="connsiteX0" fmla="*/ 4520484 w 4533363"/>
              <a:gd name="connsiteY0" fmla="*/ 0 h 3451538"/>
              <a:gd name="connsiteX1" fmla="*/ 4237149 w 4533363"/>
              <a:gd name="connsiteY1" fmla="*/ 51516 h 3451538"/>
              <a:gd name="connsiteX2" fmla="*/ 3966693 w 4533363"/>
              <a:gd name="connsiteY2" fmla="*/ 64395 h 3451538"/>
              <a:gd name="connsiteX3" fmla="*/ 3670479 w 4533363"/>
              <a:gd name="connsiteY3" fmla="*/ 51516 h 3451538"/>
              <a:gd name="connsiteX4" fmla="*/ 3412901 w 4533363"/>
              <a:gd name="connsiteY4" fmla="*/ 231820 h 3451538"/>
              <a:gd name="connsiteX5" fmla="*/ 3206839 w 4533363"/>
              <a:gd name="connsiteY5" fmla="*/ 837127 h 3451538"/>
              <a:gd name="connsiteX6" fmla="*/ 3168203 w 4533363"/>
              <a:gd name="connsiteY6" fmla="*/ 1275009 h 3451538"/>
              <a:gd name="connsiteX7" fmla="*/ 2962141 w 4533363"/>
              <a:gd name="connsiteY7" fmla="*/ 1442434 h 3451538"/>
              <a:gd name="connsiteX8" fmla="*/ 2807594 w 4533363"/>
              <a:gd name="connsiteY8" fmla="*/ 1648496 h 3451538"/>
              <a:gd name="connsiteX9" fmla="*/ 2266681 w 4533363"/>
              <a:gd name="connsiteY9" fmla="*/ 1674254 h 3451538"/>
              <a:gd name="connsiteX10" fmla="*/ 1674253 w 4533363"/>
              <a:gd name="connsiteY10" fmla="*/ 1674254 h 3451538"/>
              <a:gd name="connsiteX11" fmla="*/ 1416676 w 4533363"/>
              <a:gd name="connsiteY11" fmla="*/ 1687133 h 3451538"/>
              <a:gd name="connsiteX12" fmla="*/ 1197735 w 4533363"/>
              <a:gd name="connsiteY12" fmla="*/ 1648496 h 3451538"/>
              <a:gd name="connsiteX13" fmla="*/ 1068946 w 4533363"/>
              <a:gd name="connsiteY13" fmla="*/ 1648496 h 3451538"/>
              <a:gd name="connsiteX14" fmla="*/ 759853 w 4533363"/>
              <a:gd name="connsiteY14" fmla="*/ 1893195 h 3451538"/>
              <a:gd name="connsiteX15" fmla="*/ 257577 w 4533363"/>
              <a:gd name="connsiteY15" fmla="*/ 3245476 h 3451538"/>
              <a:gd name="connsiteX16" fmla="*/ 0 w 4533363"/>
              <a:gd name="connsiteY16" fmla="*/ 3451538 h 3451538"/>
              <a:gd name="connsiteX17" fmla="*/ 4533363 w 4533363"/>
              <a:gd name="connsiteY17" fmla="*/ 3451538 h 3451538"/>
              <a:gd name="connsiteX18" fmla="*/ 4520484 w 4533363"/>
              <a:gd name="connsiteY18" fmla="*/ 0 h 345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33363" h="3451538">
                <a:moveTo>
                  <a:pt x="4520484" y="0"/>
                </a:moveTo>
                <a:lnTo>
                  <a:pt x="4237149" y="51516"/>
                </a:lnTo>
                <a:lnTo>
                  <a:pt x="3966693" y="64395"/>
                </a:lnTo>
                <a:lnTo>
                  <a:pt x="3670479" y="51516"/>
                </a:lnTo>
                <a:cubicBezTo>
                  <a:pt x="3431882" y="237091"/>
                  <a:pt x="3536554" y="231820"/>
                  <a:pt x="3412901" y="231820"/>
                </a:cubicBezTo>
                <a:cubicBezTo>
                  <a:pt x="3218413" y="841217"/>
                  <a:pt x="3431514" y="837127"/>
                  <a:pt x="3206839" y="837127"/>
                </a:cubicBezTo>
                <a:lnTo>
                  <a:pt x="3168203" y="1275009"/>
                </a:lnTo>
                <a:lnTo>
                  <a:pt x="2962141" y="1442434"/>
                </a:lnTo>
                <a:lnTo>
                  <a:pt x="2807594" y="1648496"/>
                </a:lnTo>
                <a:lnTo>
                  <a:pt x="2266681" y="1674254"/>
                </a:lnTo>
                <a:lnTo>
                  <a:pt x="1674253" y="1674254"/>
                </a:lnTo>
                <a:lnTo>
                  <a:pt x="1416676" y="1687133"/>
                </a:lnTo>
                <a:cubicBezTo>
                  <a:pt x="1215074" y="1646812"/>
                  <a:pt x="1289163" y="1648496"/>
                  <a:pt x="1197735" y="1648496"/>
                </a:cubicBezTo>
                <a:lnTo>
                  <a:pt x="1068946" y="1648496"/>
                </a:lnTo>
                <a:lnTo>
                  <a:pt x="759853" y="1893195"/>
                </a:lnTo>
                <a:cubicBezTo>
                  <a:pt x="591016" y="2343428"/>
                  <a:pt x="257577" y="2764627"/>
                  <a:pt x="257577" y="3245476"/>
                </a:cubicBezTo>
                <a:lnTo>
                  <a:pt x="0" y="3451538"/>
                </a:lnTo>
                <a:lnTo>
                  <a:pt x="4533363" y="3451538"/>
                </a:lnTo>
                <a:lnTo>
                  <a:pt x="4520484" y="0"/>
                </a:lnTo>
                <a:close/>
              </a:path>
            </a:pathLst>
          </a:custGeom>
          <a:blipFill>
            <a:blip r:embed="rId2" cstate="prin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147" name="Rectangle 2">
            <a:extLst>
              <a:ext uri="{FF2B5EF4-FFF2-40B4-BE49-F238E27FC236}">
                <a16:creationId xmlns:a16="http://schemas.microsoft.com/office/drawing/2014/main" id="{E77ED1F9-05D1-4806-804B-321793F81315}"/>
              </a:ext>
            </a:extLst>
          </p:cNvPr>
          <p:cNvSpPr>
            <a:spLocks noGrp="1"/>
          </p:cNvSpPr>
          <p:nvPr>
            <p:ph type="title"/>
          </p:nvPr>
        </p:nvSpPr>
        <p:spPr/>
        <p:txBody>
          <a:bodyPr/>
          <a:lstStyle/>
          <a:p>
            <a:r>
              <a:rPr lang="en-GB" altLang="en-US">
                <a:ea typeface="ＭＳ Ｐゴシック" panose="020B0600070205080204" pitchFamily="34" charset="-128"/>
              </a:rPr>
              <a:t>The Post-Blast Inspection</a:t>
            </a:r>
            <a:br>
              <a:rPr lang="en-GB" altLang="en-US">
                <a:ea typeface="ＭＳ Ｐゴシック" panose="020B0600070205080204" pitchFamily="34" charset="-128"/>
              </a:rPr>
            </a:br>
            <a:r>
              <a:rPr lang="en-GB" altLang="en-US">
                <a:ea typeface="ＭＳ Ｐゴシック" panose="020B0600070205080204" pitchFamily="34" charset="-128"/>
              </a:rPr>
              <a:t>2. What are the hazards</a:t>
            </a:r>
          </a:p>
        </p:txBody>
      </p:sp>
      <p:sp>
        <p:nvSpPr>
          <p:cNvPr id="6148" name="Rectangle 3">
            <a:extLst>
              <a:ext uri="{FF2B5EF4-FFF2-40B4-BE49-F238E27FC236}">
                <a16:creationId xmlns:a16="http://schemas.microsoft.com/office/drawing/2014/main" id="{82BB2B0D-56EA-45BF-B838-36CFF6272FBC}"/>
              </a:ext>
            </a:extLst>
          </p:cNvPr>
          <p:cNvSpPr>
            <a:spLocks noGrp="1"/>
          </p:cNvSpPr>
          <p:nvPr>
            <p:ph idx="1"/>
          </p:nvPr>
        </p:nvSpPr>
        <p:spPr/>
        <p:txBody>
          <a:bodyPr/>
          <a:lstStyle/>
          <a:p>
            <a:r>
              <a:rPr lang="en-GB" altLang="en-US">
                <a:ea typeface="ＭＳ Ｐゴシック" panose="020B0600070205080204" pitchFamily="34" charset="-128"/>
              </a:rPr>
              <a:t>Falls of ground</a:t>
            </a:r>
          </a:p>
          <a:p>
            <a:pPr lvl="1"/>
            <a:r>
              <a:rPr lang="en-GB" altLang="en-US">
                <a:ea typeface="ＭＳ Ｐゴシック" panose="020B0600070205080204" pitchFamily="34" charset="-128"/>
              </a:rPr>
              <a:t>The blasting process inevitably results in some movement of the rock mass for some considerable distance from the blast area</a:t>
            </a:r>
          </a:p>
          <a:p>
            <a:pPr lvl="1"/>
            <a:r>
              <a:rPr lang="en-GB" altLang="en-US">
                <a:ea typeface="ＭＳ Ｐゴシック" panose="020B0600070205080204" pitchFamily="34" charset="-128"/>
              </a:rPr>
              <a:t>This can lead to falls of ground </a:t>
            </a:r>
            <a:br>
              <a:rPr lang="en-GB" altLang="en-US">
                <a:ea typeface="ＭＳ Ｐゴシック" panose="020B0600070205080204" pitchFamily="34" charset="-128"/>
              </a:rPr>
            </a:br>
            <a:r>
              <a:rPr lang="en-GB" altLang="en-US">
                <a:ea typeface="ＭＳ Ｐゴシック" panose="020B0600070205080204" pitchFamily="34" charset="-128"/>
              </a:rPr>
              <a:t>from both the benches above </a:t>
            </a:r>
            <a:br>
              <a:rPr lang="en-GB" altLang="en-US">
                <a:ea typeface="ＭＳ Ｐゴシック" panose="020B0600070205080204" pitchFamily="34" charset="-128"/>
              </a:rPr>
            </a:br>
            <a:r>
              <a:rPr lang="en-GB" altLang="en-US">
                <a:ea typeface="ＭＳ Ｐゴシック" panose="020B0600070205080204" pitchFamily="34" charset="-128"/>
              </a:rPr>
              <a:t>and below the blast</a:t>
            </a:r>
          </a:p>
          <a:p>
            <a:pPr lvl="1"/>
            <a:r>
              <a:rPr lang="en-GB" altLang="en-US">
                <a:ea typeface="ＭＳ Ｐゴシック" panose="020B0600070205080204" pitchFamily="34" charset="-128"/>
              </a:rPr>
              <a:t>These falls of ground can </a:t>
            </a:r>
            <a:br>
              <a:rPr lang="en-GB" altLang="en-US">
                <a:ea typeface="ＭＳ Ｐゴシック" panose="020B0600070205080204" pitchFamily="34" charset="-128"/>
              </a:rPr>
            </a:br>
            <a:r>
              <a:rPr lang="en-GB" altLang="en-US">
                <a:ea typeface="ＭＳ Ｐゴシック" panose="020B0600070205080204" pitchFamily="34" charset="-128"/>
              </a:rPr>
              <a:t>happen some considerable time </a:t>
            </a:r>
            <a:br>
              <a:rPr lang="en-GB" altLang="en-US">
                <a:ea typeface="ＭＳ Ｐゴシック" panose="020B0600070205080204" pitchFamily="34" charset="-128"/>
              </a:rPr>
            </a:br>
            <a:r>
              <a:rPr lang="en-GB" altLang="en-US">
                <a:ea typeface="ＭＳ Ｐゴシック" panose="020B0600070205080204" pitchFamily="34" charset="-128"/>
              </a:rPr>
              <a:t>after the blast has been fired and </a:t>
            </a:r>
            <a:br>
              <a:rPr lang="en-GB" altLang="en-US">
                <a:ea typeface="ＭＳ Ｐゴシック" panose="020B0600070205080204" pitchFamily="34" charset="-128"/>
              </a:rPr>
            </a:br>
            <a:r>
              <a:rPr lang="en-GB" altLang="en-US">
                <a:ea typeface="ＭＳ Ｐゴシック" panose="020B0600070205080204" pitchFamily="34" charset="-128"/>
              </a:rPr>
              <a:t>pose a serious threat to the </a:t>
            </a:r>
            <a:br>
              <a:rPr lang="en-GB" altLang="en-US">
                <a:ea typeface="ＭＳ Ｐゴシック" panose="020B0600070205080204" pitchFamily="34" charset="-128"/>
              </a:rPr>
            </a:br>
            <a:r>
              <a:rPr lang="en-GB" altLang="en-US">
                <a:ea typeface="ＭＳ Ｐゴシック" panose="020B0600070205080204" pitchFamily="34" charset="-128"/>
              </a:rPr>
              <a:t>safety of the shotfirer and </a:t>
            </a:r>
            <a:br>
              <a:rPr lang="en-GB" altLang="en-US">
                <a:ea typeface="ＭＳ Ｐゴシック" panose="020B0600070205080204" pitchFamily="34" charset="-128"/>
              </a:rPr>
            </a:br>
            <a:r>
              <a:rPr lang="en-GB" altLang="en-US">
                <a:ea typeface="ＭＳ Ｐゴシック" panose="020B0600070205080204" pitchFamily="34" charset="-128"/>
              </a:rPr>
              <a:t>any other personnel in </a:t>
            </a:r>
            <a:br>
              <a:rPr lang="en-GB" altLang="en-US">
                <a:ea typeface="ＭＳ Ｐゴシック" panose="020B0600070205080204" pitchFamily="34" charset="-128"/>
              </a:rPr>
            </a:br>
            <a:r>
              <a:rPr lang="en-GB" altLang="en-US">
                <a:ea typeface="ＭＳ Ｐゴシック" panose="020B0600070205080204" pitchFamily="34" charset="-128"/>
              </a:rPr>
              <a:t>the area</a:t>
            </a:r>
          </a:p>
        </p:txBody>
      </p:sp>
      <p:pic>
        <p:nvPicPr>
          <p:cNvPr id="6" name="Picture 17">
            <a:extLst>
              <a:ext uri="{FF2B5EF4-FFF2-40B4-BE49-F238E27FC236}">
                <a16:creationId xmlns:a16="http://schemas.microsoft.com/office/drawing/2014/main" id="{D1CB7733-3313-4175-8F5F-14F7DE02C1B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77000" y="3657600"/>
            <a:ext cx="2619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id="{8542D8C5-831F-477D-9613-A56A8C4028DF}"/>
              </a:ext>
            </a:extLst>
          </p:cNvPr>
          <p:cNvGrpSpPr>
            <a:grpSpLocks/>
          </p:cNvGrpSpPr>
          <p:nvPr/>
        </p:nvGrpSpPr>
        <p:grpSpPr bwMode="auto">
          <a:xfrm>
            <a:off x="5238750" y="3113088"/>
            <a:ext cx="2605088" cy="1843087"/>
            <a:chOff x="5239533" y="3744537"/>
            <a:chExt cx="2603700" cy="1842760"/>
          </a:xfrm>
        </p:grpSpPr>
        <p:sp>
          <p:nvSpPr>
            <p:cNvPr id="10" name="Striped Right Arrow 9">
              <a:extLst>
                <a:ext uri="{FF2B5EF4-FFF2-40B4-BE49-F238E27FC236}">
                  <a16:creationId xmlns:a16="http://schemas.microsoft.com/office/drawing/2014/main" id="{B3E9B48F-01B1-4CA6-8B84-01E33612EC56}"/>
                </a:ext>
              </a:extLst>
            </p:cNvPr>
            <p:cNvSpPr/>
            <p:nvPr/>
          </p:nvSpPr>
          <p:spPr>
            <a:xfrm rot="8311947">
              <a:off x="6876960" y="3744537"/>
              <a:ext cx="966273" cy="425375"/>
            </a:xfrm>
            <a:prstGeom prst="striped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 name="Striped Right Arrow 10">
              <a:extLst>
                <a:ext uri="{FF2B5EF4-FFF2-40B4-BE49-F238E27FC236}">
                  <a16:creationId xmlns:a16="http://schemas.microsoft.com/office/drawing/2014/main" id="{B3415CE9-BC31-418B-B628-DB59D9567E3F}"/>
                </a:ext>
              </a:extLst>
            </p:cNvPr>
            <p:cNvSpPr/>
            <p:nvPr/>
          </p:nvSpPr>
          <p:spPr>
            <a:xfrm rot="8311947">
              <a:off x="5239533" y="5161922"/>
              <a:ext cx="966273" cy="425375"/>
            </a:xfrm>
            <a:prstGeom prst="striped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2"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3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7">
            <a:extLst>
              <a:ext uri="{FF2B5EF4-FFF2-40B4-BE49-F238E27FC236}">
                <a16:creationId xmlns:a16="http://schemas.microsoft.com/office/drawing/2014/main" id="{E6D3030D-F81E-46D8-AD05-7FAFCA03D69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37363" y="1597025"/>
            <a:ext cx="2619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a:extLst>
              <a:ext uri="{FF2B5EF4-FFF2-40B4-BE49-F238E27FC236}">
                <a16:creationId xmlns:a16="http://schemas.microsoft.com/office/drawing/2014/main" id="{B10CB824-BC18-4947-B474-E3DB126C7B68}"/>
              </a:ext>
            </a:extLst>
          </p:cNvPr>
          <p:cNvSpPr>
            <a:spLocks noGrp="1"/>
          </p:cNvSpPr>
          <p:nvPr>
            <p:ph type="title"/>
          </p:nvPr>
        </p:nvSpPr>
        <p:spPr/>
        <p:txBody>
          <a:bodyPr/>
          <a:lstStyle/>
          <a:p>
            <a:r>
              <a:rPr lang="en-GB" altLang="en-US">
                <a:ea typeface="ＭＳ Ｐゴシック" panose="020B0600070205080204" pitchFamily="34" charset="-128"/>
              </a:rPr>
              <a:t>The Post-Blast Inspection</a:t>
            </a:r>
            <a:br>
              <a:rPr lang="en-GB" altLang="en-US">
                <a:ea typeface="ＭＳ Ｐゴシック" panose="020B0600070205080204" pitchFamily="34" charset="-128"/>
              </a:rPr>
            </a:br>
            <a:r>
              <a:rPr lang="en-GB" altLang="en-US">
                <a:ea typeface="ＭＳ Ｐゴシック" panose="020B0600070205080204" pitchFamily="34" charset="-128"/>
              </a:rPr>
              <a:t>2. What are the hazards</a:t>
            </a:r>
          </a:p>
        </p:txBody>
      </p:sp>
      <p:sp>
        <p:nvSpPr>
          <p:cNvPr id="7172" name="Rectangle 3">
            <a:extLst>
              <a:ext uri="{FF2B5EF4-FFF2-40B4-BE49-F238E27FC236}">
                <a16:creationId xmlns:a16="http://schemas.microsoft.com/office/drawing/2014/main" id="{1E24EDC9-2B1C-4D11-B1CB-614CECAEB85E}"/>
              </a:ext>
            </a:extLst>
          </p:cNvPr>
          <p:cNvSpPr>
            <a:spLocks noGrp="1"/>
          </p:cNvSpPr>
          <p:nvPr>
            <p:ph idx="1"/>
          </p:nvPr>
        </p:nvSpPr>
        <p:spPr/>
        <p:txBody>
          <a:bodyPr/>
          <a:lstStyle/>
          <a:p>
            <a:r>
              <a:rPr lang="en-GB" altLang="en-US">
                <a:ea typeface="ＭＳ Ｐゴシック" panose="020B0600070205080204" pitchFamily="34" charset="-128"/>
              </a:rPr>
              <a:t>Falls of ground</a:t>
            </a:r>
          </a:p>
          <a:p>
            <a:pPr lvl="1"/>
            <a:r>
              <a:rPr lang="en-GB" altLang="en-US">
                <a:ea typeface="ＭＳ Ｐゴシック" panose="020B0600070205080204" pitchFamily="34" charset="-128"/>
              </a:rPr>
              <a:t>The area of ground immediately </a:t>
            </a:r>
            <a:br>
              <a:rPr lang="en-GB" altLang="en-US">
                <a:ea typeface="ＭＳ Ｐゴシック" panose="020B0600070205080204" pitchFamily="34" charset="-128"/>
              </a:rPr>
            </a:br>
            <a:r>
              <a:rPr lang="en-GB" altLang="en-US">
                <a:ea typeface="ＭＳ Ｐゴシック" panose="020B0600070205080204" pitchFamily="34" charset="-128"/>
              </a:rPr>
              <a:t>surrounding the blast area can </a:t>
            </a:r>
            <a:br>
              <a:rPr lang="en-GB" altLang="en-US">
                <a:ea typeface="ＭＳ Ｐゴシック" panose="020B0600070205080204" pitchFamily="34" charset="-128"/>
              </a:rPr>
            </a:br>
            <a:r>
              <a:rPr lang="en-GB" altLang="en-US">
                <a:ea typeface="ＭＳ Ｐゴシック" panose="020B0600070205080204" pitchFamily="34" charset="-128"/>
              </a:rPr>
              <a:t>be especially unstable</a:t>
            </a:r>
          </a:p>
          <a:p>
            <a:pPr lvl="1"/>
            <a:r>
              <a:rPr lang="en-GB" altLang="en-US">
                <a:ea typeface="ＭＳ Ｐゴシック" panose="020B0600070205080204" pitchFamily="34" charset="-128"/>
              </a:rPr>
              <a:t>On buffer blasts care needs to be taken walking over the </a:t>
            </a:r>
            <a:br>
              <a:rPr lang="en-GB" altLang="en-US">
                <a:ea typeface="ＭＳ Ｐゴシック" panose="020B0600070205080204" pitchFamily="34" charset="-128"/>
              </a:rPr>
            </a:br>
            <a:r>
              <a:rPr lang="en-GB" altLang="en-US">
                <a:ea typeface="ＭＳ Ｐゴシック" panose="020B0600070205080204" pitchFamily="34" charset="-128"/>
              </a:rPr>
              <a:t> heaved up and fractured blasted area 	</a:t>
            </a:r>
          </a:p>
          <a:p>
            <a:pPr lvl="1"/>
            <a:r>
              <a:rPr lang="en-GB" altLang="en-US">
                <a:ea typeface="ＭＳ Ｐゴシック" panose="020B0600070205080204" pitchFamily="34" charset="-128"/>
              </a:rPr>
              <a:t>It is not unusual for overhangs to be left behind</a:t>
            </a:r>
            <a:br>
              <a:rPr lang="en-GB" altLang="en-US">
                <a:ea typeface="ＭＳ Ｐゴシック" panose="020B0600070205080204" pitchFamily="34" charset="-128"/>
              </a:rPr>
            </a:br>
            <a:r>
              <a:rPr lang="en-GB" altLang="en-US">
                <a:ea typeface="ＭＳ Ｐゴシック" panose="020B0600070205080204" pitchFamily="34" charset="-128"/>
              </a:rPr>
              <a:t>on the newly formed crest</a:t>
            </a:r>
          </a:p>
          <a:p>
            <a:pPr lvl="1"/>
            <a:r>
              <a:rPr lang="en-GB" altLang="en-US">
                <a:ea typeface="ＭＳ Ｐゴシック" panose="020B0600070205080204" pitchFamily="34" charset="-128"/>
              </a:rPr>
              <a:t>Edge protection should be placed behind and to the</a:t>
            </a:r>
            <a:br>
              <a:rPr lang="en-GB" altLang="en-US">
                <a:ea typeface="ＭＳ Ｐゴシック" panose="020B0600070205080204" pitchFamily="34" charset="-128"/>
              </a:rPr>
            </a:br>
            <a:r>
              <a:rPr lang="en-GB" altLang="en-US">
                <a:ea typeface="ＭＳ Ｐゴシック" panose="020B0600070205080204" pitchFamily="34" charset="-128"/>
              </a:rPr>
              <a:t>side of the shot before it is fired if possible	</a:t>
            </a:r>
          </a:p>
          <a:p>
            <a:pPr lvl="1"/>
            <a:r>
              <a:rPr lang="en-GB" altLang="en-US">
                <a:ea typeface="ＭＳ Ｐゴシック" panose="020B0600070205080204" pitchFamily="34" charset="-128"/>
              </a:rPr>
              <a:t>The face will not have been ‘dressed’</a:t>
            </a:r>
          </a:p>
        </p:txBody>
      </p:sp>
      <p:sp>
        <p:nvSpPr>
          <p:cNvPr id="14" name="Freeform 13">
            <a:extLst>
              <a:ext uri="{FF2B5EF4-FFF2-40B4-BE49-F238E27FC236}">
                <a16:creationId xmlns:a16="http://schemas.microsoft.com/office/drawing/2014/main" id="{EBB063FE-B175-48E5-8573-6307DE50E071}"/>
              </a:ext>
            </a:extLst>
          </p:cNvPr>
          <p:cNvSpPr/>
          <p:nvPr/>
        </p:nvSpPr>
        <p:spPr>
          <a:xfrm>
            <a:off x="4572000" y="2157413"/>
            <a:ext cx="4597400" cy="4068762"/>
          </a:xfrm>
          <a:custGeom>
            <a:avLst/>
            <a:gdLst>
              <a:gd name="connsiteX0" fmla="*/ 4572000 w 4597758"/>
              <a:gd name="connsiteY0" fmla="*/ 0 h 4494726"/>
              <a:gd name="connsiteX1" fmla="*/ 3129566 w 4597758"/>
              <a:gd name="connsiteY1" fmla="*/ 0 h 4494726"/>
              <a:gd name="connsiteX2" fmla="*/ 2021983 w 4597758"/>
              <a:gd name="connsiteY2" fmla="*/ 0 h 4494726"/>
              <a:gd name="connsiteX3" fmla="*/ 2189409 w 4597758"/>
              <a:gd name="connsiteY3" fmla="*/ 437881 h 4494726"/>
              <a:gd name="connsiteX4" fmla="*/ 2395471 w 4597758"/>
              <a:gd name="connsiteY4" fmla="*/ 605307 h 4494726"/>
              <a:gd name="connsiteX5" fmla="*/ 2305318 w 4597758"/>
              <a:gd name="connsiteY5" fmla="*/ 1262129 h 4494726"/>
              <a:gd name="connsiteX6" fmla="*/ 2086378 w 4597758"/>
              <a:gd name="connsiteY6" fmla="*/ 1970467 h 4494726"/>
              <a:gd name="connsiteX7" fmla="*/ 1841679 w 4597758"/>
              <a:gd name="connsiteY7" fmla="*/ 2691684 h 4494726"/>
              <a:gd name="connsiteX8" fmla="*/ 1609859 w 4597758"/>
              <a:gd name="connsiteY8" fmla="*/ 3284112 h 4494726"/>
              <a:gd name="connsiteX9" fmla="*/ 1442434 w 4597758"/>
              <a:gd name="connsiteY9" fmla="*/ 3709115 h 4494726"/>
              <a:gd name="connsiteX10" fmla="*/ 1403797 w 4597758"/>
              <a:gd name="connsiteY10" fmla="*/ 3721994 h 4494726"/>
              <a:gd name="connsiteX11" fmla="*/ 1378040 w 4597758"/>
              <a:gd name="connsiteY11" fmla="*/ 3760631 h 4494726"/>
              <a:gd name="connsiteX12" fmla="*/ 0 w 4597758"/>
              <a:gd name="connsiteY12" fmla="*/ 3773510 h 4494726"/>
              <a:gd name="connsiteX13" fmla="*/ 12879 w 4597758"/>
              <a:gd name="connsiteY13" fmla="*/ 4494726 h 4494726"/>
              <a:gd name="connsiteX14" fmla="*/ 4597758 w 4597758"/>
              <a:gd name="connsiteY14" fmla="*/ 4494726 h 4494726"/>
              <a:gd name="connsiteX15" fmla="*/ 4572000 w 4597758"/>
              <a:gd name="connsiteY15" fmla="*/ 0 h 4494726"/>
              <a:gd name="connsiteX0" fmla="*/ 4572000 w 4597758"/>
              <a:gd name="connsiteY0" fmla="*/ 42172 h 4536898"/>
              <a:gd name="connsiteX1" fmla="*/ 3129566 w 4597758"/>
              <a:gd name="connsiteY1" fmla="*/ 42172 h 4536898"/>
              <a:gd name="connsiteX2" fmla="*/ 2021983 w 4597758"/>
              <a:gd name="connsiteY2" fmla="*/ 42172 h 4536898"/>
              <a:gd name="connsiteX3" fmla="*/ 2189409 w 4597758"/>
              <a:gd name="connsiteY3" fmla="*/ 480053 h 4536898"/>
              <a:gd name="connsiteX4" fmla="*/ 2550017 w 4597758"/>
              <a:gd name="connsiteY4" fmla="*/ 27904 h 4536898"/>
              <a:gd name="connsiteX5" fmla="*/ 2395471 w 4597758"/>
              <a:gd name="connsiteY5" fmla="*/ 647479 h 4536898"/>
              <a:gd name="connsiteX6" fmla="*/ 2305318 w 4597758"/>
              <a:gd name="connsiteY6" fmla="*/ 1304301 h 4536898"/>
              <a:gd name="connsiteX7" fmla="*/ 2086378 w 4597758"/>
              <a:gd name="connsiteY7" fmla="*/ 2012639 h 4536898"/>
              <a:gd name="connsiteX8" fmla="*/ 1841679 w 4597758"/>
              <a:gd name="connsiteY8" fmla="*/ 2733856 h 4536898"/>
              <a:gd name="connsiteX9" fmla="*/ 1609859 w 4597758"/>
              <a:gd name="connsiteY9" fmla="*/ 3326284 h 4536898"/>
              <a:gd name="connsiteX10" fmla="*/ 1442434 w 4597758"/>
              <a:gd name="connsiteY10" fmla="*/ 3751287 h 4536898"/>
              <a:gd name="connsiteX11" fmla="*/ 1403797 w 4597758"/>
              <a:gd name="connsiteY11" fmla="*/ 3764166 h 4536898"/>
              <a:gd name="connsiteX12" fmla="*/ 1378040 w 4597758"/>
              <a:gd name="connsiteY12" fmla="*/ 3802803 h 4536898"/>
              <a:gd name="connsiteX13" fmla="*/ 0 w 4597758"/>
              <a:gd name="connsiteY13" fmla="*/ 3815682 h 4536898"/>
              <a:gd name="connsiteX14" fmla="*/ 12879 w 4597758"/>
              <a:gd name="connsiteY14" fmla="*/ 4536898 h 4536898"/>
              <a:gd name="connsiteX15" fmla="*/ 4597758 w 4597758"/>
              <a:gd name="connsiteY15" fmla="*/ 4536898 h 4536898"/>
              <a:gd name="connsiteX16" fmla="*/ 4572000 w 4597758"/>
              <a:gd name="connsiteY16" fmla="*/ 42172 h 4536898"/>
              <a:gd name="connsiteX0" fmla="*/ 4572000 w 4597758"/>
              <a:gd name="connsiteY0" fmla="*/ 42172 h 4536898"/>
              <a:gd name="connsiteX1" fmla="*/ 3129566 w 4597758"/>
              <a:gd name="connsiteY1" fmla="*/ 42172 h 4536898"/>
              <a:gd name="connsiteX2" fmla="*/ 2189409 w 4597758"/>
              <a:gd name="connsiteY2" fmla="*/ 480053 h 4536898"/>
              <a:gd name="connsiteX3" fmla="*/ 2550017 w 4597758"/>
              <a:gd name="connsiteY3" fmla="*/ 27904 h 4536898"/>
              <a:gd name="connsiteX4" fmla="*/ 2395471 w 4597758"/>
              <a:gd name="connsiteY4" fmla="*/ 647479 h 4536898"/>
              <a:gd name="connsiteX5" fmla="*/ 2305318 w 4597758"/>
              <a:gd name="connsiteY5" fmla="*/ 1304301 h 4536898"/>
              <a:gd name="connsiteX6" fmla="*/ 2086378 w 4597758"/>
              <a:gd name="connsiteY6" fmla="*/ 2012639 h 4536898"/>
              <a:gd name="connsiteX7" fmla="*/ 1841679 w 4597758"/>
              <a:gd name="connsiteY7" fmla="*/ 2733856 h 4536898"/>
              <a:gd name="connsiteX8" fmla="*/ 1609859 w 4597758"/>
              <a:gd name="connsiteY8" fmla="*/ 3326284 h 4536898"/>
              <a:gd name="connsiteX9" fmla="*/ 1442434 w 4597758"/>
              <a:gd name="connsiteY9" fmla="*/ 3751287 h 4536898"/>
              <a:gd name="connsiteX10" fmla="*/ 1403797 w 4597758"/>
              <a:gd name="connsiteY10" fmla="*/ 3764166 h 4536898"/>
              <a:gd name="connsiteX11" fmla="*/ 1378040 w 4597758"/>
              <a:gd name="connsiteY11" fmla="*/ 3802803 h 4536898"/>
              <a:gd name="connsiteX12" fmla="*/ 0 w 4597758"/>
              <a:gd name="connsiteY12" fmla="*/ 3815682 h 4536898"/>
              <a:gd name="connsiteX13" fmla="*/ 12879 w 4597758"/>
              <a:gd name="connsiteY13" fmla="*/ 4536898 h 4536898"/>
              <a:gd name="connsiteX14" fmla="*/ 4597758 w 4597758"/>
              <a:gd name="connsiteY14" fmla="*/ 4536898 h 4536898"/>
              <a:gd name="connsiteX15" fmla="*/ 4572000 w 4597758"/>
              <a:gd name="connsiteY15" fmla="*/ 42172 h 4536898"/>
              <a:gd name="connsiteX0" fmla="*/ 4572000 w 4597758"/>
              <a:gd name="connsiteY0" fmla="*/ 14268 h 4508994"/>
              <a:gd name="connsiteX1" fmla="*/ 3129566 w 4597758"/>
              <a:gd name="connsiteY1" fmla="*/ 14268 h 4508994"/>
              <a:gd name="connsiteX2" fmla="*/ 2550017 w 4597758"/>
              <a:gd name="connsiteY2" fmla="*/ 0 h 4508994"/>
              <a:gd name="connsiteX3" fmla="*/ 2395471 w 4597758"/>
              <a:gd name="connsiteY3" fmla="*/ 619575 h 4508994"/>
              <a:gd name="connsiteX4" fmla="*/ 2305318 w 4597758"/>
              <a:gd name="connsiteY4" fmla="*/ 1276397 h 4508994"/>
              <a:gd name="connsiteX5" fmla="*/ 2086378 w 4597758"/>
              <a:gd name="connsiteY5" fmla="*/ 1984735 h 4508994"/>
              <a:gd name="connsiteX6" fmla="*/ 1841679 w 4597758"/>
              <a:gd name="connsiteY6" fmla="*/ 2705952 h 4508994"/>
              <a:gd name="connsiteX7" fmla="*/ 1609859 w 4597758"/>
              <a:gd name="connsiteY7" fmla="*/ 3298380 h 4508994"/>
              <a:gd name="connsiteX8" fmla="*/ 1442434 w 4597758"/>
              <a:gd name="connsiteY8" fmla="*/ 3723383 h 4508994"/>
              <a:gd name="connsiteX9" fmla="*/ 1403797 w 4597758"/>
              <a:gd name="connsiteY9" fmla="*/ 3736262 h 4508994"/>
              <a:gd name="connsiteX10" fmla="*/ 1378040 w 4597758"/>
              <a:gd name="connsiteY10" fmla="*/ 3774899 h 4508994"/>
              <a:gd name="connsiteX11" fmla="*/ 0 w 4597758"/>
              <a:gd name="connsiteY11" fmla="*/ 3787778 h 4508994"/>
              <a:gd name="connsiteX12" fmla="*/ 12879 w 4597758"/>
              <a:gd name="connsiteY12" fmla="*/ 4508994 h 4508994"/>
              <a:gd name="connsiteX13" fmla="*/ 4597758 w 4597758"/>
              <a:gd name="connsiteY13" fmla="*/ 4508994 h 4508994"/>
              <a:gd name="connsiteX14" fmla="*/ 4572000 w 4597758"/>
              <a:gd name="connsiteY14" fmla="*/ 14268 h 4508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97758" h="4508994">
                <a:moveTo>
                  <a:pt x="4572000" y="14268"/>
                </a:moveTo>
                <a:lnTo>
                  <a:pt x="3129566" y="14268"/>
                </a:lnTo>
                <a:lnTo>
                  <a:pt x="2550017" y="0"/>
                </a:lnTo>
                <a:cubicBezTo>
                  <a:pt x="2584361" y="27904"/>
                  <a:pt x="2382592" y="480565"/>
                  <a:pt x="2395471" y="619575"/>
                </a:cubicBezTo>
                <a:cubicBezTo>
                  <a:pt x="2364830" y="838434"/>
                  <a:pt x="2305318" y="1055404"/>
                  <a:pt x="2305318" y="1276397"/>
                </a:cubicBezTo>
                <a:lnTo>
                  <a:pt x="2086378" y="1984735"/>
                </a:lnTo>
                <a:lnTo>
                  <a:pt x="1841679" y="2705952"/>
                </a:lnTo>
                <a:lnTo>
                  <a:pt x="1609859" y="3298380"/>
                </a:lnTo>
                <a:cubicBezTo>
                  <a:pt x="1554051" y="3440048"/>
                  <a:pt x="1507267" y="3585612"/>
                  <a:pt x="1442434" y="3723383"/>
                </a:cubicBezTo>
                <a:cubicBezTo>
                  <a:pt x="1436654" y="3735667"/>
                  <a:pt x="1414398" y="3727781"/>
                  <a:pt x="1403797" y="3736262"/>
                </a:cubicBezTo>
                <a:cubicBezTo>
                  <a:pt x="1391710" y="3745931"/>
                  <a:pt x="1378040" y="3774899"/>
                  <a:pt x="1378040" y="3774899"/>
                </a:cubicBezTo>
                <a:lnTo>
                  <a:pt x="0" y="3787778"/>
                </a:lnTo>
                <a:lnTo>
                  <a:pt x="12879" y="4508994"/>
                </a:lnTo>
                <a:lnTo>
                  <a:pt x="4597758" y="4508994"/>
                </a:lnTo>
                <a:lnTo>
                  <a:pt x="4572000" y="14268"/>
                </a:lnTo>
                <a:close/>
              </a:path>
            </a:pathLst>
          </a:cu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5" name="Freeform 14">
            <a:extLst>
              <a:ext uri="{FF2B5EF4-FFF2-40B4-BE49-F238E27FC236}">
                <a16:creationId xmlns:a16="http://schemas.microsoft.com/office/drawing/2014/main" id="{9E00786F-BCF1-4569-B435-EE577859E3ED}"/>
              </a:ext>
            </a:extLst>
          </p:cNvPr>
          <p:cNvSpPr/>
          <p:nvPr/>
        </p:nvSpPr>
        <p:spPr>
          <a:xfrm>
            <a:off x="6594475" y="2151063"/>
            <a:ext cx="539750" cy="539750"/>
          </a:xfrm>
          <a:custGeom>
            <a:avLst/>
            <a:gdLst>
              <a:gd name="connsiteX0" fmla="*/ 540913 w 540913"/>
              <a:gd name="connsiteY0" fmla="*/ 0 h 540912"/>
              <a:gd name="connsiteX1" fmla="*/ 373488 w 540913"/>
              <a:gd name="connsiteY1" fmla="*/ 540912 h 540912"/>
              <a:gd name="connsiteX2" fmla="*/ 167426 w 540913"/>
              <a:gd name="connsiteY2" fmla="*/ 296214 h 540912"/>
              <a:gd name="connsiteX3" fmla="*/ 0 w 540913"/>
              <a:gd name="connsiteY3" fmla="*/ 25757 h 540912"/>
              <a:gd name="connsiteX4" fmla="*/ 540913 w 540913"/>
              <a:gd name="connsiteY4" fmla="*/ 0 h 540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913" h="540912">
                <a:moveTo>
                  <a:pt x="540913" y="0"/>
                </a:moveTo>
                <a:lnTo>
                  <a:pt x="373488" y="540912"/>
                </a:lnTo>
                <a:lnTo>
                  <a:pt x="167426" y="296214"/>
                </a:lnTo>
                <a:lnTo>
                  <a:pt x="0" y="25757"/>
                </a:lnTo>
                <a:lnTo>
                  <a:pt x="540913" y="0"/>
                </a:lnTo>
                <a:close/>
              </a:path>
            </a:pathLst>
          </a:cu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00417 -0.01504 C -0.01129 -0.00879 -0.01441 0.00023 -0.0224 0.00555 C -0.01754 0.02544 -0.0165 0.0407 -0.02674 0.05804 C -0.0323 0.08025 -0.03021 0.10407 -0.03646 0.12557 C -0.03247 0.13621 -0.03351 0.13321 -0.03941 0.14061 C -0.03785 0.16697 -0.03455 0.20582 -0.0224 0.22872 C -0.02605 0.24861 -0.02118 0.24329 -0.0408 0.2456 C -0.04775 0.24861 -0.05174 0.25531 -0.05764 0.26063 C -0.06459 0.27451 -0.05539 0.25485 -0.06337 0.28122 C -0.06389 0.28284 -0.06528 0.28376 -0.06615 0.28515 C -0.07414 0.29949 -0.06806 0.29371 -0.07743 0.30018 C -0.07691 0.30504 -0.07778 0.31059 -0.07605 0.31498 C -0.075 0.31753 -0.07205 0.31729 -0.07032 0.31891 C -0.06303 0.32539 -0.04237 0.3469 -0.04914 0.3395 C -0.05157 0.33695 -0.05382 0.33418 -0.05625 0.33186 C -0.05851 0.32978 -0.06094 0.32816 -0.06337 0.32631 C -0.07466 0.32701 -0.08594 0.32562 -0.09705 0.32816 C -0.1158 0.33256 -0.10625 0.3351 -0.11546 0.3432 C -0.1224 0.34921 -0.13195 0.35152 -0.13941 0.35638 C -0.14132 0.35892 -0.14289 0.3617 -0.14497 0.36378 C -0.14671 0.3654 -0.14914 0.36586 -0.1507 0.36771 C -0.15191 0.3691 -0.15191 0.37234 -0.15348 0.37326 C -0.15886 0.37627 -0.16476 0.37696 -0.17032 0.37881 C -0.17223 0.38205 -0.17448 0.38482 -0.17605 0.38829 C -0.17674 0.38991 -0.17657 0.39223 -0.17743 0.39384 C -0.17934 0.39731 -0.18212 0.40009 -0.18438 0.40333 C -0.19237 0.4142 -0.19705 0.42784 -0.20834 0.43339 C -0.2066 0.44033 -0.20764 0.43709 -0.20556 0.44264 " pathEditMode="relative" rAng="0" ptsTypes="fffffffffffffffffffffffffffA">
                                      <p:cBhvr>
                                        <p:cTn id="6" dur="2000" fill="hold"/>
                                        <p:tgtEl>
                                          <p:spTgt spid="15"/>
                                        </p:tgtEl>
                                        <p:attrNameLst>
                                          <p:attrName>ppt_x</p:attrName>
                                          <p:attrName>ppt_y</p:attrName>
                                        </p:attrNameLst>
                                      </p:cBhvr>
                                      <p:rCtr x="-10200" y="22900"/>
                                    </p:animMotion>
                                  </p:childTnLst>
                                </p:cTn>
                              </p:par>
                              <p:par>
                                <p:cTn id="7" presetID="0" presetClass="path" presetSubtype="0" accel="50000" decel="50000" fill="hold" nodeType="withEffect">
                                  <p:stCondLst>
                                    <p:cond delay="0"/>
                                  </p:stCondLst>
                                  <p:childTnLst>
                                    <p:animMotion origin="layout" path="M 8.33333E-7 -2.54394E-6 C -0.00278 0.00232 -0.00556 0.00463 -0.00833 0.0074 C -0.01198 0.01064 -0.01285 0.01804 -0.01823 0.02313 C -0.01875 0.02475 -0.01892 0.02706 -0.01962 0.02891 C -0.02031 0.0303 -0.02205 0.03076 -0.02257 0.03284 C -0.02361 0.03701 -0.02309 0.04186 -0.02396 0.04626 C -0.02535 0.05227 -0.02813 0.05782 -0.02951 0.0636 C -0.03576 0.08973 -0.03108 0.08141 -0.03941 0.09274 C -0.03559 0.10361 -0.03785 0.11055 -0.03941 0.12188 C -0.03854 0.13738 -0.03854 0.14709 -0.03524 0.1605 C -0.03385 0.17577 -0.02674 0.20213 -0.03524 0.21323 C -0.03142 0.22572 -0.02934 0.23196 -0.02813 0.24607 C -0.03229 0.26943 -0.02813 0.24029 -0.02813 0.25972 C -0.02813 0.26388 -0.02986 0.27105 -0.0309 0.27521 C -0.03142 0.28192 -0.03108 0.28839 -0.03229 0.29464 C -0.03264 0.29672 -0.03455 0.29695 -0.03524 0.29834 C -0.03611 0.30088 -0.03611 0.30343 -0.03663 0.3062 C -0.03785 0.31985 -0.03767 0.3284 -0.04358 0.33904 C -0.04497 0.34852 -0.04601 0.3587 -0.0507 0.36633 C -0.05278 0.3698 -0.05608 0.37211 -0.05764 0.37604 C -0.06163 0.38645 -0.05868 0.38275 -0.06615 0.38761 C -0.06788 0.39801 -0.07205 0.39917 -0.07604 0.40911 C -0.07795 0.41374 -0.07795 0.41998 -0.08021 0.42438 C -0.08299 0.43039 -0.08837 0.43201 -0.09149 0.43987 C -0.09306 0.44404 -0.09514 0.45514 -0.09861 0.4593 C -0.10122 0.46254 -0.10695 0.46739 -0.10695 0.46763 C -0.10799 0.46924 -0.10868 0.47133 -0.1099 0.47294 C -0.11163 0.47549 -0.11389 0.47664 -0.11545 0.47896 C -0.12153 0.48936 -0.10764 0.48243 -0.12535 0.48844 C -0.12917 0.48983 -0.13663 0.49237 -0.13663 0.4926 C -0.14497 0.50463 -0.13125 0.4859 -0.14635 0.49838 C -0.14913 0.50093 -0.15104 0.50486 -0.15347 0.50787 C -0.15469 0.50972 -0.15764 0.5118 -0.15764 0.51226 " pathEditMode="relative" rAng="0" ptsTypes="ffffffffffffffffffffffffffffffffA">
                                      <p:cBhvr>
                                        <p:cTn id="8" dur="2000" fill="hold"/>
                                        <p:tgtEl>
                                          <p:spTgt spid="13"/>
                                        </p:tgtEl>
                                        <p:attrNameLst>
                                          <p:attrName>ppt_x</p:attrName>
                                          <p:attrName>ppt_y</p:attrName>
                                        </p:attrNameLst>
                                      </p:cBhvr>
                                      <p:rCtr x="-7900" y="25600"/>
                                    </p:animMotion>
                                  </p:childTnLst>
                                </p:cTn>
                              </p:par>
                            </p:childTnLst>
                          </p:cTn>
                        </p:par>
                        <p:par>
                          <p:cTn id="9" fill="hold" nodeType="afterGroup">
                            <p:stCondLst>
                              <p:cond delay="2000"/>
                            </p:stCondLst>
                            <p:childTnLst>
                              <p:par>
                                <p:cTn id="10" presetID="47" presetClass="exit" presetSubtype="0" fill="hold" nodeType="afterEffect">
                                  <p:stCondLst>
                                    <p:cond delay="0"/>
                                  </p:stCondLst>
                                  <p:childTnLst>
                                    <p:animEffect transition="out" filter="fade">
                                      <p:cBhvr>
                                        <p:cTn id="11" dur="5000"/>
                                        <p:tgtEl>
                                          <p:spTgt spid="13"/>
                                        </p:tgtEl>
                                      </p:cBhvr>
                                    </p:animEffect>
                                    <p:anim calcmode="lin" valueType="num">
                                      <p:cBhvr>
                                        <p:cTn id="12" dur="5000"/>
                                        <p:tgtEl>
                                          <p:spTgt spid="13"/>
                                        </p:tgtEl>
                                        <p:attrNameLst>
                                          <p:attrName>ppt_x</p:attrName>
                                        </p:attrNameLst>
                                      </p:cBhvr>
                                      <p:tavLst>
                                        <p:tav tm="0">
                                          <p:val>
                                            <p:strVal val="ppt_x"/>
                                          </p:val>
                                        </p:tav>
                                        <p:tav tm="100000">
                                          <p:val>
                                            <p:strVal val="ppt_x"/>
                                          </p:val>
                                        </p:tav>
                                      </p:tavLst>
                                    </p:anim>
                                    <p:anim calcmode="lin" valueType="num">
                                      <p:cBhvr>
                                        <p:cTn id="13" dur="5000"/>
                                        <p:tgtEl>
                                          <p:spTgt spid="13"/>
                                        </p:tgtEl>
                                        <p:attrNameLst>
                                          <p:attrName>ppt_y</p:attrName>
                                        </p:attrNameLst>
                                      </p:cBhvr>
                                      <p:tavLst>
                                        <p:tav tm="0">
                                          <p:val>
                                            <p:strVal val="ppt_y"/>
                                          </p:val>
                                        </p:tav>
                                        <p:tav tm="100000">
                                          <p:val>
                                            <p:strVal val="ppt_y-.1"/>
                                          </p:val>
                                        </p:tav>
                                      </p:tavLst>
                                    </p:anim>
                                    <p:set>
                                      <p:cBhvr>
                                        <p:cTn id="14" dur="1" fill="hold">
                                          <p:stCondLst>
                                            <p:cond delay="4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73BDB8B-BAA5-4114-A917-C1780E2BC8C2}"/>
              </a:ext>
            </a:extLst>
          </p:cNvPr>
          <p:cNvSpPr>
            <a:spLocks noGrp="1"/>
          </p:cNvSpPr>
          <p:nvPr>
            <p:ph type="title"/>
          </p:nvPr>
        </p:nvSpPr>
        <p:spPr/>
        <p:txBody>
          <a:bodyPr/>
          <a:lstStyle/>
          <a:p>
            <a:r>
              <a:rPr lang="en-GB" altLang="en-US">
                <a:ea typeface="ＭＳ Ｐゴシック" panose="020B0600070205080204" pitchFamily="34" charset="-128"/>
              </a:rPr>
              <a:t>The Post-Blast Inspection</a:t>
            </a:r>
            <a:br>
              <a:rPr lang="en-GB" altLang="en-US">
                <a:ea typeface="ＭＳ Ｐゴシック" panose="020B0600070205080204" pitchFamily="34" charset="-128"/>
              </a:rPr>
            </a:br>
            <a:r>
              <a:rPr lang="en-GB" altLang="en-US">
                <a:ea typeface="ＭＳ Ｐゴシック" panose="020B0600070205080204" pitchFamily="34" charset="-128"/>
              </a:rPr>
              <a:t>2. What are the hazards</a:t>
            </a:r>
          </a:p>
        </p:txBody>
      </p:sp>
      <p:sp>
        <p:nvSpPr>
          <p:cNvPr id="8195" name="Rectangle 3">
            <a:extLst>
              <a:ext uri="{FF2B5EF4-FFF2-40B4-BE49-F238E27FC236}">
                <a16:creationId xmlns:a16="http://schemas.microsoft.com/office/drawing/2014/main" id="{DB359BEB-A370-476A-BEA7-BB6A3E328373}"/>
              </a:ext>
            </a:extLst>
          </p:cNvPr>
          <p:cNvSpPr>
            <a:spLocks noGrp="1"/>
          </p:cNvSpPr>
          <p:nvPr>
            <p:ph idx="1"/>
          </p:nvPr>
        </p:nvSpPr>
        <p:spPr/>
        <p:txBody>
          <a:bodyPr/>
          <a:lstStyle/>
          <a:p>
            <a:r>
              <a:rPr lang="en-GB" altLang="en-US">
                <a:ea typeface="ＭＳ Ｐゴシック" panose="020B0600070205080204" pitchFamily="34" charset="-128"/>
              </a:rPr>
              <a:t>Slips, trips and falls</a:t>
            </a:r>
          </a:p>
          <a:p>
            <a:pPr lvl="1"/>
            <a:r>
              <a:rPr lang="en-GB" altLang="en-US">
                <a:ea typeface="ＭＳ Ｐゴシック" panose="020B0600070205080204" pitchFamily="34" charset="-128"/>
              </a:rPr>
              <a:t>The shotfirer needs to take great care when walking around and inspecting the blast due to uneven ground, voids and rocks they may encounter</a:t>
            </a:r>
          </a:p>
          <a:p>
            <a:r>
              <a:rPr lang="en-GB" altLang="en-US">
                <a:ea typeface="ＭＳ Ｐゴシック" panose="020B0600070205080204" pitchFamily="34" charset="-128"/>
              </a:rPr>
              <a:t>Misfires or burning explosives</a:t>
            </a:r>
          </a:p>
          <a:p>
            <a:pPr lvl="1"/>
            <a:r>
              <a:rPr lang="en-GB" altLang="en-US">
                <a:ea typeface="ＭＳ Ｐゴシック" panose="020B0600070205080204" pitchFamily="34" charset="-128"/>
              </a:rPr>
              <a:t>If the shotfirer discovers explosives that have either misfired or are burning then there is a clear danger of additional detonations with the associated risks of blast damage and flyrock</a:t>
            </a:r>
          </a:p>
          <a:p>
            <a:pPr lvl="1"/>
            <a:r>
              <a:rPr lang="en-GB" altLang="en-US">
                <a:ea typeface="ＭＳ Ｐゴシック" panose="020B0600070205080204" pitchFamily="34" charset="-128"/>
              </a:rPr>
              <a:t>In such cases the shotfirer should note their positions and</a:t>
            </a:r>
          </a:p>
          <a:p>
            <a:pPr lvl="2"/>
            <a:r>
              <a:rPr lang="en-GB" altLang="en-US">
                <a:ea typeface="ＭＳ Ｐゴシック" panose="020B0600070205080204" pitchFamily="34" charset="-128"/>
              </a:rPr>
              <a:t>Return to the shotfiring shelter</a:t>
            </a:r>
          </a:p>
          <a:p>
            <a:pPr lvl="2"/>
            <a:r>
              <a:rPr lang="en-GB" altLang="en-US">
                <a:ea typeface="ＭＳ Ｐゴシック" panose="020B0600070205080204" pitchFamily="34" charset="-128"/>
              </a:rPr>
              <a:t>Ensure that the all-clear is not sounded</a:t>
            </a:r>
          </a:p>
          <a:p>
            <a:pPr lvl="2"/>
            <a:r>
              <a:rPr lang="en-GB" altLang="en-US">
                <a:ea typeface="ＭＳ Ｐゴシック" panose="020B0600070205080204" pitchFamily="34" charset="-128"/>
              </a:rPr>
              <a:t>Ensure that all sentries stay in-place</a:t>
            </a:r>
          </a:p>
          <a:p>
            <a:pPr lvl="2"/>
            <a:r>
              <a:rPr lang="en-GB" altLang="en-US">
                <a:ea typeface="ＭＳ Ｐゴシック" panose="020B0600070205080204" pitchFamily="34" charset="-128"/>
              </a:rPr>
              <a:t>Inform the Explosives Supervisor of the situation</a:t>
            </a:r>
          </a:p>
          <a:p>
            <a:pPr lvl="1"/>
            <a:r>
              <a:rPr lang="en-GB" altLang="en-US">
                <a:ea typeface="ＭＳ Ｐゴシック" panose="020B0600070205080204" pitchFamily="34" charset="-128"/>
              </a:rPr>
              <a:t>The Shotfiring Rules for each quarry should include a section dealing with misfires and it is these procedures that should be followed in this event</a:t>
            </a:r>
          </a:p>
          <a:p>
            <a:pPr lvl="1"/>
            <a:endParaRPr lang="en-GB" altLang="en-US">
              <a:ea typeface="ＭＳ Ｐゴシック" panose="020B0600070205080204" pitchFamily="34"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3928887-8FC1-44BD-B4BA-9082272ABB08}"/>
              </a:ext>
            </a:extLst>
          </p:cNvPr>
          <p:cNvSpPr>
            <a:spLocks noGrp="1"/>
          </p:cNvSpPr>
          <p:nvPr>
            <p:ph type="title"/>
          </p:nvPr>
        </p:nvSpPr>
        <p:spPr/>
        <p:txBody>
          <a:bodyPr/>
          <a:lstStyle/>
          <a:p>
            <a:r>
              <a:rPr lang="en-GB" altLang="en-US">
                <a:ea typeface="ＭＳ Ｐゴシック" panose="020B0600070205080204" pitchFamily="34" charset="-128"/>
              </a:rPr>
              <a:t>The Post-Blast Inspection</a:t>
            </a:r>
            <a:br>
              <a:rPr lang="en-GB" altLang="en-US">
                <a:ea typeface="ＭＳ Ｐゴシック" panose="020B0600070205080204" pitchFamily="34" charset="-128"/>
              </a:rPr>
            </a:br>
            <a:r>
              <a:rPr lang="en-GB" altLang="en-US">
                <a:ea typeface="ＭＳ Ｐゴシック" panose="020B0600070205080204" pitchFamily="34" charset="-128"/>
              </a:rPr>
              <a:t>3. Minimising the risks</a:t>
            </a:r>
          </a:p>
        </p:txBody>
      </p:sp>
      <p:sp>
        <p:nvSpPr>
          <p:cNvPr id="9219" name="Rectangle 3">
            <a:extLst>
              <a:ext uri="{FF2B5EF4-FFF2-40B4-BE49-F238E27FC236}">
                <a16:creationId xmlns:a16="http://schemas.microsoft.com/office/drawing/2014/main" id="{1B4F2CCE-B89D-4887-9030-B89825DA81A6}"/>
              </a:ext>
            </a:extLst>
          </p:cNvPr>
          <p:cNvSpPr>
            <a:spLocks noGrp="1"/>
          </p:cNvSpPr>
          <p:nvPr>
            <p:ph idx="1"/>
          </p:nvPr>
        </p:nvSpPr>
        <p:spPr/>
        <p:txBody>
          <a:bodyPr/>
          <a:lstStyle/>
          <a:p>
            <a:r>
              <a:rPr lang="en-GB" altLang="en-US">
                <a:ea typeface="ＭＳ Ｐゴシック" panose="020B0600070205080204" pitchFamily="34" charset="-128"/>
              </a:rPr>
              <a:t>Fumes and dust</a:t>
            </a:r>
          </a:p>
          <a:p>
            <a:pPr lvl="1"/>
            <a:r>
              <a:rPr lang="en-GB" altLang="en-US">
                <a:ea typeface="ＭＳ Ｐゴシック" panose="020B0600070205080204" pitchFamily="34" charset="-128"/>
              </a:rPr>
              <a:t>Make sure the shotfiring shelter is not positioned downwind of the blast area</a:t>
            </a:r>
          </a:p>
          <a:p>
            <a:pPr lvl="2"/>
            <a:r>
              <a:rPr lang="en-GB" altLang="en-US">
                <a:ea typeface="ＭＳ Ｐゴシック" panose="020B0600070205080204" pitchFamily="34" charset="-128"/>
              </a:rPr>
              <a:t>See QNJAC TBT 01 Positioning a Shotfiring Shelter</a:t>
            </a:r>
          </a:p>
          <a:p>
            <a:pPr lvl="1"/>
            <a:r>
              <a:rPr lang="en-GB" altLang="en-US">
                <a:ea typeface="ＭＳ Ｐゴシック" panose="020B0600070205080204" pitchFamily="34" charset="-128"/>
              </a:rPr>
              <a:t>Wait for the fumes and dust to clear</a:t>
            </a:r>
          </a:p>
          <a:p>
            <a:r>
              <a:rPr lang="en-GB" altLang="en-US">
                <a:ea typeface="ＭＳ Ｐゴシック" panose="020B0600070205080204" pitchFamily="34" charset="-128"/>
              </a:rPr>
              <a:t>Falls of ground</a:t>
            </a:r>
          </a:p>
          <a:p>
            <a:pPr lvl="1"/>
            <a:r>
              <a:rPr lang="en-GB" altLang="en-US">
                <a:ea typeface="ＭＳ Ｐゴシック" panose="020B0600070205080204" pitchFamily="34" charset="-128"/>
              </a:rPr>
              <a:t>Keep away from the toe of the face above and crest of the face below</a:t>
            </a:r>
          </a:p>
          <a:p>
            <a:pPr lvl="1"/>
            <a:r>
              <a:rPr lang="en-GB" altLang="en-US">
                <a:ea typeface="ＭＳ Ｐゴシック" panose="020B0600070205080204" pitchFamily="34" charset="-128"/>
              </a:rPr>
              <a:t>If possible inspect the blast muck-pile from the bench below</a:t>
            </a:r>
          </a:p>
          <a:p>
            <a:pPr lvl="1"/>
            <a:r>
              <a:rPr lang="en-GB" altLang="en-US">
                <a:ea typeface="ＭＳ Ｐゴシック" panose="020B0600070205080204" pitchFamily="34" charset="-128"/>
              </a:rPr>
              <a:t>Blasting may expose cavities in limestone quarries or old workings in opencast sites </a:t>
            </a:r>
          </a:p>
          <a:p>
            <a:pPr lvl="1"/>
            <a:r>
              <a:rPr lang="en-GB" altLang="en-US">
                <a:ea typeface="ＭＳ Ｐゴシック" panose="020B0600070205080204" pitchFamily="34" charset="-128"/>
              </a:rPr>
              <a:t>Inspect the blast muck-pile from the side</a:t>
            </a:r>
          </a:p>
          <a:p>
            <a:pPr lvl="1"/>
            <a:endParaRPr lang="en-GB" altLang="en-US">
              <a:ea typeface="ＭＳ Ｐゴシック" panose="020B0600070205080204" pitchFamily="34" charset="-128"/>
            </a:endParaRPr>
          </a:p>
          <a:p>
            <a:pPr lvl="1"/>
            <a:endParaRPr lang="en-GB" altLang="en-US">
              <a:ea typeface="ＭＳ Ｐゴシック" panose="020B0600070205080204"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75856EC-100E-468F-BE16-132F1E092E3E}"/>
              </a:ext>
            </a:extLst>
          </p:cNvPr>
          <p:cNvSpPr>
            <a:spLocks noGrp="1"/>
          </p:cNvSpPr>
          <p:nvPr>
            <p:ph type="title"/>
          </p:nvPr>
        </p:nvSpPr>
        <p:spPr/>
        <p:txBody>
          <a:bodyPr/>
          <a:lstStyle/>
          <a:p>
            <a:r>
              <a:rPr lang="en-GB" altLang="en-US">
                <a:ea typeface="ＭＳ Ｐゴシック" panose="020B0600070205080204" pitchFamily="34" charset="-128"/>
              </a:rPr>
              <a:t>The Post-Blast Inspection</a:t>
            </a:r>
            <a:br>
              <a:rPr lang="en-GB" altLang="en-US">
                <a:ea typeface="ＭＳ Ｐゴシック" panose="020B0600070205080204" pitchFamily="34" charset="-128"/>
              </a:rPr>
            </a:br>
            <a:r>
              <a:rPr lang="en-GB" altLang="en-US">
                <a:ea typeface="ＭＳ Ｐゴシック" panose="020B0600070205080204" pitchFamily="34" charset="-128"/>
              </a:rPr>
              <a:t>4. Key points</a:t>
            </a:r>
          </a:p>
        </p:txBody>
      </p:sp>
      <p:sp>
        <p:nvSpPr>
          <p:cNvPr id="10243" name="Rectangle 3">
            <a:extLst>
              <a:ext uri="{FF2B5EF4-FFF2-40B4-BE49-F238E27FC236}">
                <a16:creationId xmlns:a16="http://schemas.microsoft.com/office/drawing/2014/main" id="{530F15E3-466F-4FEC-A64D-DF7B6AA90BC7}"/>
              </a:ext>
            </a:extLst>
          </p:cNvPr>
          <p:cNvSpPr>
            <a:spLocks noGrp="1"/>
          </p:cNvSpPr>
          <p:nvPr>
            <p:ph idx="1"/>
          </p:nvPr>
        </p:nvSpPr>
        <p:spPr/>
        <p:txBody>
          <a:bodyPr/>
          <a:lstStyle/>
          <a:p>
            <a:r>
              <a:rPr lang="en-GB" altLang="en-US" sz="1600">
                <a:ea typeface="ＭＳ Ｐゴシック" panose="020B0600070205080204" pitchFamily="34" charset="-128"/>
              </a:rPr>
              <a:t>The post-blast inspection is potentially the most risky part of the shotfiring process</a:t>
            </a:r>
          </a:p>
          <a:p>
            <a:endParaRPr lang="en-GB" altLang="en-US" sz="1600">
              <a:ea typeface="ＭＳ Ｐゴシック" panose="020B0600070205080204" pitchFamily="34" charset="-128"/>
            </a:endParaRPr>
          </a:p>
          <a:p>
            <a:r>
              <a:rPr lang="en-GB" altLang="en-US" sz="1600">
                <a:ea typeface="ＭＳ Ｐゴシック" panose="020B0600070205080204" pitchFamily="34" charset="-128"/>
              </a:rPr>
              <a:t>After firing wait until the dust and fumes have cleared, following the manufacturers guidance on minimum times before inspecting</a:t>
            </a:r>
          </a:p>
          <a:p>
            <a:endParaRPr lang="en-GB" altLang="en-US" sz="1600">
              <a:ea typeface="ＭＳ Ｐゴシック" panose="020B0600070205080204" pitchFamily="34" charset="-128"/>
            </a:endParaRPr>
          </a:p>
          <a:p>
            <a:r>
              <a:rPr lang="en-GB" altLang="en-US" sz="1600">
                <a:ea typeface="ＭＳ Ｐゴシック" panose="020B0600070205080204" pitchFamily="34" charset="-128"/>
              </a:rPr>
              <a:t>Approach the blast area with care avoiding the toes and crest of faces</a:t>
            </a:r>
          </a:p>
          <a:p>
            <a:endParaRPr lang="en-GB" altLang="en-US" sz="1600">
              <a:ea typeface="ＭＳ Ｐゴシック" panose="020B0600070205080204" pitchFamily="34" charset="-128"/>
            </a:endParaRPr>
          </a:p>
          <a:p>
            <a:r>
              <a:rPr lang="en-GB" altLang="en-US" sz="1600">
                <a:ea typeface="ＭＳ Ｐゴシック" panose="020B0600070205080204" pitchFamily="34" charset="-128"/>
              </a:rPr>
              <a:t>Inspect the blast area from below or from the side of the blast</a:t>
            </a:r>
          </a:p>
          <a:p>
            <a:endParaRPr lang="en-GB" altLang="en-US" sz="1600">
              <a:ea typeface="ＭＳ Ｐゴシック" panose="020B0600070205080204" pitchFamily="34" charset="-128"/>
            </a:endParaRPr>
          </a:p>
          <a:p>
            <a:r>
              <a:rPr lang="en-GB" altLang="en-US" sz="1600">
                <a:ea typeface="ＭＳ Ｐゴシック" panose="020B0600070205080204" pitchFamily="34" charset="-128"/>
              </a:rPr>
              <a:t>Do not rush the inspection process</a:t>
            </a:r>
          </a:p>
          <a:p>
            <a:endParaRPr lang="en-GB" altLang="en-US" sz="1600">
              <a:ea typeface="ＭＳ Ｐゴシック" panose="020B0600070205080204" pitchFamily="34" charset="-128"/>
            </a:endParaRPr>
          </a:p>
          <a:p>
            <a:r>
              <a:rPr lang="en-GB" altLang="en-US" sz="1600">
                <a:ea typeface="ＭＳ Ｐゴシック" panose="020B0600070205080204" pitchFamily="34" charset="-128"/>
              </a:rPr>
              <a:t>Carry out the inspection in pairs, if not possible stay in communication </a:t>
            </a:r>
          </a:p>
          <a:p>
            <a:endParaRPr lang="en-GB" altLang="en-US" sz="1600">
              <a:ea typeface="ＭＳ Ｐゴシック" panose="020B0600070205080204" pitchFamily="34" charset="-128"/>
            </a:endParaRPr>
          </a:p>
          <a:p>
            <a:r>
              <a:rPr lang="en-GB" altLang="en-US" sz="1600">
                <a:ea typeface="ＭＳ Ｐゴシック" panose="020B0600070205080204" pitchFamily="34" charset="-128"/>
              </a:rPr>
              <a:t>Do not sound the all-clear until the inspection process is complete</a:t>
            </a:r>
          </a:p>
          <a:p>
            <a:endParaRPr lang="en-GB" altLang="en-US" sz="1600">
              <a:ea typeface="ＭＳ Ｐゴシック" panose="020B0600070205080204" pitchFamily="34"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B553ECC2D3844689042851BF8B4A40" ma:contentTypeVersion="2" ma:contentTypeDescription="Create a new document." ma:contentTypeScope="" ma:versionID="144f0608bcfbb2f02fcc34ed8c5685e9">
  <xsd:schema xmlns:xsd="http://www.w3.org/2001/XMLSchema" xmlns:xs="http://www.w3.org/2001/XMLSchema" xmlns:p="http://schemas.microsoft.com/office/2006/metadata/properties" xmlns:ns2="f8d346e2-fb1b-4e34-81ab-6b7dd80a5066" targetNamespace="http://schemas.microsoft.com/office/2006/metadata/properties" ma:root="true" ma:fieldsID="2d47e146bd3ab0b5314da015fe12079e" ns2:_="">
    <xsd:import namespace="f8d346e2-fb1b-4e34-81ab-6b7dd80a506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d346e2-fb1b-4e34-81ab-6b7dd80a5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F4C58BB-A254-47A7-A3D1-C37A9C7CBAA0}">
  <ds:schemaRefs>
    <ds:schemaRef ds:uri="http://schemas.microsoft.com/sharepoint/v3/contenttype/forms"/>
  </ds:schemaRefs>
</ds:datastoreItem>
</file>

<file path=customXml/itemProps2.xml><?xml version="1.0" encoding="utf-8"?>
<ds:datastoreItem xmlns:ds="http://schemas.openxmlformats.org/officeDocument/2006/customXml" ds:itemID="{6409256C-9FEE-48AE-9831-A5B190DA2F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d346e2-fb1b-4e34-81ab-6b7dd80a50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DC7AEDA-CBB6-4A73-8C69-2088CE36857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903</TotalTime>
  <Words>798</Words>
  <Application>Microsoft Office PowerPoint</Application>
  <PresentationFormat>On-screen Show (4:3)</PresentationFormat>
  <Paragraphs>73</Paragraphs>
  <Slides>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The Post-Blast Inspection Guidance on the post-blast inspection process </vt:lpstr>
      <vt:lpstr>The Post-Blast Inspection 1. Introduction</vt:lpstr>
      <vt:lpstr>The Post-Blast Inspection 2. What are the hazards</vt:lpstr>
      <vt:lpstr>The Post-Blast Inspection 2. What are the hazards</vt:lpstr>
      <vt:lpstr>The Post-Blast Inspection 2. What are the hazards</vt:lpstr>
      <vt:lpstr>The Post-Blast Inspection 2. What are the hazards</vt:lpstr>
      <vt:lpstr>The Post-Blast Inspection 3. Minimising the risks</vt:lpstr>
      <vt:lpstr>The Post-Blast Inspection 4. Key points</vt:lpstr>
    </vt:vector>
  </TitlesOfParts>
  <Company>Print Revolution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Paul Pounsford</cp:lastModifiedBy>
  <cp:revision>68</cp:revision>
  <dcterms:created xsi:type="dcterms:W3CDTF">2013-01-09T16:16:24Z</dcterms:created>
  <dcterms:modified xsi:type="dcterms:W3CDTF">2021-03-04T16:55:30Z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0x010100A1B553ECC2D3844689042851BF8B4A40</vt:lpwstr>
  </property>
</Properties>
</file>