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10"/>
  </p:notesMasterIdLst>
  <p:sldIdLst>
    <p:sldId id="256" r:id="rId2"/>
    <p:sldId id="257" r:id="rId3"/>
    <p:sldId id="271" r:id="rId4"/>
    <p:sldId id="282" r:id="rId5"/>
    <p:sldId id="272" r:id="rId6"/>
    <p:sldId id="284" r:id="rId7"/>
    <p:sldId id="273" r:id="rId8"/>
    <p:sldId id="283" r:id="rId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523" y="107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marR="0" lvl="0"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1pPr>
            <a:lvl2pPr marL="914400" marR="0" lvl="1"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2pPr>
            <a:lvl3pPr marL="1371600" marR="0" lvl="2"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3pPr>
            <a:lvl4pPr marL="1828800" marR="0" lvl="3"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4pPr>
            <a:lvl5pPr marL="2286000" marR="0" lvl="4"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5pPr>
            <a:lvl6pPr marL="2743200" marR="0" lvl="5"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6pPr>
            <a:lvl7pPr marL="3200400" marR="0" lvl="6"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7pPr>
            <a:lvl8pPr marL="3657600" marR="0" lvl="7"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8pPr>
            <a:lvl9pPr marL="4114800" marR="0" lvl="8" indent="-298450" algn="l" rtl="0">
              <a:spcBef>
                <a:spcPts val="0"/>
              </a:spcBef>
              <a:spcAft>
                <a:spcPts val="0"/>
              </a:spcAft>
              <a:buClr>
                <a:schemeClr val="dk1"/>
              </a:buClr>
              <a:buSzPts val="1100"/>
              <a:buFont typeface="Arial"/>
              <a:buChar char="■"/>
              <a:defRPr sz="1100" b="0" i="0" u="none" strike="noStrike" cap="none">
                <a:solidFill>
                  <a:schemeClr val="dk1"/>
                </a:solidFill>
                <a:latin typeface="Arial"/>
                <a:ea typeface="Arial"/>
                <a:cs typeface="Arial"/>
                <a:sym typeface="Arial"/>
              </a:defRPr>
            </a:lvl9pPr>
          </a:lstStyle>
          <a:p>
            <a:endParaRPr/>
          </a:p>
        </p:txBody>
      </p:sp>
    </p:spTree>
    <p:extLst>
      <p:ext uri="{BB962C8B-B14F-4D97-AF65-F5344CB8AC3E}">
        <p14:creationId xmlns:p14="http://schemas.microsoft.com/office/powerpoint/2010/main" val="395780812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Shape 30"/>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31" name="Shape 31"/>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37" name="Shape 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37" name="Shape 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450094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37" name="Shape 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592238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37" name="Shape 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462870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37" name="Shape 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143462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37" name="Shape 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22975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100"/>
              <a:buFont typeface="Arial"/>
              <a:buNone/>
            </a:pPr>
            <a:endParaRPr sz="1100" b="0" i="0" u="none" strike="noStrike" cap="none">
              <a:solidFill>
                <a:schemeClr val="dk1"/>
              </a:solidFill>
              <a:latin typeface="Arial"/>
              <a:ea typeface="Arial"/>
              <a:cs typeface="Arial"/>
              <a:sym typeface="Arial"/>
            </a:endParaRPr>
          </a:p>
        </p:txBody>
      </p:sp>
      <p:sp>
        <p:nvSpPr>
          <p:cNvPr id="37" name="Shape 37"/>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018896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Shape 12"/>
          <p:cNvSpPr txBox="1">
            <a:spLocks noGrp="1"/>
          </p:cNvSpPr>
          <p:nvPr>
            <p:ph type="ctrTitle"/>
          </p:nvPr>
        </p:nvSpPr>
        <p:spPr>
          <a:xfrm>
            <a:off x="685800" y="1569311"/>
            <a:ext cx="7772400" cy="1470025"/>
          </a:xfrm>
          <a:prstGeom prst="rect">
            <a:avLst/>
          </a:prstGeom>
          <a:noFill/>
          <a:ln>
            <a:noFill/>
          </a:ln>
        </p:spPr>
        <p:txBody>
          <a:bodyPr spcFirstLastPara="1" wrap="square" lIns="91425" tIns="91425" rIns="91425" bIns="91425" anchor="ctr" anchorCtr="0"/>
          <a:lstStyle>
            <a:lvl1pPr marR="0" lvl="0" algn="ctr" rtl="0">
              <a:lnSpc>
                <a:spcPct val="100000"/>
              </a:lnSpc>
              <a:spcBef>
                <a:spcPts val="0"/>
              </a:spcBef>
              <a:spcAft>
                <a:spcPts val="0"/>
              </a:spcAft>
              <a:buClr>
                <a:srgbClr val="7F7F7F"/>
              </a:buClr>
              <a:buSzPts val="1400"/>
              <a:buFont typeface="Calibri"/>
              <a:buNone/>
              <a:defRPr sz="3200" b="1" i="0" u="none" strike="noStrike" cap="none">
                <a:solidFill>
                  <a:srgbClr val="7F7F7F"/>
                </a:solidFill>
                <a:latin typeface="Calibri"/>
                <a:ea typeface="Calibri"/>
                <a:cs typeface="Calibri"/>
                <a:sym typeface="Calibri"/>
              </a:defRPr>
            </a:lvl1pPr>
            <a:lvl2pPr marR="0" lvl="1"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2pPr>
            <a:lvl3pPr marR="0" lvl="2"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3pPr>
            <a:lvl4pPr marR="0" lvl="3"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4pPr>
            <a:lvl5pPr marR="0" lvl="4"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5pPr>
            <a:lvl6pPr marR="0" lvl="5"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9pPr>
          </a:lstStyle>
          <a:p>
            <a:endParaRPr/>
          </a:p>
        </p:txBody>
      </p:sp>
      <p:sp>
        <p:nvSpPr>
          <p:cNvPr id="13" name="Shape 13"/>
          <p:cNvSpPr txBox="1">
            <a:spLocks noGrp="1"/>
          </p:cNvSpPr>
          <p:nvPr>
            <p:ph type="subTitle" idx="1"/>
          </p:nvPr>
        </p:nvSpPr>
        <p:spPr>
          <a:xfrm>
            <a:off x="1371600" y="3304304"/>
            <a:ext cx="6400800" cy="1752600"/>
          </a:xfrm>
          <a:prstGeom prst="rect">
            <a:avLst/>
          </a:prstGeom>
          <a:noFill/>
          <a:ln>
            <a:noFill/>
          </a:ln>
        </p:spPr>
        <p:txBody>
          <a:bodyPr spcFirstLastPara="1" wrap="square" lIns="91425" tIns="91425" rIns="91425" bIns="91425" anchor="t" anchorCtr="0"/>
          <a:lstStyle>
            <a:lvl1pPr marR="0" lvl="0" algn="ctr" rtl="0">
              <a:lnSpc>
                <a:spcPct val="100000"/>
              </a:lnSpc>
              <a:spcBef>
                <a:spcPts val="320"/>
              </a:spcBef>
              <a:spcAft>
                <a:spcPts val="0"/>
              </a:spcAft>
              <a:buClr>
                <a:srgbClr val="7F7F7F"/>
              </a:buClr>
              <a:buSzPts val="1600"/>
              <a:buFont typeface="Arial"/>
              <a:buNone/>
              <a:defRPr sz="1600" b="0" i="0" u="none" strike="noStrike" cap="none">
                <a:solidFill>
                  <a:srgbClr val="7F7F7F"/>
                </a:solidFill>
                <a:latin typeface="Calibri"/>
                <a:ea typeface="Calibri"/>
                <a:cs typeface="Calibri"/>
                <a:sym typeface="Calibri"/>
              </a:defRPr>
            </a:lvl1pPr>
            <a:lvl2pPr marR="0" lvl="1" algn="ctr" rtl="0">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2pPr>
            <a:lvl3pPr marR="0" lvl="2" algn="ctr" rtl="0">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3pPr>
            <a:lvl4pPr marR="0" lvl="3" algn="ctr" rtl="0">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4pPr>
            <a:lvl5pPr marR="0" lvl="4" algn="ctr" rtl="0">
              <a:lnSpc>
                <a:spcPct val="100000"/>
              </a:lnSpc>
              <a:spcBef>
                <a:spcPts val="280"/>
              </a:spcBef>
              <a:spcAft>
                <a:spcPts val="0"/>
              </a:spcAft>
              <a:buClr>
                <a:srgbClr val="888888"/>
              </a:buClr>
              <a:buSzPts val="1400"/>
              <a:buFont typeface="Arial"/>
              <a:buNone/>
              <a:defRPr sz="1400" b="0" i="0" u="none" strike="noStrike" cap="none">
                <a:solidFill>
                  <a:srgbClr val="888888"/>
                </a:solidFill>
                <a:latin typeface="Calibri"/>
                <a:ea typeface="Calibri"/>
                <a:cs typeface="Calibri"/>
                <a:sym typeface="Calibri"/>
              </a:defRPr>
            </a:lvl5pPr>
            <a:lvl6pPr marR="0" lvl="5" algn="ctr" rtl="0">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6pPr>
            <a:lvl7pPr marR="0" lvl="6" algn="ctr" rtl="0">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7pPr>
            <a:lvl8pPr marR="0" lvl="7" algn="ctr" rtl="0">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8pPr>
            <a:lvl9pPr marR="0" lvl="8" algn="ctr" rtl="0">
              <a:lnSpc>
                <a:spcPct val="100000"/>
              </a:lnSpc>
              <a:spcBef>
                <a:spcPts val="400"/>
              </a:spcBef>
              <a:spcAft>
                <a:spcPts val="0"/>
              </a:spcAft>
              <a:buClr>
                <a:srgbClr val="888888"/>
              </a:buClr>
              <a:buSzPts val="2000"/>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14" name="Shape 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1pPr>
            <a:lvl2pPr marL="0" marR="0" lvl="1"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2pPr>
            <a:lvl3pPr marL="0" marR="0" lvl="2"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3pPr>
            <a:lvl4pPr marL="0" marR="0" lvl="3"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4pPr>
            <a:lvl5pPr marL="0" marR="0" lvl="4"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5pPr>
            <a:lvl6pPr marL="0" marR="0" lvl="5"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6pPr>
            <a:lvl7pPr marL="0" marR="0" lvl="6"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7pPr>
            <a:lvl8pPr marL="0" marR="0" lvl="7"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8pPr>
            <a:lvl9pPr marL="0" marR="0" lvl="8"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asic">
  <p:cSld name="Basic">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644525"/>
            <a:ext cx="8229600" cy="4667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1pPr>
            <a:lvl2pPr marR="0" lvl="1"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2pPr>
            <a:lvl3pPr marR="0" lvl="2"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3pPr>
            <a:lvl4pPr marR="0" lvl="3"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4pPr>
            <a:lvl5pPr marR="0" lvl="4"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5pPr>
            <a:lvl6pPr marR="0" lvl="5"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9pPr>
          </a:lstStyle>
          <a:p>
            <a:endParaRPr/>
          </a:p>
        </p:txBody>
      </p:sp>
      <p:sp>
        <p:nvSpPr>
          <p:cNvPr id="17" name="Shape 17"/>
          <p:cNvSpPr txBox="1">
            <a:spLocks noGrp="1"/>
          </p:cNvSpPr>
          <p:nvPr>
            <p:ph type="body" idx="1"/>
          </p:nvPr>
        </p:nvSpPr>
        <p:spPr>
          <a:xfrm>
            <a:off x="457200" y="1350963"/>
            <a:ext cx="8229600" cy="4322762"/>
          </a:xfrm>
          <a:prstGeom prst="rect">
            <a:avLst/>
          </a:prstGeom>
          <a:noFill/>
          <a:ln>
            <a:noFill/>
          </a:ln>
        </p:spPr>
        <p:txBody>
          <a:bodyPr spcFirstLastPara="1" wrap="square" lIns="91425" tIns="91425" rIns="91425" bIns="91425" anchor="t" anchorCtr="0"/>
          <a:lstStyle>
            <a:lvl1pPr marL="457200" marR="0" lvl="0"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1pPr>
            <a:lvl2pPr marL="914400" marR="0" lvl="1"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2pPr>
            <a:lvl3pPr marL="1371600" marR="0" lvl="2"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3pPr>
            <a:lvl4pPr marL="1828800" marR="0" lvl="3"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4pPr>
            <a:lvl5pPr marL="2286000" marR="0" lvl="4"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8" name="Shape 18"/>
          <p:cNvSpPr txBox="1">
            <a:spLocks noGrp="1"/>
          </p:cNvSpPr>
          <p:nvPr>
            <p:ph type="sldNum" idx="12"/>
          </p:nvPr>
        </p:nvSpPr>
        <p:spPr>
          <a:xfrm>
            <a:off x="160338" y="6481763"/>
            <a:ext cx="2133600" cy="365125"/>
          </a:xfrm>
          <a:prstGeom prst="rect">
            <a:avLst/>
          </a:prstGeom>
          <a:noFill/>
          <a:ln>
            <a:noFill/>
          </a:ln>
        </p:spPr>
        <p:txBody>
          <a:bodyPr spcFirstLastPara="1" wrap="square" lIns="91425" tIns="45700" rIns="91425" bIns="45700" anchor="ctr" anchorCtr="0">
            <a:noAutofit/>
          </a:bodyPr>
          <a:lstStyle>
            <a:lvl1pPr marL="0" marR="0" lvl="0"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1pPr>
            <a:lvl2pPr marL="0" marR="0" lvl="1"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2pPr>
            <a:lvl3pPr marL="0" marR="0" lvl="2"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3pPr>
            <a:lvl4pPr marL="0" marR="0" lvl="3"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4pPr>
            <a:lvl5pPr marL="0" marR="0" lvl="4"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5pPr>
            <a:lvl6pPr marL="0" marR="0" lvl="5"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6pPr>
            <a:lvl7pPr marL="0" marR="0" lvl="6"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7pPr>
            <a:lvl8pPr marL="0" marR="0" lvl="7"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8pPr>
            <a:lvl9pPr marL="0" marR="0" lvl="8"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9"/>
        <p:cNvGrpSpPr/>
        <p:nvPr/>
      </p:nvGrpSpPr>
      <p:grpSpPr>
        <a:xfrm>
          <a:off x="0" y="0"/>
          <a:ext cx="0" cy="0"/>
          <a:chOff x="0" y="0"/>
          <a:chExt cx="0" cy="0"/>
        </a:xfrm>
      </p:grpSpPr>
      <p:sp>
        <p:nvSpPr>
          <p:cNvPr id="20" name="Shape 20"/>
          <p:cNvSpPr txBox="1">
            <a:spLocks noGrp="1"/>
          </p:cNvSpPr>
          <p:nvPr>
            <p:ph type="title"/>
          </p:nvPr>
        </p:nvSpPr>
        <p:spPr>
          <a:xfrm>
            <a:off x="457200" y="644525"/>
            <a:ext cx="8229600" cy="4667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1pPr>
            <a:lvl2pPr marR="0" lvl="1"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2pPr>
            <a:lvl3pPr marR="0" lvl="2"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3pPr>
            <a:lvl4pPr marR="0" lvl="3"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4pPr>
            <a:lvl5pPr marR="0" lvl="4"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5pPr>
            <a:lvl6pPr marR="0" lvl="5"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body" idx="1"/>
          </p:nvPr>
        </p:nvSpPr>
        <p:spPr>
          <a:xfrm>
            <a:off x="457200" y="1402774"/>
            <a:ext cx="4038600" cy="4723390"/>
          </a:xfrm>
          <a:prstGeom prst="rect">
            <a:avLst/>
          </a:prstGeom>
          <a:noFill/>
          <a:ln>
            <a:noFill/>
          </a:ln>
        </p:spPr>
        <p:txBody>
          <a:bodyPr spcFirstLastPara="1" wrap="square" lIns="91425" tIns="91425" rIns="91425" bIns="91425" anchor="t" anchorCtr="0"/>
          <a:lstStyle>
            <a:lvl1pPr marL="457200" marR="0" lvl="0" indent="-355600" algn="l" rtl="0">
              <a:lnSpc>
                <a:spcPct val="100000"/>
              </a:lnSpc>
              <a:spcBef>
                <a:spcPts val="400"/>
              </a:spcBef>
              <a:spcAft>
                <a:spcPts val="0"/>
              </a:spcAft>
              <a:buClr>
                <a:srgbClr val="7F7F7F"/>
              </a:buClr>
              <a:buSzPts val="2000"/>
              <a:buFont typeface="Arial"/>
              <a:buChar char="•"/>
              <a:defRPr sz="2000" b="0" i="0" u="none" strike="noStrike" cap="none">
                <a:solidFill>
                  <a:srgbClr val="7F7F7F"/>
                </a:solidFill>
                <a:latin typeface="Calibri"/>
                <a:ea typeface="Calibri"/>
                <a:cs typeface="Calibri"/>
                <a:sym typeface="Calibri"/>
              </a:defRPr>
            </a:lvl1pPr>
            <a:lvl2pPr marL="914400" marR="0" lvl="1" indent="-342900" algn="l" rtl="0">
              <a:lnSpc>
                <a:spcPct val="100000"/>
              </a:lnSpc>
              <a:spcBef>
                <a:spcPts val="360"/>
              </a:spcBef>
              <a:spcAft>
                <a:spcPts val="0"/>
              </a:spcAft>
              <a:buClr>
                <a:srgbClr val="7F7F7F"/>
              </a:buClr>
              <a:buSzPts val="1800"/>
              <a:buFont typeface="Arial"/>
              <a:buChar char="–"/>
              <a:defRPr sz="1800" b="0" i="0" u="none" strike="noStrike" cap="none">
                <a:solidFill>
                  <a:srgbClr val="7F7F7F"/>
                </a:solidFill>
                <a:latin typeface="Calibri"/>
                <a:ea typeface="Calibri"/>
                <a:cs typeface="Calibri"/>
                <a:sym typeface="Calibri"/>
              </a:defRPr>
            </a:lvl2pPr>
            <a:lvl3pPr marL="1371600" marR="0" lvl="2" indent="-330200" algn="l" rtl="0">
              <a:lnSpc>
                <a:spcPct val="100000"/>
              </a:lnSpc>
              <a:spcBef>
                <a:spcPts val="320"/>
              </a:spcBef>
              <a:spcAft>
                <a:spcPts val="0"/>
              </a:spcAft>
              <a:buClr>
                <a:srgbClr val="7F7F7F"/>
              </a:buClr>
              <a:buSzPts val="1600"/>
              <a:buFont typeface="Arial"/>
              <a:buChar char="•"/>
              <a:defRPr sz="1600" b="0" i="0" u="none" strike="noStrike" cap="none">
                <a:solidFill>
                  <a:srgbClr val="7F7F7F"/>
                </a:solidFill>
                <a:latin typeface="Calibri"/>
                <a:ea typeface="Calibri"/>
                <a:cs typeface="Calibri"/>
                <a:sym typeface="Calibri"/>
              </a:defRPr>
            </a:lvl3pPr>
            <a:lvl4pPr marL="1828800" marR="0" lvl="3"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4pPr>
            <a:lvl5pPr marL="2286000" marR="0" lvl="4"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2" name="Shape 22"/>
          <p:cNvSpPr txBox="1">
            <a:spLocks noGrp="1"/>
          </p:cNvSpPr>
          <p:nvPr>
            <p:ph type="body" idx="2"/>
          </p:nvPr>
        </p:nvSpPr>
        <p:spPr>
          <a:xfrm>
            <a:off x="4648200" y="1402774"/>
            <a:ext cx="4038600" cy="4723389"/>
          </a:xfrm>
          <a:prstGeom prst="rect">
            <a:avLst/>
          </a:prstGeom>
          <a:noFill/>
          <a:ln>
            <a:noFill/>
          </a:ln>
        </p:spPr>
        <p:txBody>
          <a:bodyPr spcFirstLastPara="1" wrap="square" lIns="91425" tIns="91425" rIns="91425" bIns="91425" anchor="t" anchorCtr="0"/>
          <a:lstStyle>
            <a:lvl1pPr marL="457200" marR="0" lvl="0" indent="-355600" algn="l" rtl="0">
              <a:lnSpc>
                <a:spcPct val="100000"/>
              </a:lnSpc>
              <a:spcBef>
                <a:spcPts val="400"/>
              </a:spcBef>
              <a:spcAft>
                <a:spcPts val="0"/>
              </a:spcAft>
              <a:buClr>
                <a:srgbClr val="7F7F7F"/>
              </a:buClr>
              <a:buSzPts val="2000"/>
              <a:buFont typeface="Arial"/>
              <a:buChar char="•"/>
              <a:defRPr sz="2000" b="0" i="0" u="none" strike="noStrike" cap="none">
                <a:solidFill>
                  <a:srgbClr val="7F7F7F"/>
                </a:solidFill>
                <a:latin typeface="Calibri"/>
                <a:ea typeface="Calibri"/>
                <a:cs typeface="Calibri"/>
                <a:sym typeface="Calibri"/>
              </a:defRPr>
            </a:lvl1pPr>
            <a:lvl2pPr marL="914400" marR="0" lvl="1" indent="-342900" algn="l" rtl="0">
              <a:lnSpc>
                <a:spcPct val="100000"/>
              </a:lnSpc>
              <a:spcBef>
                <a:spcPts val="360"/>
              </a:spcBef>
              <a:spcAft>
                <a:spcPts val="0"/>
              </a:spcAft>
              <a:buClr>
                <a:srgbClr val="7F7F7F"/>
              </a:buClr>
              <a:buSzPts val="1800"/>
              <a:buFont typeface="Arial"/>
              <a:buChar char="–"/>
              <a:defRPr sz="1800" b="0" i="0" u="none" strike="noStrike" cap="none">
                <a:solidFill>
                  <a:srgbClr val="7F7F7F"/>
                </a:solidFill>
                <a:latin typeface="Calibri"/>
                <a:ea typeface="Calibri"/>
                <a:cs typeface="Calibri"/>
                <a:sym typeface="Calibri"/>
              </a:defRPr>
            </a:lvl2pPr>
            <a:lvl3pPr marL="1371600" marR="0" lvl="2" indent="-330200" algn="l" rtl="0">
              <a:lnSpc>
                <a:spcPct val="100000"/>
              </a:lnSpc>
              <a:spcBef>
                <a:spcPts val="320"/>
              </a:spcBef>
              <a:spcAft>
                <a:spcPts val="0"/>
              </a:spcAft>
              <a:buClr>
                <a:srgbClr val="7F7F7F"/>
              </a:buClr>
              <a:buSzPts val="1600"/>
              <a:buFont typeface="Arial"/>
              <a:buChar char="•"/>
              <a:defRPr sz="1600" b="0" i="0" u="none" strike="noStrike" cap="none">
                <a:solidFill>
                  <a:srgbClr val="7F7F7F"/>
                </a:solidFill>
                <a:latin typeface="Calibri"/>
                <a:ea typeface="Calibri"/>
                <a:cs typeface="Calibri"/>
                <a:sym typeface="Calibri"/>
              </a:defRPr>
            </a:lvl3pPr>
            <a:lvl4pPr marL="1828800" marR="0" lvl="3"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4pPr>
            <a:lvl5pPr marL="2286000" marR="0" lvl="4"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3" name="Shape 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1pPr>
            <a:lvl2pPr marL="0" marR="0" lvl="1"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2pPr>
            <a:lvl3pPr marL="0" marR="0" lvl="2"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3pPr>
            <a:lvl4pPr marL="0" marR="0" lvl="3"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4pPr>
            <a:lvl5pPr marL="0" marR="0" lvl="4"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5pPr>
            <a:lvl6pPr marL="0" marR="0" lvl="5"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6pPr>
            <a:lvl7pPr marL="0" marR="0" lvl="6"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7pPr>
            <a:lvl8pPr marL="0" marR="0" lvl="7"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8pPr>
            <a:lvl9pPr marL="0" marR="0" lvl="8"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457200" y="644525"/>
            <a:ext cx="8229600" cy="4667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1pPr>
            <a:lvl2pPr marR="0" lvl="1"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2pPr>
            <a:lvl3pPr marR="0" lvl="2"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3pPr>
            <a:lvl4pPr marR="0" lvl="3"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4pPr>
            <a:lvl5pPr marR="0" lvl="4"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5pPr>
            <a:lvl6pPr marR="0" lvl="5"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sldNum" idx="12"/>
          </p:nvPr>
        </p:nvSpPr>
        <p:spPr>
          <a:xfrm>
            <a:off x="160338" y="6481763"/>
            <a:ext cx="2133600" cy="365125"/>
          </a:xfrm>
          <a:prstGeom prst="rect">
            <a:avLst/>
          </a:prstGeom>
          <a:noFill/>
          <a:ln>
            <a:noFill/>
          </a:ln>
        </p:spPr>
        <p:txBody>
          <a:bodyPr spcFirstLastPara="1" wrap="square" lIns="91425" tIns="45700" rIns="91425" bIns="45700" anchor="ctr" anchorCtr="0">
            <a:noAutofit/>
          </a:bodyPr>
          <a:lstStyle>
            <a:lvl1pPr marL="0" marR="0" lvl="0"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1pPr>
            <a:lvl2pPr marL="0" marR="0" lvl="1"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2pPr>
            <a:lvl3pPr marL="0" marR="0" lvl="2"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3pPr>
            <a:lvl4pPr marL="0" marR="0" lvl="3"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4pPr>
            <a:lvl5pPr marL="0" marR="0" lvl="4"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5pPr>
            <a:lvl6pPr marL="0" marR="0" lvl="5"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6pPr>
            <a:lvl7pPr marL="0" marR="0" lvl="6"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7pPr>
            <a:lvl8pPr marL="0" marR="0" lvl="7"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8pPr>
            <a:lvl9pPr marL="0" marR="0" lvl="8"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27"/>
        <p:cNvGrpSpPr/>
        <p:nvPr/>
      </p:nvGrpSpPr>
      <p:grpSpPr>
        <a:xfrm>
          <a:off x="0" y="0"/>
          <a:ext cx="0" cy="0"/>
          <a:chOff x="0" y="0"/>
          <a:chExt cx="0" cy="0"/>
        </a:xfrm>
      </p:grpSpPr>
      <p:sp>
        <p:nvSpPr>
          <p:cNvPr id="28" name="Shape 28"/>
          <p:cNvSpPr txBox="1">
            <a:spLocks noGrp="1"/>
          </p:cNvSpPr>
          <p:nvPr>
            <p:ph type="sldNum" idx="12"/>
          </p:nvPr>
        </p:nvSpPr>
        <p:spPr>
          <a:xfrm>
            <a:off x="160338" y="6481763"/>
            <a:ext cx="2133600" cy="365125"/>
          </a:xfrm>
          <a:prstGeom prst="rect">
            <a:avLst/>
          </a:prstGeom>
          <a:noFill/>
          <a:ln>
            <a:noFill/>
          </a:ln>
        </p:spPr>
        <p:txBody>
          <a:bodyPr spcFirstLastPara="1" wrap="square" lIns="91425" tIns="45700" rIns="91425" bIns="45700" anchor="ctr" anchorCtr="0">
            <a:noAutofit/>
          </a:bodyPr>
          <a:lstStyle>
            <a:lvl1pPr marL="0" marR="0" lvl="0"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1pPr>
            <a:lvl2pPr marL="0" marR="0" lvl="1"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2pPr>
            <a:lvl3pPr marL="0" marR="0" lvl="2"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3pPr>
            <a:lvl4pPr marL="0" marR="0" lvl="3"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4pPr>
            <a:lvl5pPr marL="0" marR="0" lvl="4"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5pPr>
            <a:lvl6pPr marL="0" marR="0" lvl="5"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6pPr>
            <a:lvl7pPr marL="0" marR="0" lvl="6"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7pPr>
            <a:lvl8pPr marL="0" marR="0" lvl="7"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8pPr>
            <a:lvl9pPr marL="0" marR="0" lvl="8"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9pPr>
          </a:lstStyle>
          <a:p>
            <a:pPr marL="0" lvl="0" indent="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Shape 6" descr="QNJAC PP template.pdf"/>
          <p:cNvPicPr preferRelativeResize="0"/>
          <p:nvPr/>
        </p:nvPicPr>
        <p:blipFill rotWithShape="1">
          <a:blip r:embed="rId7">
            <a:alphaModFix/>
          </a:blip>
          <a:srcRect/>
          <a:stretch/>
        </p:blipFill>
        <p:spPr>
          <a:xfrm>
            <a:off x="0" y="-25400"/>
            <a:ext cx="9180513" cy="6953250"/>
          </a:xfrm>
          <a:prstGeom prst="rect">
            <a:avLst/>
          </a:prstGeom>
          <a:noFill/>
          <a:ln>
            <a:noFill/>
          </a:ln>
        </p:spPr>
      </p:pic>
      <p:sp>
        <p:nvSpPr>
          <p:cNvPr id="7" name="Shape 7"/>
          <p:cNvSpPr txBox="1">
            <a:spLocks noGrp="1"/>
          </p:cNvSpPr>
          <p:nvPr>
            <p:ph type="title"/>
          </p:nvPr>
        </p:nvSpPr>
        <p:spPr>
          <a:xfrm>
            <a:off x="457200" y="644525"/>
            <a:ext cx="8229600" cy="466725"/>
          </a:xfrm>
          <a:prstGeom prst="rect">
            <a:avLst/>
          </a:prstGeom>
          <a:noFill/>
          <a:ln>
            <a:noFill/>
          </a:ln>
        </p:spPr>
        <p:txBody>
          <a:bodyPr spcFirstLastPara="1" wrap="square" lIns="91425" tIns="91425" rIns="91425" bIns="91425" anchor="ctr" anchorCtr="0"/>
          <a:lstStyle>
            <a:lvl1pPr marR="0" lvl="0" algn="l" rtl="0">
              <a:lnSpc>
                <a:spcPct val="100000"/>
              </a:lnSpc>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1pPr>
            <a:lvl2pPr marR="0" lvl="1"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2pPr>
            <a:lvl3pPr marR="0" lvl="2"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3pPr>
            <a:lvl4pPr marR="0" lvl="3"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4pPr>
            <a:lvl5pPr marR="0" lvl="4" algn="l" rtl="0">
              <a:spcBef>
                <a:spcPts val="0"/>
              </a:spcBef>
              <a:spcAft>
                <a:spcPts val="0"/>
              </a:spcAft>
              <a:buClr>
                <a:schemeClr val="dk1"/>
              </a:buClr>
              <a:buSzPts val="1400"/>
              <a:buFont typeface="Calibri"/>
              <a:buNone/>
              <a:defRPr sz="2500" b="0" i="0" u="none" strike="noStrike" cap="none">
                <a:solidFill>
                  <a:schemeClr val="dk1"/>
                </a:solidFill>
                <a:latin typeface="Calibri"/>
                <a:ea typeface="Calibri"/>
                <a:cs typeface="Calibri"/>
                <a:sym typeface="Calibri"/>
              </a:defRPr>
            </a:lvl5pPr>
            <a:lvl6pPr marR="0" lvl="5"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Clr>
                <a:schemeClr val="dk1"/>
              </a:buClr>
              <a:buSzPts val="1400"/>
              <a:buFont typeface="Calibri"/>
              <a:buNone/>
              <a:defRPr sz="44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body" idx="1"/>
          </p:nvPr>
        </p:nvSpPr>
        <p:spPr>
          <a:xfrm>
            <a:off x="457200" y="1371600"/>
            <a:ext cx="8229600" cy="4754563"/>
          </a:xfrm>
          <a:prstGeom prst="rect">
            <a:avLst/>
          </a:prstGeom>
          <a:noFill/>
          <a:ln>
            <a:noFill/>
          </a:ln>
        </p:spPr>
        <p:txBody>
          <a:bodyPr spcFirstLastPara="1" wrap="square" lIns="91425" tIns="91425" rIns="91425" bIns="91425" anchor="t" anchorCtr="0"/>
          <a:lstStyle>
            <a:lvl1pPr marL="457200" marR="0" lvl="0"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1pPr>
            <a:lvl2pPr marL="914400" marR="0" lvl="1"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2pPr>
            <a:lvl3pPr marL="1371600" marR="0" lvl="2"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3pPr>
            <a:lvl4pPr marL="1828800" marR="0" lvl="3"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4pPr>
            <a:lvl5pPr marL="2286000" marR="0" lvl="4" indent="-317500" algn="l" rtl="0">
              <a:lnSpc>
                <a:spcPct val="100000"/>
              </a:lnSpc>
              <a:spcBef>
                <a:spcPts val="280"/>
              </a:spcBef>
              <a:spcAft>
                <a:spcPts val="0"/>
              </a:spcAft>
              <a:buClr>
                <a:srgbClr val="7F7F7F"/>
              </a:buClr>
              <a:buSzPts val="1400"/>
              <a:buFont typeface="Arial"/>
              <a:buChar char="»"/>
              <a:defRPr sz="1400" b="0" i="0" u="none" strike="noStrike" cap="none">
                <a:solidFill>
                  <a:srgbClr val="7F7F7F"/>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9" name="Shape 9"/>
          <p:cNvSpPr txBox="1">
            <a:spLocks noGrp="1"/>
          </p:cNvSpPr>
          <p:nvPr>
            <p:ph type="sldNum" idx="12"/>
          </p:nvPr>
        </p:nvSpPr>
        <p:spPr>
          <a:xfrm>
            <a:off x="160338" y="6481763"/>
            <a:ext cx="2133600" cy="365125"/>
          </a:xfrm>
          <a:prstGeom prst="rect">
            <a:avLst/>
          </a:prstGeom>
          <a:noFill/>
          <a:ln>
            <a:noFill/>
          </a:ln>
        </p:spPr>
        <p:txBody>
          <a:bodyPr spcFirstLastPara="1" wrap="square" lIns="91425" tIns="45700" rIns="91425" bIns="45700" anchor="ctr" anchorCtr="0">
            <a:noAutofit/>
          </a:bodyPr>
          <a:lstStyle>
            <a:lvl1pPr marL="0" marR="0" lvl="0"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1pPr>
            <a:lvl2pPr marL="0" marR="0" lvl="1"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2pPr>
            <a:lvl3pPr marL="0" marR="0" lvl="2"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3pPr>
            <a:lvl4pPr marL="0" marR="0" lvl="3"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4pPr>
            <a:lvl5pPr marL="0" marR="0" lvl="4"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5pPr>
            <a:lvl6pPr marL="0" marR="0" lvl="5"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6pPr>
            <a:lvl7pPr marL="0" marR="0" lvl="6"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7pPr>
            <a:lvl8pPr marL="0" marR="0" lvl="7"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8pPr>
            <a:lvl9pPr marL="0" marR="0" lvl="8" indent="0" algn="l" rtl="0">
              <a:lnSpc>
                <a:spcPct val="100000"/>
              </a:lnSpc>
              <a:spcBef>
                <a:spcPts val="0"/>
              </a:spcBef>
              <a:spcAft>
                <a:spcPts val="0"/>
              </a:spcAft>
              <a:buClr>
                <a:srgbClr val="F2F2F2"/>
              </a:buClr>
              <a:buSzPts val="1000"/>
              <a:buFont typeface="Arial"/>
              <a:buNone/>
              <a:defRPr sz="1000" b="0" i="0" u="none" strike="noStrike" cap="none">
                <a:solidFill>
                  <a:srgbClr val="F2F2F2"/>
                </a:solidFill>
                <a:latin typeface="Arial"/>
                <a:ea typeface="Arial"/>
                <a:cs typeface="Arial"/>
                <a:sym typeface="Arial"/>
              </a:defRPr>
            </a:lvl9pPr>
          </a:lstStyle>
          <a:p>
            <a:pPr marL="0" lvl="0" indent="0">
              <a:spcBef>
                <a:spcPts val="0"/>
              </a:spcBef>
              <a:spcAft>
                <a:spcPts val="0"/>
              </a:spcAft>
              <a:buNone/>
            </a:pPr>
            <a:fld id="{00000000-1234-1234-1234-123412341234}" type="slidenum">
              <a:rPr lang="en-GB"/>
              <a:t>‹#›</a:t>
            </a:fld>
            <a:endParaRPr/>
          </a:p>
        </p:txBody>
      </p:sp>
      <p:pic>
        <p:nvPicPr>
          <p:cNvPr id="10" name="Shape 10"/>
          <p:cNvPicPr preferRelativeResize="0"/>
          <p:nvPr/>
        </p:nvPicPr>
        <p:blipFill rotWithShape="1">
          <a:blip r:embed="rId8">
            <a:alphaModFix/>
          </a:blip>
          <a:srcRect/>
          <a:stretch/>
        </p:blipFill>
        <p:spPr>
          <a:xfrm>
            <a:off x="-68263" y="4902200"/>
            <a:ext cx="2214563" cy="15652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2"/>
        <p:cNvGrpSpPr/>
        <p:nvPr/>
      </p:nvGrpSpPr>
      <p:grpSpPr>
        <a:xfrm>
          <a:off x="0" y="0"/>
          <a:ext cx="0" cy="0"/>
          <a:chOff x="0" y="0"/>
          <a:chExt cx="0" cy="0"/>
        </a:xfrm>
      </p:grpSpPr>
      <p:sp>
        <p:nvSpPr>
          <p:cNvPr id="33" name="Shape 33"/>
          <p:cNvSpPr txBox="1">
            <a:spLocks noGrp="1"/>
          </p:cNvSpPr>
          <p:nvPr>
            <p:ph type="ctrTitle"/>
          </p:nvPr>
        </p:nvSpPr>
        <p:spPr>
          <a:xfrm>
            <a:off x="685800" y="1570038"/>
            <a:ext cx="7772400" cy="1470025"/>
          </a:xfrm>
          <a:prstGeom prst="rect">
            <a:avLst/>
          </a:prstGeom>
          <a:noFill/>
          <a:ln>
            <a:noFill/>
          </a:ln>
        </p:spPr>
        <p:txBody>
          <a:bodyPr spcFirstLastPara="1" wrap="square" lIns="91425" tIns="45700" rIns="91425" bIns="45700" anchor="ctr" anchorCtr="0">
            <a:noAutofit/>
          </a:bodyPr>
          <a:lstStyle/>
          <a:p>
            <a:pPr lvl="0"/>
            <a:r>
              <a:rPr lang="en-US" u="sng" dirty="0" smtClean="0"/>
              <a:t>QNJAC </a:t>
            </a:r>
            <a:r>
              <a:rPr lang="en-US" u="sng" dirty="0"/>
              <a:t>Joint Drill, Blast and </a:t>
            </a:r>
            <a:r>
              <a:rPr lang="en-US" u="sng" dirty="0" smtClean="0"/>
              <a:t>Geotechnical  G</a:t>
            </a:r>
            <a:r>
              <a:rPr lang="en-GB" sz="3200" b="1" i="0" u="sng" strike="noStrike" cap="none" dirty="0" err="1" smtClean="0">
                <a:solidFill>
                  <a:srgbClr val="7F7F7F"/>
                </a:solidFill>
                <a:latin typeface="Calibri"/>
                <a:ea typeface="Calibri"/>
                <a:cs typeface="Calibri"/>
                <a:sym typeface="Calibri"/>
              </a:rPr>
              <a:t>roup</a:t>
            </a:r>
            <a:r>
              <a:rPr lang="en-GB" sz="3200" b="1" i="0" u="sng" strike="noStrike" cap="none" dirty="0" smtClean="0">
                <a:solidFill>
                  <a:srgbClr val="7F7F7F"/>
                </a:solidFill>
                <a:latin typeface="Calibri"/>
                <a:ea typeface="Calibri"/>
                <a:cs typeface="Calibri"/>
                <a:sym typeface="Calibri"/>
              </a:rPr>
              <a:t> </a:t>
            </a:r>
            <a:r>
              <a:rPr lang="en-GB" sz="3200" b="1" i="0" u="sng" strike="noStrike" cap="none" dirty="0" smtClean="0">
                <a:solidFill>
                  <a:srgbClr val="7F7F7F"/>
                </a:solidFill>
                <a:latin typeface="Calibri"/>
                <a:ea typeface="Calibri"/>
                <a:cs typeface="Calibri"/>
                <a:sym typeface="Calibri"/>
              </a:rPr>
              <a:t/>
            </a:r>
            <a:br>
              <a:rPr lang="en-GB" sz="3200" b="1" i="0" u="sng" strike="noStrike" cap="none" dirty="0" smtClean="0">
                <a:solidFill>
                  <a:srgbClr val="7F7F7F"/>
                </a:solidFill>
                <a:latin typeface="Calibri"/>
                <a:ea typeface="Calibri"/>
                <a:cs typeface="Calibri"/>
                <a:sym typeface="Calibri"/>
              </a:rPr>
            </a:br>
            <a:r>
              <a:rPr lang="en-GB" u="sng" dirty="0" smtClean="0"/>
              <a:t>Tool box talk </a:t>
            </a:r>
            <a:r>
              <a:rPr lang="en-GB" sz="3200" b="1" i="0" u="sng" strike="noStrike" cap="none" dirty="0" smtClean="0">
                <a:solidFill>
                  <a:srgbClr val="7F7F7F"/>
                </a:solidFill>
                <a:latin typeface="Calibri"/>
                <a:ea typeface="Calibri"/>
                <a:cs typeface="Calibri"/>
                <a:sym typeface="Calibri"/>
              </a:rPr>
              <a:t> Overburden Stripping</a:t>
            </a:r>
            <a:r>
              <a:rPr lang="en-GB" sz="3200" b="1" i="0" u="none" strike="noStrike" cap="none" dirty="0">
                <a:solidFill>
                  <a:srgbClr val="7F7F7F"/>
                </a:solidFill>
                <a:latin typeface="Calibri"/>
                <a:ea typeface="Calibri"/>
                <a:cs typeface="Calibri"/>
                <a:sym typeface="Calibri"/>
              </a:rPr>
              <a:t/>
            </a:r>
            <a:br>
              <a:rPr lang="en-GB" sz="3200" b="1" i="0" u="none" strike="noStrike" cap="none" dirty="0">
                <a:solidFill>
                  <a:srgbClr val="7F7F7F"/>
                </a:solidFill>
                <a:latin typeface="Calibri"/>
                <a:ea typeface="Calibri"/>
                <a:cs typeface="Calibri"/>
                <a:sym typeface="Calibri"/>
              </a:rPr>
            </a:br>
            <a:r>
              <a:rPr lang="en-GB" sz="3200" b="1" i="0" u="none" strike="noStrike" cap="none" dirty="0">
                <a:solidFill>
                  <a:srgbClr val="7F7F7F"/>
                </a:solidFill>
                <a:latin typeface="Calibri"/>
                <a:ea typeface="Calibri"/>
                <a:cs typeface="Calibri"/>
                <a:sym typeface="Calibri"/>
              </a:rPr>
              <a:t/>
            </a:r>
            <a:br>
              <a:rPr lang="en-GB" sz="3200" b="1" i="0" u="none" strike="noStrike" cap="none" dirty="0">
                <a:solidFill>
                  <a:srgbClr val="7F7F7F"/>
                </a:solidFill>
                <a:latin typeface="Calibri"/>
                <a:ea typeface="Calibri"/>
                <a:cs typeface="Calibri"/>
                <a:sym typeface="Calibri"/>
              </a:rPr>
            </a:br>
            <a:r>
              <a:rPr lang="en-GB" sz="3200" b="1" i="0" u="none" strike="noStrike" cap="none" dirty="0">
                <a:solidFill>
                  <a:srgbClr val="7F7F7F"/>
                </a:solidFill>
                <a:latin typeface="Calibri"/>
                <a:ea typeface="Calibri"/>
                <a:cs typeface="Calibri"/>
                <a:sym typeface="Calibri"/>
              </a:rPr>
              <a:t/>
            </a:r>
            <a:br>
              <a:rPr lang="en-GB" sz="3200" b="1" i="0" u="none" strike="noStrike" cap="none" dirty="0">
                <a:solidFill>
                  <a:srgbClr val="7F7F7F"/>
                </a:solidFill>
                <a:latin typeface="Calibri"/>
                <a:ea typeface="Calibri"/>
                <a:cs typeface="Calibri"/>
                <a:sym typeface="Calibri"/>
              </a:rPr>
            </a:br>
            <a:endParaRPr sz="3200" b="1" i="0" u="none" strike="noStrike" cap="none" dirty="0">
              <a:solidFill>
                <a:srgbClr val="7F7F7F"/>
              </a:solidFill>
              <a:latin typeface="Calibri"/>
              <a:ea typeface="Calibri"/>
              <a:cs typeface="Calibri"/>
              <a:sym typeface="Calibri"/>
            </a:endParaRPr>
          </a:p>
        </p:txBody>
      </p:sp>
      <p:sp>
        <p:nvSpPr>
          <p:cNvPr id="34" name="Shape 34"/>
          <p:cNvSpPr txBox="1">
            <a:spLocks noGrp="1"/>
          </p:cNvSpPr>
          <p:nvPr>
            <p:ph type="subTitle" idx="1"/>
          </p:nvPr>
        </p:nvSpPr>
        <p:spPr>
          <a:xfrm>
            <a:off x="1371600" y="3303588"/>
            <a:ext cx="6400800" cy="1752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7F7F7F"/>
              </a:buClr>
              <a:buSzPts val="1600"/>
              <a:buFont typeface="Arial"/>
              <a:buNone/>
            </a:pPr>
            <a:r>
              <a:rPr lang="en-GB" sz="1600" b="0" i="0" u="none" strike="noStrike" cap="none" dirty="0" smtClean="0">
                <a:solidFill>
                  <a:srgbClr val="7F7F7F"/>
                </a:solidFill>
                <a:latin typeface="Calibri"/>
                <a:ea typeface="Calibri"/>
                <a:cs typeface="Calibri"/>
                <a:sym typeface="Calibri"/>
              </a:rPr>
              <a:t>This  toolbox talk  is aimed at Quarry Operators, Quarry Managers</a:t>
            </a:r>
            <a:r>
              <a:rPr lang="en-GB" dirty="0"/>
              <a:t> </a:t>
            </a:r>
            <a:r>
              <a:rPr lang="en-GB" dirty="0" smtClean="0"/>
              <a:t>and</a:t>
            </a:r>
            <a:r>
              <a:rPr lang="en-GB" sz="1600" b="0" i="0" u="none" strike="noStrike" cap="none" dirty="0" smtClean="0">
                <a:solidFill>
                  <a:srgbClr val="7F7F7F"/>
                </a:solidFill>
                <a:latin typeface="Calibri"/>
                <a:ea typeface="Calibri"/>
                <a:cs typeface="Calibri"/>
                <a:sym typeface="Calibri"/>
              </a:rPr>
              <a:t> Supervisors and should be read in conjunction with the QNJAC Guidance to Managing Change to Excavations and Tips</a:t>
            </a:r>
            <a:endParaRPr sz="1600" b="0" i="0" u="none" strike="noStrike" cap="none" dirty="0">
              <a:solidFill>
                <a:srgbClr val="7F7F7F"/>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57200" y="644525"/>
            <a:ext cx="8229600" cy="4667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Calibri"/>
              <a:buNone/>
            </a:pPr>
            <a:r>
              <a:rPr lang="en-GB" sz="2500" b="0" i="0" u="none" strike="noStrike" cap="none" dirty="0" smtClean="0">
                <a:solidFill>
                  <a:schemeClr val="dk1"/>
                </a:solidFill>
                <a:latin typeface="Calibri"/>
                <a:ea typeface="Calibri"/>
                <a:cs typeface="Calibri"/>
                <a:sym typeface="Calibri"/>
              </a:rPr>
              <a:t>Are you Quarrying?</a:t>
            </a:r>
            <a:endParaRPr sz="2500" b="0" i="0" u="none" strike="noStrike" cap="none" dirty="0">
              <a:solidFill>
                <a:schemeClr val="dk1"/>
              </a:solidFill>
              <a:latin typeface="Calibri"/>
              <a:ea typeface="Calibri"/>
              <a:cs typeface="Calibri"/>
              <a:sym typeface="Calibri"/>
            </a:endParaRPr>
          </a:p>
        </p:txBody>
      </p:sp>
      <p:sp>
        <p:nvSpPr>
          <p:cNvPr id="40" name="Shape 40"/>
          <p:cNvSpPr txBox="1">
            <a:spLocks noGrp="1"/>
          </p:cNvSpPr>
          <p:nvPr>
            <p:ph type="body" idx="1"/>
          </p:nvPr>
        </p:nvSpPr>
        <p:spPr>
          <a:xfrm>
            <a:off x="457200" y="1350963"/>
            <a:ext cx="8229600" cy="4322762"/>
          </a:xfrm>
          <a:prstGeom prst="rect">
            <a:avLst/>
          </a:prstGeom>
          <a:noFill/>
          <a:ln>
            <a:noFill/>
          </a:ln>
        </p:spPr>
        <p:txBody>
          <a:bodyPr spcFirstLastPara="1" wrap="square" lIns="91425" tIns="45700" rIns="91425" bIns="45700" anchor="t" anchorCtr="0">
            <a:noAutofit/>
          </a:bodyPr>
          <a:lstStyle/>
          <a:p>
            <a:pPr marL="139700" indent="0">
              <a:buNone/>
            </a:pPr>
            <a:r>
              <a:rPr lang="en-GB" sz="2000" dirty="0" smtClean="0">
                <a:solidFill>
                  <a:schemeClr val="tx1"/>
                </a:solidFill>
              </a:rPr>
              <a:t>The Quarries Regulations 1999 Regulation  </a:t>
            </a:r>
            <a:r>
              <a:rPr lang="en-GB" sz="2000" dirty="0">
                <a:solidFill>
                  <a:schemeClr val="tx1"/>
                </a:solidFill>
              </a:rPr>
              <a:t>3 (</a:t>
            </a:r>
            <a:r>
              <a:rPr lang="en-GB" sz="2000" dirty="0" smtClean="0">
                <a:solidFill>
                  <a:schemeClr val="tx1"/>
                </a:solidFill>
              </a:rPr>
              <a:t>1)</a:t>
            </a:r>
          </a:p>
          <a:p>
            <a:pPr marL="139700" indent="0">
              <a:buNone/>
            </a:pPr>
            <a:endParaRPr lang="en-GB" sz="2000" dirty="0">
              <a:solidFill>
                <a:schemeClr val="tx1"/>
              </a:solidFill>
            </a:endParaRPr>
          </a:p>
          <a:p>
            <a:pPr marL="139700" indent="0">
              <a:buNone/>
            </a:pPr>
            <a:r>
              <a:rPr lang="en-GB" sz="2000" dirty="0" smtClean="0">
                <a:solidFill>
                  <a:schemeClr val="tx1"/>
                </a:solidFill>
              </a:rPr>
              <a:t>“</a:t>
            </a:r>
            <a:r>
              <a:rPr lang="en-GB" sz="2000" dirty="0">
                <a:solidFill>
                  <a:schemeClr val="tx1"/>
                </a:solidFill>
              </a:rPr>
              <a:t>quarry” </a:t>
            </a:r>
            <a:r>
              <a:rPr lang="en-GB" sz="2000" dirty="0" smtClean="0">
                <a:solidFill>
                  <a:schemeClr val="tx1"/>
                </a:solidFill>
              </a:rPr>
              <a:t>means</a:t>
            </a:r>
            <a:r>
              <a:rPr lang="en-GB" sz="2000" dirty="0">
                <a:solidFill>
                  <a:schemeClr val="tx1"/>
                </a:solidFill>
              </a:rPr>
              <a:t> </a:t>
            </a:r>
            <a:endParaRPr lang="en-GB" sz="2000" dirty="0" smtClean="0">
              <a:solidFill>
                <a:schemeClr val="tx1"/>
              </a:solidFill>
            </a:endParaRPr>
          </a:p>
          <a:p>
            <a:pPr marL="139700" indent="0">
              <a:buNone/>
            </a:pPr>
            <a:endParaRPr lang="en-GB" sz="2000" dirty="0" smtClean="0">
              <a:solidFill>
                <a:schemeClr val="tx1"/>
              </a:solidFill>
            </a:endParaRPr>
          </a:p>
          <a:p>
            <a:pPr marL="139700" lvl="0" indent="0">
              <a:buNone/>
            </a:pPr>
            <a:r>
              <a:rPr lang="en-GB" sz="2000" dirty="0" smtClean="0">
                <a:solidFill>
                  <a:schemeClr val="tx1"/>
                </a:solidFill>
              </a:rPr>
              <a:t>“subject </a:t>
            </a:r>
            <a:r>
              <a:rPr lang="en-GB" sz="2000" dirty="0">
                <a:solidFill>
                  <a:schemeClr val="tx1"/>
                </a:solidFill>
              </a:rPr>
              <a:t>to paragraph (2) an excavation or system of excavations made for the purpose of, or in </a:t>
            </a:r>
            <a:r>
              <a:rPr lang="en-GB" sz="2000" dirty="0" smtClean="0">
                <a:solidFill>
                  <a:schemeClr val="tx1"/>
                </a:solidFill>
              </a:rPr>
              <a:t>connection </a:t>
            </a:r>
            <a:r>
              <a:rPr lang="en-GB" sz="2000" dirty="0">
                <a:solidFill>
                  <a:schemeClr val="tx1"/>
                </a:solidFill>
              </a:rPr>
              <a:t>with, the extraction of minerals or products of minerals.”</a:t>
            </a:r>
          </a:p>
          <a:p>
            <a:pPr marL="139700" indent="0">
              <a:buNone/>
            </a:pPr>
            <a:r>
              <a:rPr lang="en-GB" sz="2000" dirty="0">
                <a:solidFill>
                  <a:schemeClr val="tx1"/>
                </a:solidFill>
              </a:rPr>
              <a:t> </a:t>
            </a:r>
          </a:p>
          <a:p>
            <a:pPr marL="139700" indent="0">
              <a:buNone/>
            </a:pPr>
            <a:r>
              <a:rPr lang="en-GB" sz="2000" dirty="0">
                <a:solidFill>
                  <a:schemeClr val="tx1"/>
                </a:solidFill>
              </a:rPr>
              <a:t>Guidance - Drilling and blasting activities relating to overburden stripping for the preparation of an area to be extracted (quarried) is subject to the Quarry Regulations 1999. </a:t>
            </a:r>
          </a:p>
          <a:p>
            <a:pPr marL="0" marR="0" lvl="0" indent="0" algn="l" rtl="0">
              <a:lnSpc>
                <a:spcPct val="100000"/>
              </a:lnSpc>
              <a:spcBef>
                <a:spcPts val="0"/>
              </a:spcBef>
              <a:spcAft>
                <a:spcPts val="0"/>
              </a:spcAft>
              <a:buClr>
                <a:srgbClr val="7F7F7F"/>
              </a:buClr>
              <a:buSzPts val="1400"/>
              <a:buFont typeface="Arial"/>
              <a:buNone/>
            </a:pPr>
            <a:endParaRPr sz="1400" b="0" i="0" u="none" strike="noStrike" cap="none" dirty="0">
              <a:solidFill>
                <a:srgbClr val="7F7F7F"/>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57200" y="644525"/>
            <a:ext cx="8229600" cy="4667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Calibri"/>
              <a:buNone/>
            </a:pPr>
            <a:r>
              <a:rPr lang="en-GB" sz="2500" b="0" i="0" u="none" strike="noStrike" cap="none" dirty="0" smtClean="0">
                <a:solidFill>
                  <a:schemeClr val="dk1"/>
                </a:solidFill>
                <a:latin typeface="Calibri"/>
                <a:ea typeface="Calibri"/>
                <a:cs typeface="Calibri"/>
                <a:sym typeface="Calibri"/>
              </a:rPr>
              <a:t>Practical Considerations</a:t>
            </a:r>
            <a:endParaRPr sz="2500" b="0" i="0" u="none" strike="noStrike" cap="none" dirty="0">
              <a:solidFill>
                <a:schemeClr val="dk1"/>
              </a:solidFill>
              <a:latin typeface="Calibri"/>
              <a:ea typeface="Calibri"/>
              <a:cs typeface="Calibri"/>
              <a:sym typeface="Calibri"/>
            </a:endParaRPr>
          </a:p>
        </p:txBody>
      </p:sp>
      <p:sp>
        <p:nvSpPr>
          <p:cNvPr id="40" name="Shape 40"/>
          <p:cNvSpPr txBox="1">
            <a:spLocks noGrp="1"/>
          </p:cNvSpPr>
          <p:nvPr>
            <p:ph type="body" idx="1"/>
          </p:nvPr>
        </p:nvSpPr>
        <p:spPr>
          <a:xfrm>
            <a:off x="457200" y="1350963"/>
            <a:ext cx="8229600" cy="4322762"/>
          </a:xfrm>
          <a:prstGeom prst="rect">
            <a:avLst/>
          </a:prstGeom>
          <a:noFill/>
          <a:ln>
            <a:noFill/>
          </a:ln>
        </p:spPr>
        <p:txBody>
          <a:bodyPr spcFirstLastPara="1" wrap="square" lIns="91425" tIns="45700" rIns="91425" bIns="45700" anchor="t" anchorCtr="0">
            <a:noAutofit/>
          </a:bodyPr>
          <a:lstStyle/>
          <a:p>
            <a:pPr lvl="0"/>
            <a:r>
              <a:rPr lang="en-GB" sz="2000" dirty="0" smtClean="0">
                <a:solidFill>
                  <a:schemeClr val="tx1"/>
                </a:solidFill>
              </a:rPr>
              <a:t>Services below on and above ground.</a:t>
            </a:r>
          </a:p>
          <a:p>
            <a:pPr lvl="0"/>
            <a:r>
              <a:rPr lang="en-GB" sz="2000" dirty="0" smtClean="0">
                <a:solidFill>
                  <a:schemeClr val="tx1"/>
                </a:solidFill>
              </a:rPr>
              <a:t>Water, Power, Telecoms, Drains, Sewers.</a:t>
            </a:r>
          </a:p>
          <a:p>
            <a:pPr lvl="0"/>
            <a:r>
              <a:rPr lang="en-GB" sz="2000" dirty="0" smtClean="0">
                <a:solidFill>
                  <a:schemeClr val="tx1"/>
                </a:solidFill>
              </a:rPr>
              <a:t>Surface water features, ditches, drains, underground water courses.</a:t>
            </a:r>
            <a:endParaRPr lang="en-GB" sz="2000" dirty="0">
              <a:solidFill>
                <a:schemeClr val="tx1"/>
              </a:solidFill>
            </a:endParaRPr>
          </a:p>
          <a:p>
            <a:pPr lvl="0"/>
            <a:r>
              <a:rPr lang="en-GB" sz="2000" dirty="0" smtClean="0">
                <a:solidFill>
                  <a:schemeClr val="tx1"/>
                </a:solidFill>
              </a:rPr>
              <a:t>Weak/broken </a:t>
            </a:r>
            <a:r>
              <a:rPr lang="en-GB" sz="2000" dirty="0">
                <a:solidFill>
                  <a:schemeClr val="tx1"/>
                </a:solidFill>
              </a:rPr>
              <a:t>ground due to weathering of top rock.</a:t>
            </a:r>
          </a:p>
          <a:p>
            <a:pPr lvl="0"/>
            <a:r>
              <a:rPr lang="en-GB" sz="2000" dirty="0">
                <a:solidFill>
                  <a:schemeClr val="tx1"/>
                </a:solidFill>
              </a:rPr>
              <a:t>Uneven floors due to prior extraction and or ripping and removal of loose material</a:t>
            </a:r>
            <a:r>
              <a:rPr lang="en-GB" sz="2000" dirty="0" smtClean="0">
                <a:solidFill>
                  <a:schemeClr val="tx1"/>
                </a:solidFill>
              </a:rPr>
              <a:t>.</a:t>
            </a:r>
          </a:p>
          <a:p>
            <a:pPr lvl="0"/>
            <a:r>
              <a:rPr lang="en-GB" sz="2000" dirty="0">
                <a:solidFill>
                  <a:schemeClr val="tx1"/>
                </a:solidFill>
              </a:rPr>
              <a:t>No established levels to work from, increased input from surveyors to monitor conformance to the design.</a:t>
            </a:r>
          </a:p>
          <a:p>
            <a:pPr lvl="0"/>
            <a:r>
              <a:rPr lang="en-GB" sz="2000" dirty="0">
                <a:solidFill>
                  <a:schemeClr val="tx1"/>
                </a:solidFill>
              </a:rPr>
              <a:t>Additional road maintenance for blasting vehicles may be required.</a:t>
            </a:r>
          </a:p>
          <a:p>
            <a:pPr lvl="0"/>
            <a:r>
              <a:rPr lang="en-GB" sz="2000" dirty="0">
                <a:solidFill>
                  <a:schemeClr val="tx1"/>
                </a:solidFill>
              </a:rPr>
              <a:t>Potential increase in buffer/sinking blasting until levels are established.</a:t>
            </a:r>
          </a:p>
          <a:p>
            <a:pPr lvl="0"/>
            <a:endParaRPr lang="en-GB" sz="2000" dirty="0">
              <a:solidFill>
                <a:schemeClr val="tx1"/>
              </a:solidFill>
            </a:endParaRPr>
          </a:p>
        </p:txBody>
      </p:sp>
    </p:spTree>
    <p:extLst>
      <p:ext uri="{BB962C8B-B14F-4D97-AF65-F5344CB8AC3E}">
        <p14:creationId xmlns:p14="http://schemas.microsoft.com/office/powerpoint/2010/main" val="18110216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57200" y="644525"/>
            <a:ext cx="8229600" cy="4667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Calibri"/>
              <a:buNone/>
            </a:pPr>
            <a:r>
              <a:rPr lang="en-GB" sz="2500" b="0" i="0" u="none" strike="noStrike" cap="none" dirty="0" smtClean="0">
                <a:solidFill>
                  <a:schemeClr val="dk1"/>
                </a:solidFill>
                <a:latin typeface="Calibri"/>
                <a:ea typeface="Calibri"/>
                <a:cs typeface="Calibri"/>
                <a:sym typeface="Calibri"/>
              </a:rPr>
              <a:t>Practical Considerations</a:t>
            </a:r>
            <a:endParaRPr sz="2500" b="0" i="0" u="none" strike="noStrike" cap="none" dirty="0">
              <a:solidFill>
                <a:schemeClr val="dk1"/>
              </a:solidFill>
              <a:latin typeface="Calibri"/>
              <a:ea typeface="Calibri"/>
              <a:cs typeface="Calibri"/>
              <a:sym typeface="Calibri"/>
            </a:endParaRPr>
          </a:p>
        </p:txBody>
      </p:sp>
      <p:sp>
        <p:nvSpPr>
          <p:cNvPr id="40" name="Shape 40"/>
          <p:cNvSpPr txBox="1">
            <a:spLocks noGrp="1"/>
          </p:cNvSpPr>
          <p:nvPr>
            <p:ph type="body" idx="1"/>
          </p:nvPr>
        </p:nvSpPr>
        <p:spPr>
          <a:xfrm>
            <a:off x="457200" y="1350963"/>
            <a:ext cx="8229600" cy="4322762"/>
          </a:xfrm>
          <a:prstGeom prst="rect">
            <a:avLst/>
          </a:prstGeom>
          <a:noFill/>
          <a:ln>
            <a:noFill/>
          </a:ln>
        </p:spPr>
        <p:txBody>
          <a:bodyPr spcFirstLastPara="1" wrap="square" lIns="91425" tIns="45700" rIns="91425" bIns="45700" anchor="t" anchorCtr="0">
            <a:noAutofit/>
          </a:bodyPr>
          <a:lstStyle/>
          <a:p>
            <a:pPr lvl="0"/>
            <a:r>
              <a:rPr lang="en-GB" sz="2000" dirty="0" smtClean="0">
                <a:solidFill>
                  <a:schemeClr val="tx1"/>
                </a:solidFill>
              </a:rPr>
              <a:t>Often </a:t>
            </a:r>
            <a:r>
              <a:rPr lang="en-GB" sz="2000" dirty="0">
                <a:solidFill>
                  <a:schemeClr val="tx1"/>
                </a:solidFill>
              </a:rPr>
              <a:t>at highest point and on the limit of the site boundary - increased risk of </a:t>
            </a:r>
            <a:r>
              <a:rPr lang="en-GB" sz="2000" dirty="0" smtClean="0">
                <a:solidFill>
                  <a:schemeClr val="tx1"/>
                </a:solidFill>
              </a:rPr>
              <a:t>rock </a:t>
            </a:r>
            <a:r>
              <a:rPr lang="en-GB" sz="2000" dirty="0">
                <a:solidFill>
                  <a:schemeClr val="tx1"/>
                </a:solidFill>
              </a:rPr>
              <a:t>being projected outside of quarry demarcated area. Danger zone may well extend outside of the quarry boundary requiring more sentries and temporary closure of public highways/footpaths</a:t>
            </a:r>
            <a:r>
              <a:rPr lang="en-GB" sz="2000" dirty="0" smtClean="0">
                <a:solidFill>
                  <a:schemeClr val="tx1"/>
                </a:solidFill>
              </a:rPr>
              <a:t>.</a:t>
            </a:r>
          </a:p>
          <a:p>
            <a:pPr lvl="0"/>
            <a:endParaRPr lang="en-GB" sz="2000" dirty="0">
              <a:solidFill>
                <a:schemeClr val="tx1"/>
              </a:solidFill>
            </a:endParaRPr>
          </a:p>
          <a:p>
            <a:pPr lvl="0"/>
            <a:r>
              <a:rPr lang="en-GB" sz="2000" dirty="0">
                <a:solidFill>
                  <a:schemeClr val="tx1"/>
                </a:solidFill>
              </a:rPr>
              <a:t>As above, blasting at the site boundary is more likely to give rise to vibration issues at the nearest properties. Additional monitoring or changes to the normal blast design may need to take place.</a:t>
            </a:r>
          </a:p>
          <a:p>
            <a:pPr marL="0" marR="0" lvl="0" indent="0" algn="l" rtl="0">
              <a:lnSpc>
                <a:spcPct val="100000"/>
              </a:lnSpc>
              <a:spcBef>
                <a:spcPts val="0"/>
              </a:spcBef>
              <a:spcAft>
                <a:spcPts val="0"/>
              </a:spcAft>
              <a:buClr>
                <a:srgbClr val="7F7F7F"/>
              </a:buClr>
              <a:buSzPts val="1400"/>
              <a:buFont typeface="Arial"/>
              <a:buNone/>
            </a:pPr>
            <a:endParaRPr sz="1400" b="0" i="0" u="none" strike="noStrike" cap="none" dirty="0">
              <a:solidFill>
                <a:srgbClr val="7F7F7F"/>
              </a:solidFill>
              <a:latin typeface="Calibri"/>
              <a:ea typeface="Calibri"/>
              <a:cs typeface="Calibri"/>
              <a:sym typeface="Calibri"/>
            </a:endParaRPr>
          </a:p>
        </p:txBody>
      </p:sp>
    </p:spTree>
    <p:extLst>
      <p:ext uri="{BB962C8B-B14F-4D97-AF65-F5344CB8AC3E}">
        <p14:creationId xmlns:p14="http://schemas.microsoft.com/office/powerpoint/2010/main" val="1789027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57200" y="644525"/>
            <a:ext cx="8229600" cy="4667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Calibri"/>
              <a:buNone/>
            </a:pPr>
            <a:r>
              <a:rPr lang="en-GB" sz="2500" b="0" i="0" u="none" strike="noStrike" cap="none" dirty="0" smtClean="0">
                <a:solidFill>
                  <a:schemeClr val="dk1"/>
                </a:solidFill>
                <a:latin typeface="Calibri"/>
                <a:ea typeface="Calibri"/>
                <a:cs typeface="Calibri"/>
                <a:sym typeface="Calibri"/>
              </a:rPr>
              <a:t>Planning Considerations</a:t>
            </a:r>
            <a:endParaRPr sz="2500" b="0" i="0" u="none" strike="noStrike" cap="none" dirty="0">
              <a:solidFill>
                <a:schemeClr val="dk1"/>
              </a:solidFill>
              <a:latin typeface="Calibri"/>
              <a:ea typeface="Calibri"/>
              <a:cs typeface="Calibri"/>
              <a:sym typeface="Calibri"/>
            </a:endParaRPr>
          </a:p>
        </p:txBody>
      </p:sp>
      <p:sp>
        <p:nvSpPr>
          <p:cNvPr id="40" name="Shape 40"/>
          <p:cNvSpPr txBox="1">
            <a:spLocks noGrp="1"/>
          </p:cNvSpPr>
          <p:nvPr>
            <p:ph type="body" idx="1"/>
          </p:nvPr>
        </p:nvSpPr>
        <p:spPr>
          <a:xfrm>
            <a:off x="457200" y="1350963"/>
            <a:ext cx="8229600" cy="4322762"/>
          </a:xfrm>
          <a:prstGeom prst="rect">
            <a:avLst/>
          </a:prstGeom>
          <a:noFill/>
          <a:ln>
            <a:noFill/>
          </a:ln>
        </p:spPr>
        <p:txBody>
          <a:bodyPr spcFirstLastPara="1" wrap="square" lIns="91425" tIns="45700" rIns="91425" bIns="45700" anchor="t" anchorCtr="0">
            <a:noAutofit/>
          </a:bodyPr>
          <a:lstStyle/>
          <a:p>
            <a:pPr lvl="0"/>
            <a:r>
              <a:rPr lang="en-GB" sz="2000" dirty="0" smtClean="0">
                <a:solidFill>
                  <a:schemeClr val="tx1"/>
                </a:solidFill>
              </a:rPr>
              <a:t>Volume </a:t>
            </a:r>
            <a:r>
              <a:rPr lang="en-GB" sz="2000" dirty="0">
                <a:solidFill>
                  <a:schemeClr val="tx1"/>
                </a:solidFill>
              </a:rPr>
              <a:t>of overburden strip must be determined . </a:t>
            </a:r>
            <a:endParaRPr lang="en-GB" sz="2000" dirty="0" smtClean="0">
              <a:solidFill>
                <a:schemeClr val="tx1"/>
              </a:solidFill>
            </a:endParaRPr>
          </a:p>
          <a:p>
            <a:pPr lvl="0"/>
            <a:endParaRPr lang="en-GB" sz="2000" dirty="0">
              <a:solidFill>
                <a:schemeClr val="tx1"/>
              </a:solidFill>
            </a:endParaRPr>
          </a:p>
          <a:p>
            <a:pPr lvl="0"/>
            <a:r>
              <a:rPr lang="en-GB" sz="2000" dirty="0">
                <a:solidFill>
                  <a:schemeClr val="tx1"/>
                </a:solidFill>
              </a:rPr>
              <a:t>Desired extraction rate taking into </a:t>
            </a:r>
            <a:r>
              <a:rPr lang="en-GB" sz="2000" dirty="0" smtClean="0">
                <a:solidFill>
                  <a:schemeClr val="tx1"/>
                </a:solidFill>
              </a:rPr>
              <a:t>account </a:t>
            </a:r>
            <a:r>
              <a:rPr lang="en-GB" sz="2000" dirty="0">
                <a:solidFill>
                  <a:schemeClr val="tx1"/>
                </a:solidFill>
              </a:rPr>
              <a:t>geotechnical constraints and contingency for weather/site conditions gives an indication of required start date</a:t>
            </a:r>
            <a:r>
              <a:rPr lang="en-GB" sz="2000" dirty="0" smtClean="0">
                <a:solidFill>
                  <a:schemeClr val="tx1"/>
                </a:solidFill>
              </a:rPr>
              <a:t>.</a:t>
            </a:r>
          </a:p>
          <a:p>
            <a:pPr lvl="0"/>
            <a:endParaRPr lang="en-GB" sz="2000" dirty="0">
              <a:solidFill>
                <a:schemeClr val="tx1"/>
              </a:solidFill>
            </a:endParaRPr>
          </a:p>
          <a:p>
            <a:pPr lvl="0"/>
            <a:r>
              <a:rPr lang="en-GB" sz="2000" dirty="0">
                <a:solidFill>
                  <a:schemeClr val="tx1"/>
                </a:solidFill>
              </a:rPr>
              <a:t>Any preparation required prior to bulk blasting e.g. pre-splitting, test holes for electronic initiation</a:t>
            </a:r>
            <a:r>
              <a:rPr lang="en-GB" sz="2000" dirty="0" smtClean="0">
                <a:solidFill>
                  <a:schemeClr val="tx1"/>
                </a:solidFill>
              </a:rPr>
              <a:t>.</a:t>
            </a:r>
          </a:p>
          <a:p>
            <a:pPr marL="0" marR="0" lvl="0" indent="0" algn="l" rtl="0">
              <a:lnSpc>
                <a:spcPct val="100000"/>
              </a:lnSpc>
              <a:spcBef>
                <a:spcPts val="0"/>
              </a:spcBef>
              <a:spcAft>
                <a:spcPts val="0"/>
              </a:spcAft>
              <a:buClr>
                <a:srgbClr val="7F7F7F"/>
              </a:buClr>
              <a:buSzPts val="1400"/>
              <a:buFont typeface="Arial"/>
              <a:buNone/>
            </a:pPr>
            <a:endParaRPr sz="1400" b="0" i="0" u="none" strike="noStrike" cap="none" dirty="0">
              <a:solidFill>
                <a:srgbClr val="7F7F7F"/>
              </a:solidFill>
              <a:latin typeface="Calibri"/>
              <a:ea typeface="Calibri"/>
              <a:cs typeface="Calibri"/>
              <a:sym typeface="Calibri"/>
            </a:endParaRPr>
          </a:p>
        </p:txBody>
      </p:sp>
    </p:spTree>
    <p:extLst>
      <p:ext uri="{BB962C8B-B14F-4D97-AF65-F5344CB8AC3E}">
        <p14:creationId xmlns:p14="http://schemas.microsoft.com/office/powerpoint/2010/main" val="1638689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57200" y="644525"/>
            <a:ext cx="8229600" cy="4667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SzPts val="1400"/>
              <a:buFont typeface="Calibri"/>
              <a:buNone/>
            </a:pPr>
            <a:r>
              <a:rPr lang="en-GB" sz="2500" b="0" i="0" u="none" strike="noStrike" cap="none" dirty="0" smtClean="0">
                <a:solidFill>
                  <a:schemeClr val="dk1"/>
                </a:solidFill>
                <a:latin typeface="Calibri"/>
                <a:ea typeface="Calibri"/>
                <a:cs typeface="Calibri"/>
                <a:sym typeface="Calibri"/>
              </a:rPr>
              <a:t>Planning Considerations</a:t>
            </a:r>
            <a:endParaRPr sz="2500" b="0" i="0" u="none" strike="noStrike" cap="none" dirty="0">
              <a:solidFill>
                <a:schemeClr val="dk1"/>
              </a:solidFill>
              <a:latin typeface="Calibri"/>
              <a:ea typeface="Calibri"/>
              <a:cs typeface="Calibri"/>
              <a:sym typeface="Calibri"/>
            </a:endParaRPr>
          </a:p>
        </p:txBody>
      </p:sp>
      <p:sp>
        <p:nvSpPr>
          <p:cNvPr id="40" name="Shape 40"/>
          <p:cNvSpPr txBox="1">
            <a:spLocks noGrp="1"/>
          </p:cNvSpPr>
          <p:nvPr>
            <p:ph type="body" idx="1"/>
          </p:nvPr>
        </p:nvSpPr>
        <p:spPr>
          <a:xfrm>
            <a:off x="457200" y="1350963"/>
            <a:ext cx="8229600" cy="4322762"/>
          </a:xfrm>
          <a:prstGeom prst="rect">
            <a:avLst/>
          </a:prstGeom>
          <a:noFill/>
          <a:ln>
            <a:noFill/>
          </a:ln>
        </p:spPr>
        <p:txBody>
          <a:bodyPr spcFirstLastPara="1" wrap="square" lIns="91425" tIns="45700" rIns="91425" bIns="45700" anchor="t" anchorCtr="0">
            <a:noAutofit/>
          </a:bodyPr>
          <a:lstStyle/>
          <a:p>
            <a:pPr lvl="0"/>
            <a:r>
              <a:rPr lang="en-GB" sz="2000" dirty="0" smtClean="0">
                <a:solidFill>
                  <a:schemeClr val="tx1"/>
                </a:solidFill>
              </a:rPr>
              <a:t>Adjacent  </a:t>
            </a:r>
            <a:r>
              <a:rPr lang="en-GB" sz="2000" dirty="0">
                <a:solidFill>
                  <a:schemeClr val="tx1"/>
                </a:solidFill>
              </a:rPr>
              <a:t>historic faces and/or tips giving rise to stability issues</a:t>
            </a:r>
            <a:r>
              <a:rPr lang="en-GB" sz="2000" dirty="0" smtClean="0">
                <a:solidFill>
                  <a:schemeClr val="tx1"/>
                </a:solidFill>
              </a:rPr>
              <a:t>.</a:t>
            </a:r>
          </a:p>
          <a:p>
            <a:pPr lvl="0"/>
            <a:endParaRPr lang="en-GB" sz="2000" dirty="0">
              <a:solidFill>
                <a:schemeClr val="tx1"/>
              </a:solidFill>
            </a:endParaRPr>
          </a:p>
          <a:p>
            <a:pPr lvl="0"/>
            <a:r>
              <a:rPr lang="en-GB" sz="2000" dirty="0">
                <a:solidFill>
                  <a:schemeClr val="tx1"/>
                </a:solidFill>
              </a:rPr>
              <a:t>Drainage/dewatering plan for new site. Can pipework be installed as faces progress? Do areas earmarked for pipework require smooth/pre split blasting?</a:t>
            </a:r>
          </a:p>
          <a:p>
            <a:pPr marL="0" marR="0" lvl="0" indent="0" algn="l" rtl="0">
              <a:lnSpc>
                <a:spcPct val="100000"/>
              </a:lnSpc>
              <a:spcBef>
                <a:spcPts val="0"/>
              </a:spcBef>
              <a:spcAft>
                <a:spcPts val="0"/>
              </a:spcAft>
              <a:buClr>
                <a:srgbClr val="7F7F7F"/>
              </a:buClr>
              <a:buSzPts val="1400"/>
              <a:buFont typeface="Arial"/>
              <a:buNone/>
            </a:pPr>
            <a:endParaRPr sz="1400" b="0" i="0" u="none" strike="noStrike" cap="none" dirty="0">
              <a:solidFill>
                <a:srgbClr val="7F7F7F"/>
              </a:solidFill>
              <a:latin typeface="Calibri"/>
              <a:ea typeface="Calibri"/>
              <a:cs typeface="Calibri"/>
              <a:sym typeface="Calibri"/>
            </a:endParaRPr>
          </a:p>
        </p:txBody>
      </p:sp>
    </p:spTree>
    <p:extLst>
      <p:ext uri="{BB962C8B-B14F-4D97-AF65-F5344CB8AC3E}">
        <p14:creationId xmlns:p14="http://schemas.microsoft.com/office/powerpoint/2010/main" val="16366823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57200" y="644525"/>
            <a:ext cx="8229600" cy="466725"/>
          </a:xfrm>
          <a:prstGeom prst="rect">
            <a:avLst/>
          </a:prstGeom>
          <a:noFill/>
          <a:ln>
            <a:noFill/>
          </a:ln>
        </p:spPr>
        <p:txBody>
          <a:bodyPr spcFirstLastPara="1" wrap="square" lIns="91425" tIns="45700" rIns="91425" bIns="45700" anchor="ctr" anchorCtr="0">
            <a:noAutofit/>
          </a:bodyPr>
          <a:lstStyle/>
          <a:p>
            <a:r>
              <a:rPr lang="en-GB" dirty="0" smtClean="0"/>
              <a:t>Communication/ Input </a:t>
            </a:r>
            <a:r>
              <a:rPr lang="en-GB" dirty="0"/>
              <a:t>to </a:t>
            </a:r>
            <a:r>
              <a:rPr lang="en-GB" dirty="0" smtClean="0"/>
              <a:t>process</a:t>
            </a:r>
            <a:br>
              <a:rPr lang="en-GB" dirty="0" smtClean="0"/>
            </a:br>
            <a:r>
              <a:rPr lang="en-GB" dirty="0"/>
              <a:t/>
            </a:r>
            <a:br>
              <a:rPr lang="en-GB" dirty="0"/>
            </a:br>
            <a:r>
              <a:rPr lang="en-GB" dirty="0" smtClean="0"/>
              <a:t>Suggestions for key persons involved:-</a:t>
            </a:r>
            <a:br>
              <a:rPr lang="en-GB" dirty="0" smtClean="0"/>
            </a:br>
            <a:endParaRPr sz="2500" i="0" u="none" strike="noStrike" cap="none" dirty="0">
              <a:solidFill>
                <a:schemeClr val="dk1"/>
              </a:solidFill>
              <a:sym typeface="Calibri"/>
            </a:endParaRPr>
          </a:p>
        </p:txBody>
      </p:sp>
      <p:sp>
        <p:nvSpPr>
          <p:cNvPr id="40" name="Shape 40"/>
          <p:cNvSpPr txBox="1">
            <a:spLocks noGrp="1"/>
          </p:cNvSpPr>
          <p:nvPr>
            <p:ph type="body" idx="1"/>
          </p:nvPr>
        </p:nvSpPr>
        <p:spPr>
          <a:xfrm>
            <a:off x="457200" y="1350963"/>
            <a:ext cx="8229600" cy="4322762"/>
          </a:xfrm>
          <a:prstGeom prst="rect">
            <a:avLst/>
          </a:prstGeom>
          <a:noFill/>
          <a:ln>
            <a:noFill/>
          </a:ln>
        </p:spPr>
        <p:txBody>
          <a:bodyPr spcFirstLastPara="1" wrap="square" lIns="91425" tIns="45700" rIns="91425" bIns="45700" anchor="t" anchorCtr="0">
            <a:noAutofit/>
          </a:bodyPr>
          <a:lstStyle/>
          <a:p>
            <a:r>
              <a:rPr lang="en-GB" sz="2000" dirty="0" smtClean="0">
                <a:solidFill>
                  <a:schemeClr val="tx1"/>
                </a:solidFill>
              </a:rPr>
              <a:t>Quarry Operator </a:t>
            </a:r>
            <a:r>
              <a:rPr lang="en-GB" sz="2000" dirty="0">
                <a:solidFill>
                  <a:schemeClr val="tx1"/>
                </a:solidFill>
              </a:rPr>
              <a:t>- May need to appoint a blasting contractor </a:t>
            </a:r>
            <a:r>
              <a:rPr lang="en-GB" sz="2000" dirty="0" smtClean="0">
                <a:solidFill>
                  <a:schemeClr val="tx1"/>
                </a:solidFill>
              </a:rPr>
              <a:t>(Q </a:t>
            </a:r>
            <a:r>
              <a:rPr lang="en-GB" sz="2000" dirty="0" err="1" smtClean="0">
                <a:solidFill>
                  <a:schemeClr val="tx1"/>
                </a:solidFill>
              </a:rPr>
              <a:t>Regs</a:t>
            </a:r>
            <a:r>
              <a:rPr lang="en-GB" sz="2000" dirty="0" smtClean="0">
                <a:solidFill>
                  <a:schemeClr val="tx1"/>
                </a:solidFill>
              </a:rPr>
              <a:t> 1999 ACOP </a:t>
            </a:r>
            <a:r>
              <a:rPr lang="en-GB" sz="2000" dirty="0">
                <a:solidFill>
                  <a:schemeClr val="tx1"/>
                </a:solidFill>
              </a:rPr>
              <a:t>189) or additional explosive supervisors (ACOP 188).</a:t>
            </a:r>
          </a:p>
          <a:p>
            <a:endParaRPr lang="en-GB" sz="2000" dirty="0">
              <a:solidFill>
                <a:schemeClr val="tx1"/>
              </a:solidFill>
            </a:endParaRPr>
          </a:p>
          <a:p>
            <a:r>
              <a:rPr lang="en-GB" sz="2000" dirty="0">
                <a:solidFill>
                  <a:schemeClr val="tx1"/>
                </a:solidFill>
              </a:rPr>
              <a:t>Estates Manager - Vibration limits, permitted hours for blasting, out of hours / Bank Holiday exceptions and procedures. Liaising with local councils.</a:t>
            </a:r>
          </a:p>
          <a:p>
            <a:endParaRPr lang="en-GB" sz="2000" dirty="0">
              <a:solidFill>
                <a:schemeClr val="tx1"/>
              </a:solidFill>
            </a:endParaRPr>
          </a:p>
          <a:p>
            <a:r>
              <a:rPr lang="en-GB" sz="2000" dirty="0">
                <a:solidFill>
                  <a:schemeClr val="tx1"/>
                </a:solidFill>
              </a:rPr>
              <a:t>Quarry Manager </a:t>
            </a:r>
            <a:r>
              <a:rPr lang="en-GB" sz="2000" dirty="0" smtClean="0">
                <a:solidFill>
                  <a:schemeClr val="tx1"/>
                </a:solidFill>
              </a:rPr>
              <a:t>8  1(c</a:t>
            </a:r>
            <a:r>
              <a:rPr lang="en-GB" sz="2000" dirty="0">
                <a:solidFill>
                  <a:schemeClr val="tx1"/>
                </a:solidFill>
              </a:rPr>
              <a:t>) appointee - Day to day management of activities. Application of </a:t>
            </a:r>
            <a:r>
              <a:rPr lang="en-GB" sz="2000" dirty="0" err="1">
                <a:solidFill>
                  <a:schemeClr val="tx1"/>
                </a:solidFill>
              </a:rPr>
              <a:t>shotfiring</a:t>
            </a:r>
            <a:r>
              <a:rPr lang="en-GB" sz="2000" dirty="0">
                <a:solidFill>
                  <a:schemeClr val="tx1"/>
                </a:solidFill>
              </a:rPr>
              <a:t> rules. Do they need amending to cover overburden blasting? Appointment and authorisation  of personnel. Responsible for co-ordinating a team to complete the </a:t>
            </a:r>
            <a:r>
              <a:rPr lang="en-GB" sz="2000" dirty="0" smtClean="0">
                <a:solidFill>
                  <a:schemeClr val="tx1"/>
                </a:solidFill>
              </a:rPr>
              <a:t>quarry </a:t>
            </a:r>
            <a:r>
              <a:rPr lang="en-GB" sz="2000" dirty="0" smtClean="0">
                <a:solidFill>
                  <a:schemeClr val="tx1"/>
                </a:solidFill>
              </a:rPr>
              <a:t>design (to </a:t>
            </a:r>
            <a:r>
              <a:rPr lang="en-GB" sz="2000" dirty="0">
                <a:solidFill>
                  <a:schemeClr val="tx1"/>
                </a:solidFill>
              </a:rPr>
              <a:t>include overburden stripping</a:t>
            </a:r>
            <a:r>
              <a:rPr lang="en-GB" sz="2000" dirty="0" smtClean="0">
                <a:solidFill>
                  <a:schemeClr val="tx1"/>
                </a:solidFill>
              </a:rPr>
              <a:t>).</a:t>
            </a:r>
            <a:endParaRPr lang="en-GB" sz="2000" dirty="0">
              <a:solidFill>
                <a:schemeClr val="tx1"/>
              </a:solidFill>
            </a:endParaRPr>
          </a:p>
          <a:p>
            <a:pPr marL="0" marR="0" lvl="0" indent="0" algn="l" rtl="0">
              <a:lnSpc>
                <a:spcPct val="100000"/>
              </a:lnSpc>
              <a:spcBef>
                <a:spcPts val="0"/>
              </a:spcBef>
              <a:spcAft>
                <a:spcPts val="0"/>
              </a:spcAft>
              <a:buClr>
                <a:srgbClr val="7F7F7F"/>
              </a:buClr>
              <a:buSzPts val="1400"/>
              <a:buFont typeface="Arial"/>
              <a:buNone/>
            </a:pPr>
            <a:endParaRPr sz="1400" b="0" i="0" u="none" strike="noStrike" cap="none" dirty="0">
              <a:solidFill>
                <a:srgbClr val="7F7F7F"/>
              </a:solidFill>
              <a:latin typeface="Calibri"/>
              <a:ea typeface="Calibri"/>
              <a:cs typeface="Calibri"/>
              <a:sym typeface="Calibri"/>
            </a:endParaRPr>
          </a:p>
        </p:txBody>
      </p:sp>
    </p:spTree>
    <p:extLst>
      <p:ext uri="{BB962C8B-B14F-4D97-AF65-F5344CB8AC3E}">
        <p14:creationId xmlns:p14="http://schemas.microsoft.com/office/powerpoint/2010/main" val="36443432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457200" y="644525"/>
            <a:ext cx="8229600" cy="466725"/>
          </a:xfrm>
          <a:prstGeom prst="rect">
            <a:avLst/>
          </a:prstGeom>
          <a:noFill/>
          <a:ln>
            <a:noFill/>
          </a:ln>
        </p:spPr>
        <p:txBody>
          <a:bodyPr spcFirstLastPara="1" wrap="square" lIns="91425" tIns="45700" rIns="91425" bIns="45700" anchor="ctr" anchorCtr="0">
            <a:noAutofit/>
          </a:bodyPr>
          <a:lstStyle/>
          <a:p>
            <a:r>
              <a:rPr lang="en-GB" dirty="0"/>
              <a:t>Communication/Input to </a:t>
            </a:r>
            <a:r>
              <a:rPr lang="en-GB" dirty="0" smtClean="0"/>
              <a:t>process</a:t>
            </a:r>
            <a:endParaRPr sz="2500" i="0" u="none" strike="noStrike" cap="none" dirty="0">
              <a:solidFill>
                <a:schemeClr val="dk1"/>
              </a:solidFill>
              <a:sym typeface="Calibri"/>
            </a:endParaRPr>
          </a:p>
        </p:txBody>
      </p:sp>
      <p:sp>
        <p:nvSpPr>
          <p:cNvPr id="40" name="Shape 40"/>
          <p:cNvSpPr txBox="1">
            <a:spLocks noGrp="1"/>
          </p:cNvSpPr>
          <p:nvPr>
            <p:ph type="body" idx="1"/>
          </p:nvPr>
        </p:nvSpPr>
        <p:spPr>
          <a:xfrm>
            <a:off x="457200" y="1350963"/>
            <a:ext cx="8229600" cy="4322762"/>
          </a:xfrm>
          <a:prstGeom prst="rect">
            <a:avLst/>
          </a:prstGeom>
          <a:noFill/>
          <a:ln>
            <a:noFill/>
          </a:ln>
        </p:spPr>
        <p:txBody>
          <a:bodyPr spcFirstLastPara="1" wrap="square" lIns="91425" tIns="45700" rIns="91425" bIns="45700" anchor="t" anchorCtr="0">
            <a:noAutofit/>
          </a:bodyPr>
          <a:lstStyle/>
          <a:p>
            <a:r>
              <a:rPr lang="en-GB" sz="2000" dirty="0" smtClean="0">
                <a:solidFill>
                  <a:schemeClr val="tx1"/>
                </a:solidFill>
              </a:rPr>
              <a:t>Explosives </a:t>
            </a:r>
            <a:r>
              <a:rPr lang="en-GB" sz="2000" dirty="0">
                <a:solidFill>
                  <a:schemeClr val="tx1"/>
                </a:solidFill>
              </a:rPr>
              <a:t>Supervisor - Ensure compliance with blasting parameters set by the </a:t>
            </a:r>
            <a:r>
              <a:rPr lang="en-GB" sz="2000" dirty="0" smtClean="0">
                <a:solidFill>
                  <a:schemeClr val="tx1"/>
                </a:solidFill>
              </a:rPr>
              <a:t>Quarry Design team.</a:t>
            </a:r>
          </a:p>
          <a:p>
            <a:endParaRPr lang="en-GB" sz="2000" dirty="0">
              <a:solidFill>
                <a:schemeClr val="tx1"/>
              </a:solidFill>
            </a:endParaRPr>
          </a:p>
          <a:p>
            <a:r>
              <a:rPr lang="en-GB" sz="2000" dirty="0">
                <a:solidFill>
                  <a:schemeClr val="tx1"/>
                </a:solidFill>
              </a:rPr>
              <a:t>Shotfirer - Local knowledge, competency of ground</a:t>
            </a:r>
            <a:r>
              <a:rPr lang="en-GB" sz="2000" dirty="0" smtClean="0">
                <a:solidFill>
                  <a:schemeClr val="tx1"/>
                </a:solidFill>
              </a:rPr>
              <a:t>.</a:t>
            </a:r>
          </a:p>
          <a:p>
            <a:endParaRPr lang="en-GB" sz="2000" dirty="0">
              <a:solidFill>
                <a:schemeClr val="tx1"/>
              </a:solidFill>
            </a:endParaRPr>
          </a:p>
          <a:p>
            <a:r>
              <a:rPr lang="en-GB" sz="2000" dirty="0">
                <a:solidFill>
                  <a:schemeClr val="tx1"/>
                </a:solidFill>
              </a:rPr>
              <a:t>Geotechnical Engineer - Face heights, bench widths, face angles, pre split requirements, face orientation, known discontinuities and failure modes, site investigation/borehole data interpretation, volume of materials to be extracted</a:t>
            </a:r>
            <a:r>
              <a:rPr lang="en-GB" sz="2000" dirty="0" smtClean="0">
                <a:solidFill>
                  <a:schemeClr val="tx1"/>
                </a:solidFill>
              </a:rPr>
              <a:t>.</a:t>
            </a:r>
          </a:p>
          <a:p>
            <a:endParaRPr lang="en-GB" sz="2000" dirty="0">
              <a:solidFill>
                <a:schemeClr val="tx1"/>
              </a:solidFill>
            </a:endParaRPr>
          </a:p>
          <a:p>
            <a:r>
              <a:rPr lang="en-GB" sz="2000" dirty="0">
                <a:solidFill>
                  <a:schemeClr val="tx1"/>
                </a:solidFill>
              </a:rPr>
              <a:t>Earthworks Contractor - Type and reach of machinery to be employed.</a:t>
            </a:r>
          </a:p>
          <a:p>
            <a:pPr marL="0" marR="0" lvl="0" indent="0" algn="l" rtl="0">
              <a:lnSpc>
                <a:spcPct val="100000"/>
              </a:lnSpc>
              <a:spcBef>
                <a:spcPts val="0"/>
              </a:spcBef>
              <a:spcAft>
                <a:spcPts val="0"/>
              </a:spcAft>
              <a:buClr>
                <a:srgbClr val="7F7F7F"/>
              </a:buClr>
              <a:buSzPts val="1400"/>
              <a:buFont typeface="Arial"/>
              <a:buNone/>
            </a:pPr>
            <a:endParaRPr sz="1400" b="0" i="0" u="none" strike="noStrike" cap="none" dirty="0">
              <a:solidFill>
                <a:srgbClr val="7F7F7F"/>
              </a:solidFill>
              <a:latin typeface="Calibri"/>
              <a:ea typeface="Calibri"/>
              <a:cs typeface="Calibri"/>
              <a:sym typeface="Calibri"/>
            </a:endParaRPr>
          </a:p>
        </p:txBody>
      </p:sp>
    </p:spTree>
    <p:extLst>
      <p:ext uri="{BB962C8B-B14F-4D97-AF65-F5344CB8AC3E}">
        <p14:creationId xmlns:p14="http://schemas.microsoft.com/office/powerpoint/2010/main" val="39089409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TotalTime>
  <Words>461</Words>
  <Application>Microsoft Office PowerPoint</Application>
  <PresentationFormat>On-screen Show (4:3)</PresentationFormat>
  <Paragraphs>47</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QNJAC Joint Drill, Blast and Geotechnical  Group  Tool box talk  Overburden Stripping   </vt:lpstr>
      <vt:lpstr>Are you Quarrying?</vt:lpstr>
      <vt:lpstr>Practical Considerations</vt:lpstr>
      <vt:lpstr>Practical Considerations</vt:lpstr>
      <vt:lpstr>Planning Considerations</vt:lpstr>
      <vt:lpstr>Planning Considerations</vt:lpstr>
      <vt:lpstr>Communication/ Input to process  Suggestions for key persons involved:- </vt:lpstr>
      <vt:lpstr>Communication/Input to process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QNJAC Drill, Blast and Geotechnical Task &amp; Finish Group</dc:title>
  <dc:creator>Tom Felix</dc:creator>
  <cp:lastModifiedBy>Catherine Elizabeth Pickett</cp:lastModifiedBy>
  <cp:revision>14</cp:revision>
  <dcterms:modified xsi:type="dcterms:W3CDTF">2019-10-16T11:04:47Z</dcterms:modified>
</cp:coreProperties>
</file>