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CB8"/>
    <a:srgbClr val="3779B8"/>
    <a:srgbClr val="FFFFFF"/>
    <a:srgbClr val="4B68AE"/>
    <a:srgbClr val="71080D"/>
    <a:srgbClr val="18335E"/>
    <a:srgbClr val="BD4638"/>
    <a:srgbClr val="101010"/>
    <a:srgbClr val="161616"/>
    <a:srgbClr val="D697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9" autoAdjust="0"/>
    <p:restoredTop sz="94660"/>
  </p:normalViewPr>
  <p:slideViewPr>
    <p:cSldViewPr snapToGrid="0">
      <p:cViewPr varScale="1">
        <p:scale>
          <a:sx n="75" d="100"/>
          <a:sy n="75" d="100"/>
        </p:scale>
        <p:origin x="28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fr-FR"/>
              <a:t>Modifiez le style du titre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405931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67940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03716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42000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fr-FR"/>
              <a:t>Modifiez le style du titre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9310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52481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fr-FR"/>
              <a:t>Modifiez le style du titre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4" name="Content Placeholder 3"/>
          <p:cNvSpPr>
            <a:spLocks noGrp="1"/>
          </p:cNvSpPr>
          <p:nvPr>
            <p:ph sz="half" idx="2"/>
          </p:nvPr>
        </p:nvSpPr>
        <p:spPr>
          <a:xfrm>
            <a:off x="535366" y="3674110"/>
            <a:ext cx="3288089"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6" name="Content Placeholder 5"/>
          <p:cNvSpPr>
            <a:spLocks noGrp="1"/>
          </p:cNvSpPr>
          <p:nvPr>
            <p:ph sz="quarter" idx="4"/>
          </p:nvPr>
        </p:nvSpPr>
        <p:spPr>
          <a:xfrm>
            <a:off x="3934778" y="3674110"/>
            <a:ext cx="3304282"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437B824-7B53-4C61-AC8D-E6999D8B74D2}" type="datetimeFigureOut">
              <a:rPr lang="fr-FR" smtClean="0"/>
              <a:t>02/04/2020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51826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437B824-7B53-4C61-AC8D-E6999D8B74D2}" type="datetimeFigureOut">
              <a:rPr lang="fr-FR" smtClean="0"/>
              <a:t>02/04/2020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79801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7B824-7B53-4C61-AC8D-E6999D8B74D2}" type="datetimeFigureOut">
              <a:rPr lang="fr-FR" smtClean="0"/>
              <a:t>02/04/2020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303374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1026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fr-FR"/>
              <a:t>Cliquez sur l'icône pour ajouter une image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66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437B824-7B53-4C61-AC8D-E6999D8B74D2}" type="datetimeFigureOut">
              <a:rPr lang="fr-FR" smtClean="0"/>
              <a:t>02/04/2020</a:t>
            </a:fld>
            <a:endParaRPr lang="fr-F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21FF7A0-E62A-41F1-A5CA-2B33BE60D1FF}" type="slidenum">
              <a:rPr lang="fr-FR" smtClean="0"/>
              <a:t>‹#›</a:t>
            </a:fld>
            <a:endParaRPr lang="fr-FR"/>
          </a:p>
        </p:txBody>
      </p:sp>
    </p:spTree>
    <p:extLst>
      <p:ext uri="{BB962C8B-B14F-4D97-AF65-F5344CB8AC3E}">
        <p14:creationId xmlns:p14="http://schemas.microsoft.com/office/powerpoint/2010/main" val="3192068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5.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4.png"/><Relationship Id="rId2" Type="http://schemas.openxmlformats.org/officeDocument/2006/relationships/tags" Target="../tags/tag2.xml"/><Relationship Id="rId16" Type="http://schemas.openxmlformats.org/officeDocument/2006/relationships/image" Target="../media/image8.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3.png"/><Relationship Id="rId5" Type="http://schemas.openxmlformats.org/officeDocument/2006/relationships/tags" Target="../tags/tag5.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 Id="rId1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9.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2.png"/><Relationship Id="rId5" Type="http://schemas.openxmlformats.org/officeDocument/2006/relationships/slideLayout" Target="../slideLayouts/slideLayout1.xml"/><Relationship Id="rId4"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B399E372-8934-4624-A1C8-43824C3E19AA}"/>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flipH="1">
            <a:off x="1372030" y="5806396"/>
            <a:ext cx="4514417" cy="1872358"/>
          </a:xfrm>
          <a:prstGeom prst="rect">
            <a:avLst/>
          </a:prstGeom>
          <a:noFill/>
          <a:ln>
            <a:noFill/>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 uri="{91240B29-F687-4f45-9708-019B960494DF}">
              <a14:hiddenLine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w="9525">
                <a:solidFill>
                  <a:srgbClr val="000000"/>
                </a:solidFill>
                <a:miter lim="800000"/>
                <a:headEnd/>
                <a:tailEnd/>
              </a14:hiddenLine>
            </a:ext>
          </a:extLst>
        </p:spPr>
      </p:pic>
      <p:sp>
        <p:nvSpPr>
          <p:cNvPr id="6" name="Rectangle 5">
            <a:extLst>
              <a:ext uri="{FF2B5EF4-FFF2-40B4-BE49-F238E27FC236}">
                <a16:creationId xmlns:a16="http://schemas.microsoft.com/office/drawing/2014/main" id="{333FE6A2-244A-4C56-8AB1-37F29393D180}"/>
              </a:ext>
            </a:extLst>
          </p:cNvPr>
          <p:cNvSpPr/>
          <p:nvPr>
            <p:custDataLst>
              <p:tags r:id="rId1"/>
            </p:custDataLst>
          </p:nvPr>
        </p:nvSpPr>
        <p:spPr>
          <a:xfrm>
            <a:off x="1428747" y="1517625"/>
            <a:ext cx="4914900" cy="584775"/>
          </a:xfrm>
          <a:prstGeom prst="rect">
            <a:avLst/>
          </a:prstGeom>
        </p:spPr>
        <p:txBody>
          <a:bodyPr wrap="square">
            <a:spAutoFit/>
          </a:bodyPr>
          <a:lstStyle/>
          <a:p>
            <a:pPr algn="ctr"/>
            <a:r>
              <a:rPr lang="fr-FR" sz="3200" b="1" dirty="0">
                <a:solidFill>
                  <a:srgbClr val="C00000"/>
                </a:solidFill>
              </a:rPr>
              <a:t>TRUCKMIXER DRIVERS</a:t>
            </a:r>
            <a:endParaRPr lang="fr-FR" sz="3200" dirty="0">
              <a:solidFill>
                <a:srgbClr val="C00000"/>
              </a:solidFill>
            </a:endParaRPr>
          </a:p>
        </p:txBody>
      </p:sp>
      <p:grpSp>
        <p:nvGrpSpPr>
          <p:cNvPr id="18" name="Groupe 17">
            <a:extLst>
              <a:ext uri="{FF2B5EF4-FFF2-40B4-BE49-F238E27FC236}">
                <a16:creationId xmlns:a16="http://schemas.microsoft.com/office/drawing/2014/main" id="{B6ACCAB9-6793-40F9-AA08-A5A28D372B8F}"/>
              </a:ext>
            </a:extLst>
          </p:cNvPr>
          <p:cNvGrpSpPr/>
          <p:nvPr>
            <p:custDataLst>
              <p:tags r:id="rId2"/>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10"/>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COVID-19 HEALTH &amp; SAFETY</a:t>
              </a:r>
            </a:p>
          </p:txBody>
        </p:sp>
      </p:grpSp>
      <p:grpSp>
        <p:nvGrpSpPr>
          <p:cNvPr id="3" name="Groupe 2">
            <a:extLst>
              <a:ext uri="{FF2B5EF4-FFF2-40B4-BE49-F238E27FC236}">
                <a16:creationId xmlns:a16="http://schemas.microsoft.com/office/drawing/2014/main" id="{C8C9688E-70D7-49F2-BC94-D27920D8EF09}"/>
              </a:ext>
            </a:extLst>
          </p:cNvPr>
          <p:cNvGrpSpPr/>
          <p:nvPr>
            <p:custDataLst>
              <p:tags r:id="rId3"/>
            </p:custDataLst>
          </p:nvPr>
        </p:nvGrpSpPr>
        <p:grpSpPr>
          <a:xfrm>
            <a:off x="141636" y="2138384"/>
            <a:ext cx="7369444" cy="496577"/>
            <a:chOff x="141636" y="2559290"/>
            <a:chExt cx="7369444" cy="496577"/>
          </a:xfrm>
        </p:grpSpPr>
        <p:sp>
          <p:nvSpPr>
            <p:cNvPr id="21" name="ZoneTexte 20">
              <a:extLst>
                <a:ext uri="{FF2B5EF4-FFF2-40B4-BE49-F238E27FC236}">
                  <a16:creationId xmlns:a16="http://schemas.microsoft.com/office/drawing/2014/main" id="{46C48E36-BC05-473A-BB48-086918591575}"/>
                </a:ext>
              </a:extLst>
            </p:cNvPr>
            <p:cNvSpPr txBox="1"/>
            <p:nvPr>
              <p:custDataLst>
                <p:tags r:id="rId6"/>
              </p:custDataLst>
            </p:nvPr>
          </p:nvSpPr>
          <p:spPr>
            <a:xfrm>
              <a:off x="567839" y="2635580"/>
              <a:ext cx="6943241" cy="369332"/>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b="1" dirty="0">
                  <a:solidFill>
                    <a:schemeClr val="bg1"/>
                  </a:solidFill>
                </a:rPr>
                <a:t>   PREVENT CATCHING &amp; SPREADING THE VIRUS</a:t>
              </a:r>
            </a:p>
          </p:txBody>
        </p:sp>
        <p:sp>
          <p:nvSpPr>
            <p:cNvPr id="25" name="Ellipse 24">
              <a:extLst>
                <a:ext uri="{FF2B5EF4-FFF2-40B4-BE49-F238E27FC236}">
                  <a16:creationId xmlns:a16="http://schemas.microsoft.com/office/drawing/2014/main" id="{60AA8CCD-856B-4B30-ABDA-577667C7ED42}"/>
                </a:ext>
              </a:extLst>
            </p:cNvPr>
            <p:cNvSpPr/>
            <p:nvPr>
              <p:custDataLst>
                <p:tags r:id="rId7"/>
              </p:custDataLst>
            </p:nvPr>
          </p:nvSpPr>
          <p:spPr>
            <a:xfrm>
              <a:off x="141636" y="2559290"/>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1</a:t>
              </a:r>
              <a:endParaRPr lang="fr-FR" dirty="0"/>
            </a:p>
            <a:p>
              <a:pPr algn="ctr"/>
              <a:endParaRPr lang="fr-FR" dirty="0"/>
            </a:p>
          </p:txBody>
        </p:sp>
      </p:grpSp>
      <p:grpSp>
        <p:nvGrpSpPr>
          <p:cNvPr id="2" name="Groupe 1">
            <a:extLst>
              <a:ext uri="{FF2B5EF4-FFF2-40B4-BE49-F238E27FC236}">
                <a16:creationId xmlns:a16="http://schemas.microsoft.com/office/drawing/2014/main" id="{B8DCF217-A6B8-48D3-98EE-7FD2B7A97C58}"/>
              </a:ext>
            </a:extLst>
          </p:cNvPr>
          <p:cNvGrpSpPr/>
          <p:nvPr>
            <p:custDataLst>
              <p:tags r:id="rId4"/>
            </p:custDataLst>
          </p:nvPr>
        </p:nvGrpSpPr>
        <p:grpSpPr>
          <a:xfrm>
            <a:off x="141636" y="4300346"/>
            <a:ext cx="7369444" cy="496577"/>
            <a:chOff x="116236" y="4587454"/>
            <a:chExt cx="7369444" cy="496577"/>
          </a:xfrm>
        </p:grpSpPr>
        <p:sp>
          <p:nvSpPr>
            <p:cNvPr id="28" name="ZoneTexte 27">
              <a:extLst>
                <a:ext uri="{FF2B5EF4-FFF2-40B4-BE49-F238E27FC236}">
                  <a16:creationId xmlns:a16="http://schemas.microsoft.com/office/drawing/2014/main" id="{38C0D48F-F67A-429E-8E4D-2A6914F7D3C9}"/>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YOUR VEHICLE</a:t>
              </a:r>
            </a:p>
          </p:txBody>
        </p:sp>
        <p:sp>
          <p:nvSpPr>
            <p:cNvPr id="29" name="Ellipse 28">
              <a:extLst>
                <a:ext uri="{FF2B5EF4-FFF2-40B4-BE49-F238E27FC236}">
                  <a16:creationId xmlns:a16="http://schemas.microsoft.com/office/drawing/2014/main" id="{88EF9971-115C-4437-839C-8B565E09BC3B}"/>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2</a:t>
              </a:r>
              <a:endParaRPr lang="fr-FR" dirty="0"/>
            </a:p>
            <a:p>
              <a:pPr algn="ctr"/>
              <a:endParaRPr lang="fr-FR" dirty="0"/>
            </a:p>
          </p:txBody>
        </p:sp>
      </p:grpSp>
      <p:grpSp>
        <p:nvGrpSpPr>
          <p:cNvPr id="43" name="Groupe 42">
            <a:extLst>
              <a:ext uri="{FF2B5EF4-FFF2-40B4-BE49-F238E27FC236}">
                <a16:creationId xmlns:a16="http://schemas.microsoft.com/office/drawing/2014/main" id="{9D3727F4-1B3A-46CF-B898-1610592D4797}"/>
              </a:ext>
            </a:extLst>
          </p:cNvPr>
          <p:cNvGrpSpPr/>
          <p:nvPr>
            <p:custDataLst>
              <p:tags r:id="rId5"/>
            </p:custDataLst>
          </p:nvPr>
        </p:nvGrpSpPr>
        <p:grpSpPr>
          <a:xfrm>
            <a:off x="464603" y="9762912"/>
            <a:ext cx="6961297" cy="288745"/>
            <a:chOff x="498525" y="9533568"/>
            <a:chExt cx="6961297" cy="288746"/>
          </a:xfrm>
        </p:grpSpPr>
        <p:sp>
          <p:nvSpPr>
            <p:cNvPr id="44" name="ZoneTexte 25">
              <a:extLst>
                <a:ext uri="{FF2B5EF4-FFF2-40B4-BE49-F238E27FC236}">
                  <a16:creationId xmlns:a16="http://schemas.microsoft.com/office/drawing/2014/main" id="{9646B435-230C-4BA5-9D52-CD1CBA517604}"/>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1/2</a:t>
              </a:r>
              <a:endParaRPr lang="fr-FR" sz="1200" dirty="0">
                <a:latin typeface="Times New Roman" panose="02020603050405020304" pitchFamily="18" charset="0"/>
                <a:ea typeface="Times New Roman" panose="02020603050405020304" pitchFamily="18" charset="0"/>
              </a:endParaRPr>
            </a:p>
          </p:txBody>
        </p:sp>
        <p:cxnSp>
          <p:nvCxnSpPr>
            <p:cNvPr id="45" name="Connecteur droit 44">
              <a:extLst>
                <a:ext uri="{FF2B5EF4-FFF2-40B4-BE49-F238E27FC236}">
                  <a16:creationId xmlns:a16="http://schemas.microsoft.com/office/drawing/2014/main" id="{A83F4431-D6F3-4765-AABA-55D78565B1D6}"/>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8A3613F-8D36-4041-B9FB-9CE951890D14}"/>
              </a:ext>
            </a:extLst>
          </p:cNvPr>
          <p:cNvPicPr>
            <a:picLocks noChangeAspect="1"/>
          </p:cNvPicPr>
          <p:nvPr/>
        </p:nvPicPr>
        <p:blipFill rotWithShape="1">
          <a:blip r:embed="rId11" cstate="hqprint">
            <a:extLst>
              <a:ext uri="{28A0092B-C50C-407E-A947-70E740481C1C}">
                <a14:useLocalDpi xmlns:a14="http://schemas.microsoft.com/office/drawing/2010/main"/>
              </a:ext>
            </a:extLst>
          </a:blip>
          <a:srcRect/>
          <a:stretch/>
        </p:blipFill>
        <p:spPr>
          <a:xfrm>
            <a:off x="6335083" y="2778284"/>
            <a:ext cx="1389869" cy="1200491"/>
          </a:xfrm>
          <a:prstGeom prst="rect">
            <a:avLst/>
          </a:prstGeom>
        </p:spPr>
      </p:pic>
      <p:pic>
        <p:nvPicPr>
          <p:cNvPr id="46" name="Picture 45">
            <a:extLst>
              <a:ext uri="{FF2B5EF4-FFF2-40B4-BE49-F238E27FC236}">
                <a16:creationId xmlns:a16="http://schemas.microsoft.com/office/drawing/2014/main" id="{FE2A540F-4111-4198-85DD-44407D489C63}"/>
              </a:ext>
            </a:extLst>
          </p:cNvPr>
          <p:cNvPicPr>
            <a:picLocks noChangeAspect="1"/>
          </p:cNvPicPr>
          <p:nvPr/>
        </p:nvPicPr>
        <p:blipFill rotWithShape="1">
          <a:blip r:embed="rId12" cstate="hqprint">
            <a:extLst>
              <a:ext uri="{28A0092B-C50C-407E-A947-70E740481C1C}">
                <a14:useLocalDpi xmlns:a14="http://schemas.microsoft.com/office/drawing/2010/main"/>
              </a:ext>
            </a:extLst>
          </a:blip>
          <a:srcRect/>
          <a:stretch/>
        </p:blipFill>
        <p:spPr>
          <a:xfrm>
            <a:off x="5066890" y="2773667"/>
            <a:ext cx="1346610" cy="1209725"/>
          </a:xfrm>
          <a:prstGeom prst="rect">
            <a:avLst/>
          </a:prstGeom>
        </p:spPr>
      </p:pic>
      <p:pic>
        <p:nvPicPr>
          <p:cNvPr id="47" name="Picture 46">
            <a:extLst>
              <a:ext uri="{FF2B5EF4-FFF2-40B4-BE49-F238E27FC236}">
                <a16:creationId xmlns:a16="http://schemas.microsoft.com/office/drawing/2014/main" id="{F6D89D27-BA0B-4E73-9481-BA104417D9CE}"/>
              </a:ext>
            </a:extLst>
          </p:cNvPr>
          <p:cNvPicPr>
            <a:picLocks noChangeAspect="1"/>
          </p:cNvPicPr>
          <p:nvPr/>
        </p:nvPicPr>
        <p:blipFill rotWithShape="1">
          <a:blip r:embed="rId13" cstate="hqprint">
            <a:extLst>
              <a:ext uri="{28A0092B-C50C-407E-A947-70E740481C1C}">
                <a14:useLocalDpi xmlns:a14="http://schemas.microsoft.com/office/drawing/2010/main"/>
              </a:ext>
            </a:extLst>
          </a:blip>
          <a:srcRect/>
          <a:stretch/>
        </p:blipFill>
        <p:spPr>
          <a:xfrm>
            <a:off x="3917085" y="2775868"/>
            <a:ext cx="1164498" cy="1205322"/>
          </a:xfrm>
          <a:prstGeom prst="rect">
            <a:avLst/>
          </a:prstGeom>
        </p:spPr>
      </p:pic>
      <p:pic>
        <p:nvPicPr>
          <p:cNvPr id="48" name="Picture 47">
            <a:extLst>
              <a:ext uri="{FF2B5EF4-FFF2-40B4-BE49-F238E27FC236}">
                <a16:creationId xmlns:a16="http://schemas.microsoft.com/office/drawing/2014/main" id="{8DFD1830-2C6D-4D38-9EFD-5EA54B47C7EB}"/>
              </a:ext>
            </a:extLst>
          </p:cNvPr>
          <p:cNvPicPr>
            <a:picLocks noChangeAspect="1"/>
          </p:cNvPicPr>
          <p:nvPr/>
        </p:nvPicPr>
        <p:blipFill rotWithShape="1">
          <a:blip r:embed="rId14" cstate="hqprint">
            <a:extLst>
              <a:ext uri="{28A0092B-C50C-407E-A947-70E740481C1C}">
                <a14:useLocalDpi xmlns:a14="http://schemas.microsoft.com/office/drawing/2010/main"/>
              </a:ext>
            </a:extLst>
          </a:blip>
          <a:srcRect/>
          <a:stretch/>
        </p:blipFill>
        <p:spPr>
          <a:xfrm>
            <a:off x="2607866" y="2775868"/>
            <a:ext cx="1419548" cy="1205322"/>
          </a:xfrm>
          <a:prstGeom prst="rect">
            <a:avLst/>
          </a:prstGeom>
        </p:spPr>
      </p:pic>
      <p:pic>
        <p:nvPicPr>
          <p:cNvPr id="49" name="Picture 48">
            <a:extLst>
              <a:ext uri="{FF2B5EF4-FFF2-40B4-BE49-F238E27FC236}">
                <a16:creationId xmlns:a16="http://schemas.microsoft.com/office/drawing/2014/main" id="{136E116D-9E4A-424B-B8EC-7CAE85AB4176}"/>
              </a:ext>
            </a:extLst>
          </p:cNvPr>
          <p:cNvPicPr>
            <a:picLocks noChangeAspect="1"/>
          </p:cNvPicPr>
          <p:nvPr/>
        </p:nvPicPr>
        <p:blipFill rotWithShape="1">
          <a:blip r:embed="rId15" cstate="hqprint">
            <a:extLst>
              <a:ext uri="{28A0092B-C50C-407E-A947-70E740481C1C}">
                <a14:useLocalDpi xmlns:a14="http://schemas.microsoft.com/office/drawing/2010/main"/>
              </a:ext>
            </a:extLst>
          </a:blip>
          <a:srcRect/>
          <a:stretch/>
        </p:blipFill>
        <p:spPr>
          <a:xfrm>
            <a:off x="1362786" y="2778252"/>
            <a:ext cx="1419547" cy="1200555"/>
          </a:xfrm>
          <a:prstGeom prst="rect">
            <a:avLst/>
          </a:prstGeom>
        </p:spPr>
      </p:pic>
      <p:pic>
        <p:nvPicPr>
          <p:cNvPr id="50" name="Picture 49">
            <a:extLst>
              <a:ext uri="{FF2B5EF4-FFF2-40B4-BE49-F238E27FC236}">
                <a16:creationId xmlns:a16="http://schemas.microsoft.com/office/drawing/2014/main" id="{49F15C4B-239F-4EB0-8723-E262C745A63F}"/>
              </a:ext>
            </a:extLst>
          </p:cNvPr>
          <p:cNvPicPr>
            <a:picLocks noChangeAspect="1"/>
          </p:cNvPicPr>
          <p:nvPr/>
        </p:nvPicPr>
        <p:blipFill rotWithShape="1">
          <a:blip r:embed="rId16" cstate="hqprint">
            <a:extLst>
              <a:ext uri="{28A0092B-C50C-407E-A947-70E740481C1C}">
                <a14:useLocalDpi xmlns:a14="http://schemas.microsoft.com/office/drawing/2010/main"/>
              </a:ext>
            </a:extLst>
          </a:blip>
          <a:srcRect/>
          <a:stretch/>
        </p:blipFill>
        <p:spPr>
          <a:xfrm>
            <a:off x="88404" y="2776908"/>
            <a:ext cx="1346610" cy="1203243"/>
          </a:xfrm>
          <a:prstGeom prst="rect">
            <a:avLst/>
          </a:prstGeom>
        </p:spPr>
      </p:pic>
      <p:sp>
        <p:nvSpPr>
          <p:cNvPr id="52" name="Text Box 16">
            <a:extLst>
              <a:ext uri="{FF2B5EF4-FFF2-40B4-BE49-F238E27FC236}">
                <a16:creationId xmlns:a16="http://schemas.microsoft.com/office/drawing/2014/main" id="{28BE9106-2F0E-4C17-8D7E-D74ACC823538}"/>
              </a:ext>
            </a:extLst>
          </p:cNvPr>
          <p:cNvSpPr txBox="1">
            <a:spLocks noChangeArrowheads="1"/>
          </p:cNvSpPr>
          <p:nvPr/>
        </p:nvSpPr>
        <p:spPr bwMode="auto">
          <a:xfrm>
            <a:off x="5564581" y="5909047"/>
            <a:ext cx="2040027" cy="434460"/>
          </a:xfrm>
          <a:prstGeom prst="rect">
            <a:avLst/>
          </a:prstGeom>
          <a:noFill/>
          <a:ln w="12700">
            <a:solidFill>
              <a:srgbClr val="1B57A4"/>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p>
            <a:pPr marL="97790">
              <a:lnSpc>
                <a:spcPct val="85000"/>
              </a:lnSpc>
              <a:spcBef>
                <a:spcPts val="580"/>
              </a:spcBef>
              <a:spcAft>
                <a:spcPts val="0"/>
              </a:spcAft>
            </a:pPr>
            <a:r>
              <a:rPr lang="en-US" sz="1100" b="1" dirty="0">
                <a:solidFill>
                  <a:srgbClr val="155379"/>
                </a:solidFill>
                <a:effectLst/>
                <a:ea typeface="Myriad Pro"/>
                <a:cs typeface="Myriad Pro"/>
              </a:rPr>
              <a:t>2. </a:t>
            </a:r>
            <a:r>
              <a:rPr lang="en-GB" sz="1100" dirty="0">
                <a:solidFill>
                  <a:srgbClr val="231F20"/>
                </a:solidFill>
                <a:effectLst/>
                <a:ea typeface="Myriad Pro"/>
                <a:cs typeface="Myriad Pro"/>
              </a:rPr>
              <a:t>When driving, keep windows half open for ventilation.</a:t>
            </a:r>
            <a:r>
              <a:rPr lang="en-GB" sz="1100" dirty="0">
                <a:effectLst/>
                <a:ea typeface="Myriad Pro"/>
                <a:cs typeface="Myriad Pro"/>
              </a:rPr>
              <a:t> </a:t>
            </a:r>
          </a:p>
        </p:txBody>
      </p:sp>
      <p:sp>
        <p:nvSpPr>
          <p:cNvPr id="53" name="Text Box 15">
            <a:extLst>
              <a:ext uri="{FF2B5EF4-FFF2-40B4-BE49-F238E27FC236}">
                <a16:creationId xmlns:a16="http://schemas.microsoft.com/office/drawing/2014/main" id="{8EC8F425-62C5-49B8-BE73-CF50F36F23FD}"/>
              </a:ext>
            </a:extLst>
          </p:cNvPr>
          <p:cNvSpPr txBox="1">
            <a:spLocks noChangeArrowheads="1"/>
          </p:cNvSpPr>
          <p:nvPr/>
        </p:nvSpPr>
        <p:spPr bwMode="auto">
          <a:xfrm>
            <a:off x="664323" y="8191615"/>
            <a:ext cx="1999280" cy="578345"/>
          </a:xfrm>
          <a:prstGeom prst="rect">
            <a:avLst/>
          </a:prstGeom>
          <a:noFill/>
          <a:ln w="12700">
            <a:solidFill>
              <a:srgbClr val="5F77AD"/>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p>
            <a:pPr marL="86360" marR="69215" algn="just">
              <a:lnSpc>
                <a:spcPct val="85000"/>
              </a:lnSpc>
              <a:spcBef>
                <a:spcPts val="380"/>
              </a:spcBef>
              <a:spcAft>
                <a:spcPts val="0"/>
              </a:spcAft>
            </a:pPr>
            <a:r>
              <a:rPr lang="en-US" sz="1100" b="1" dirty="0">
                <a:solidFill>
                  <a:srgbClr val="155379"/>
                </a:solidFill>
                <a:effectLst/>
                <a:ea typeface="Myriad Pro"/>
                <a:cs typeface="Myriad Pro"/>
              </a:rPr>
              <a:t>5. </a:t>
            </a:r>
            <a:r>
              <a:rPr lang="en-GB" sz="1100" dirty="0">
                <a:solidFill>
                  <a:srgbClr val="231F20"/>
                </a:solidFill>
                <a:effectLst/>
                <a:ea typeface="Myriad Pro"/>
                <a:cs typeface="Myriad Pro"/>
              </a:rPr>
              <a:t>Do not operate or board equipment that has not been specifically assigned to you.</a:t>
            </a:r>
            <a:endParaRPr lang="en-GB" sz="1100" dirty="0">
              <a:effectLst/>
              <a:ea typeface="Myriad Pro"/>
              <a:cs typeface="Myriad Pro"/>
            </a:endParaRPr>
          </a:p>
        </p:txBody>
      </p:sp>
      <p:sp>
        <p:nvSpPr>
          <p:cNvPr id="54" name="Text Box 14">
            <a:extLst>
              <a:ext uri="{FF2B5EF4-FFF2-40B4-BE49-F238E27FC236}">
                <a16:creationId xmlns:a16="http://schemas.microsoft.com/office/drawing/2014/main" id="{1B5E3AA1-321A-4EBE-8E60-4D3A9E8F24FF}"/>
              </a:ext>
            </a:extLst>
          </p:cNvPr>
          <p:cNvSpPr txBox="1">
            <a:spLocks noChangeArrowheads="1"/>
          </p:cNvSpPr>
          <p:nvPr/>
        </p:nvSpPr>
        <p:spPr bwMode="auto">
          <a:xfrm>
            <a:off x="207123" y="5909777"/>
            <a:ext cx="1164907" cy="578345"/>
          </a:xfrm>
          <a:prstGeom prst="rect">
            <a:avLst/>
          </a:prstGeom>
          <a:noFill/>
          <a:ln w="9525">
            <a:solidFill>
              <a:srgbClr val="213F7F"/>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p>
            <a:pPr marL="88265">
              <a:lnSpc>
                <a:spcPct val="85000"/>
              </a:lnSpc>
              <a:spcBef>
                <a:spcPts val="255"/>
              </a:spcBef>
              <a:spcAft>
                <a:spcPts val="0"/>
              </a:spcAft>
            </a:pPr>
            <a:r>
              <a:rPr lang="en-US" sz="1100" b="1" dirty="0">
                <a:solidFill>
                  <a:srgbClr val="155379"/>
                </a:solidFill>
                <a:effectLst/>
                <a:ea typeface="Myriad Pro"/>
                <a:cs typeface="Myriad Pro"/>
              </a:rPr>
              <a:t>3. </a:t>
            </a:r>
            <a:r>
              <a:rPr lang="en-US" sz="1100" dirty="0">
                <a:solidFill>
                  <a:srgbClr val="231F20"/>
                </a:solidFill>
                <a:effectLst/>
                <a:ea typeface="Myriad Pro"/>
                <a:cs typeface="Myriad Pro"/>
              </a:rPr>
              <a:t>Try to have disinfectant gel available.</a:t>
            </a:r>
            <a:endParaRPr lang="en-GB" sz="1100" dirty="0">
              <a:effectLst/>
              <a:ea typeface="Myriad Pro"/>
              <a:cs typeface="Myriad Pro"/>
            </a:endParaRPr>
          </a:p>
        </p:txBody>
      </p:sp>
      <p:sp>
        <p:nvSpPr>
          <p:cNvPr id="55" name="Text Box 13">
            <a:extLst>
              <a:ext uri="{FF2B5EF4-FFF2-40B4-BE49-F238E27FC236}">
                <a16:creationId xmlns:a16="http://schemas.microsoft.com/office/drawing/2014/main" id="{A2B8A0F0-7AD7-47A4-8A24-4B92F19A0ABE}"/>
              </a:ext>
            </a:extLst>
          </p:cNvPr>
          <p:cNvSpPr txBox="1">
            <a:spLocks noChangeArrowheads="1"/>
          </p:cNvSpPr>
          <p:nvPr/>
        </p:nvSpPr>
        <p:spPr bwMode="auto">
          <a:xfrm>
            <a:off x="5886447" y="6892998"/>
            <a:ext cx="1718161" cy="578345"/>
          </a:xfrm>
          <a:prstGeom prst="rect">
            <a:avLst/>
          </a:prstGeom>
          <a:noFill/>
          <a:ln w="12700">
            <a:solidFill>
              <a:srgbClr val="1957A8"/>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p>
            <a:pPr marL="81280" marR="84455" algn="just">
              <a:lnSpc>
                <a:spcPct val="85000"/>
              </a:lnSpc>
              <a:spcBef>
                <a:spcPts val="355"/>
              </a:spcBef>
              <a:spcAft>
                <a:spcPts val="0"/>
              </a:spcAft>
            </a:pPr>
            <a:r>
              <a:rPr lang="en-US" sz="1100" b="1" dirty="0">
                <a:solidFill>
                  <a:srgbClr val="155379"/>
                </a:solidFill>
                <a:effectLst/>
                <a:ea typeface="Myriad Pro"/>
                <a:cs typeface="Myriad Pro"/>
              </a:rPr>
              <a:t>4. </a:t>
            </a:r>
            <a:r>
              <a:rPr lang="en-GB" sz="1100" dirty="0">
                <a:solidFill>
                  <a:srgbClr val="231F20"/>
                </a:solidFill>
                <a:effectLst/>
                <a:ea typeface="Myriad Pro"/>
                <a:cs typeface="Myriad Pro"/>
              </a:rPr>
              <a:t>When cleaning the cab, it is advisable to let it ventilate (10 minutes).</a:t>
            </a:r>
            <a:endParaRPr lang="en-GB" sz="1100" dirty="0">
              <a:effectLst/>
              <a:ea typeface="Myriad Pro"/>
              <a:cs typeface="Myriad Pro"/>
            </a:endParaRPr>
          </a:p>
        </p:txBody>
      </p:sp>
      <p:sp>
        <p:nvSpPr>
          <p:cNvPr id="56" name="Text Box 12">
            <a:extLst>
              <a:ext uri="{FF2B5EF4-FFF2-40B4-BE49-F238E27FC236}">
                <a16:creationId xmlns:a16="http://schemas.microsoft.com/office/drawing/2014/main" id="{BFF89285-2C2B-4499-A949-4455002A1D2D}"/>
              </a:ext>
            </a:extLst>
          </p:cNvPr>
          <p:cNvSpPr txBox="1">
            <a:spLocks noChangeArrowheads="1"/>
          </p:cNvSpPr>
          <p:nvPr/>
        </p:nvSpPr>
        <p:spPr bwMode="auto">
          <a:xfrm>
            <a:off x="1615359" y="5228287"/>
            <a:ext cx="3575050" cy="722231"/>
          </a:xfrm>
          <a:prstGeom prst="rect">
            <a:avLst/>
          </a:prstGeom>
          <a:noFill/>
          <a:ln w="9525">
            <a:solidFill>
              <a:srgbClr val="1598D5"/>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p>
            <a:pPr marL="342265" marR="77470" indent="-228600" algn="just">
              <a:lnSpc>
                <a:spcPct val="85000"/>
              </a:lnSpc>
              <a:spcBef>
                <a:spcPts val="400"/>
              </a:spcBef>
              <a:spcAft>
                <a:spcPts val="0"/>
              </a:spcAft>
              <a:buAutoNum type="arabicPeriod"/>
            </a:pPr>
            <a:r>
              <a:rPr lang="en-GB" sz="1100" dirty="0">
                <a:solidFill>
                  <a:srgbClr val="231F20"/>
                </a:solidFill>
                <a:effectLst/>
                <a:ea typeface="Myriad Pro"/>
                <a:cs typeface="Myriad Pro"/>
              </a:rPr>
              <a:t>Maintain cleanliness and hygiene in the cab, clean and disinfect the steering wheel, frequently used levers and buttons, seats and in general anything you usually touch with your hands.</a:t>
            </a:r>
            <a:endParaRPr lang="en-GB" sz="1100" dirty="0">
              <a:effectLst/>
              <a:ea typeface="Myriad Pro"/>
              <a:cs typeface="Myriad Pro"/>
            </a:endParaRPr>
          </a:p>
        </p:txBody>
      </p:sp>
    </p:spTree>
    <p:extLst>
      <p:ext uri="{BB962C8B-B14F-4D97-AF65-F5344CB8AC3E}">
        <p14:creationId xmlns:p14="http://schemas.microsoft.com/office/powerpoint/2010/main" val="1749423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B6ACCAB9-6793-40F9-AA08-A5A28D372B8F}"/>
              </a:ext>
            </a:extLst>
          </p:cNvPr>
          <p:cNvGrpSpPr/>
          <p:nvPr>
            <p:custDataLst>
              <p:tags r:id="rId1"/>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6"/>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HEALTH &amp; SAFETY
</a:t>
              </a:r>
            </a:p>
          </p:txBody>
        </p:sp>
        <p:pic>
          <p:nvPicPr>
            <p:cNvPr id="17" name="Image 16">
              <a:extLst>
                <a:ext uri="{FF2B5EF4-FFF2-40B4-BE49-F238E27FC236}">
                  <a16:creationId xmlns:a16="http://schemas.microsoft.com/office/drawing/2014/main" id="{F3051481-698E-429C-B957-D735371C112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10102" y="4409142"/>
              <a:ext cx="1205865" cy="347345"/>
            </a:xfrm>
            <a:prstGeom prst="rect">
              <a:avLst/>
            </a:prstGeom>
            <a:noFill/>
            <a:ln>
              <a:noFill/>
            </a:ln>
          </p:spPr>
        </p:pic>
      </p:grpSp>
      <p:grpSp>
        <p:nvGrpSpPr>
          <p:cNvPr id="33" name="Groupe 32">
            <a:extLst>
              <a:ext uri="{FF2B5EF4-FFF2-40B4-BE49-F238E27FC236}">
                <a16:creationId xmlns:a16="http://schemas.microsoft.com/office/drawing/2014/main" id="{DBB44458-D5B4-4954-ACB5-7F8A7103B97D}"/>
              </a:ext>
            </a:extLst>
          </p:cNvPr>
          <p:cNvGrpSpPr/>
          <p:nvPr>
            <p:custDataLst>
              <p:tags r:id="rId2"/>
            </p:custDataLst>
          </p:nvPr>
        </p:nvGrpSpPr>
        <p:grpSpPr>
          <a:xfrm>
            <a:off x="201477" y="6001667"/>
            <a:ext cx="7369444" cy="496577"/>
            <a:chOff x="116236" y="4587454"/>
            <a:chExt cx="7369444" cy="496577"/>
          </a:xfrm>
        </p:grpSpPr>
        <p:sp>
          <p:nvSpPr>
            <p:cNvPr id="34" name="ZoneTexte 33">
              <a:extLst>
                <a:ext uri="{FF2B5EF4-FFF2-40B4-BE49-F238E27FC236}">
                  <a16:creationId xmlns:a16="http://schemas.microsoft.com/office/drawing/2014/main" id="{F510DBD8-3930-4821-A7AF-CAC0E4797DF0}"/>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GENERAL GOOD PRACTICES</a:t>
              </a:r>
              <a:endParaRPr lang="fr-FR" sz="1600" b="1" dirty="0">
                <a:solidFill>
                  <a:schemeClr val="bg1"/>
                </a:solidFill>
              </a:endParaRPr>
            </a:p>
          </p:txBody>
        </p:sp>
        <p:sp>
          <p:nvSpPr>
            <p:cNvPr id="35" name="Ellipse 34">
              <a:extLst>
                <a:ext uri="{FF2B5EF4-FFF2-40B4-BE49-F238E27FC236}">
                  <a16:creationId xmlns:a16="http://schemas.microsoft.com/office/drawing/2014/main" id="{4758A807-5108-4FDF-B26D-D6D734EE7560}"/>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4</a:t>
              </a:r>
              <a:endParaRPr lang="fr-FR" dirty="0"/>
            </a:p>
            <a:p>
              <a:pPr algn="ctr"/>
              <a:endParaRPr lang="fr-FR" dirty="0"/>
            </a:p>
          </p:txBody>
        </p:sp>
      </p:grpSp>
      <p:grpSp>
        <p:nvGrpSpPr>
          <p:cNvPr id="19" name="Groupe 18">
            <a:extLst>
              <a:ext uri="{FF2B5EF4-FFF2-40B4-BE49-F238E27FC236}">
                <a16:creationId xmlns:a16="http://schemas.microsoft.com/office/drawing/2014/main" id="{AE422612-DD7C-4F84-888B-F4C21958363B}"/>
              </a:ext>
            </a:extLst>
          </p:cNvPr>
          <p:cNvGrpSpPr/>
          <p:nvPr>
            <p:custDataLst>
              <p:tags r:id="rId3"/>
            </p:custDataLst>
          </p:nvPr>
        </p:nvGrpSpPr>
        <p:grpSpPr>
          <a:xfrm>
            <a:off x="464603" y="9762912"/>
            <a:ext cx="6961297" cy="288745"/>
            <a:chOff x="498525" y="9533568"/>
            <a:chExt cx="6961297" cy="288746"/>
          </a:xfrm>
        </p:grpSpPr>
        <p:sp>
          <p:nvSpPr>
            <p:cNvPr id="20" name="ZoneTexte 25">
              <a:extLst>
                <a:ext uri="{FF2B5EF4-FFF2-40B4-BE49-F238E27FC236}">
                  <a16:creationId xmlns:a16="http://schemas.microsoft.com/office/drawing/2014/main" id="{7855948C-B1D9-4691-8307-DA39D700D000}"/>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2/2</a:t>
              </a:r>
              <a:endParaRPr lang="fr-FR" sz="1200" dirty="0">
                <a:latin typeface="Times New Roman" panose="02020603050405020304" pitchFamily="18" charset="0"/>
                <a:ea typeface="Times New Roman" panose="02020603050405020304" pitchFamily="18" charset="0"/>
              </a:endParaRPr>
            </a:p>
          </p:txBody>
        </p:sp>
        <p:cxnSp>
          <p:nvCxnSpPr>
            <p:cNvPr id="21" name="Connecteur droit 20">
              <a:extLst>
                <a:ext uri="{FF2B5EF4-FFF2-40B4-BE49-F238E27FC236}">
                  <a16:creationId xmlns:a16="http://schemas.microsoft.com/office/drawing/2014/main" id="{913EAC9B-0A85-4883-A1E2-02A388F8316A}"/>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e 29">
            <a:extLst>
              <a:ext uri="{FF2B5EF4-FFF2-40B4-BE49-F238E27FC236}">
                <a16:creationId xmlns:a16="http://schemas.microsoft.com/office/drawing/2014/main" id="{A897AA02-1CD7-4FD7-9845-BCDD0845A82C}"/>
              </a:ext>
            </a:extLst>
          </p:cNvPr>
          <p:cNvGrpSpPr/>
          <p:nvPr>
            <p:custDataLst>
              <p:tags r:id="rId4"/>
            </p:custDataLst>
          </p:nvPr>
        </p:nvGrpSpPr>
        <p:grpSpPr>
          <a:xfrm>
            <a:off x="201477" y="1686075"/>
            <a:ext cx="7369444" cy="496577"/>
            <a:chOff x="116236" y="4587454"/>
            <a:chExt cx="7369444" cy="496577"/>
          </a:xfrm>
        </p:grpSpPr>
        <p:sp>
          <p:nvSpPr>
            <p:cNvPr id="14" name="ZoneTexte 30">
              <a:extLst>
                <a:ext uri="{FF2B5EF4-FFF2-40B4-BE49-F238E27FC236}">
                  <a16:creationId xmlns:a16="http://schemas.microsoft.com/office/drawing/2014/main" id="{F7985110-0971-4164-9604-02D09ED8EA93}"/>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CUSTOMER SITES</a:t>
              </a:r>
              <a:endParaRPr lang="fr-FR" sz="1600" b="1" dirty="0">
                <a:solidFill>
                  <a:schemeClr val="bg1"/>
                </a:solidFill>
              </a:endParaRPr>
            </a:p>
          </p:txBody>
        </p:sp>
        <p:sp>
          <p:nvSpPr>
            <p:cNvPr id="15" name="Ellipse 31">
              <a:extLst>
                <a:ext uri="{FF2B5EF4-FFF2-40B4-BE49-F238E27FC236}">
                  <a16:creationId xmlns:a16="http://schemas.microsoft.com/office/drawing/2014/main" id="{59DEADED-5DDE-40DC-B8BB-C195625B5591}"/>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3</a:t>
              </a:r>
              <a:endParaRPr lang="fr-FR" dirty="0"/>
            </a:p>
            <a:p>
              <a:pPr algn="ctr"/>
              <a:endParaRPr lang="fr-FR" dirty="0"/>
            </a:p>
          </p:txBody>
        </p:sp>
      </p:grpSp>
      <p:sp>
        <p:nvSpPr>
          <p:cNvPr id="2" name="Rectangle 1">
            <a:extLst>
              <a:ext uri="{FF2B5EF4-FFF2-40B4-BE49-F238E27FC236}">
                <a16:creationId xmlns:a16="http://schemas.microsoft.com/office/drawing/2014/main" id="{E099FD61-40EA-4F61-86A2-EDEB06C38E41}"/>
              </a:ext>
            </a:extLst>
          </p:cNvPr>
          <p:cNvSpPr/>
          <p:nvPr/>
        </p:nvSpPr>
        <p:spPr>
          <a:xfrm>
            <a:off x="201477" y="2215683"/>
            <a:ext cx="7369444" cy="3676263"/>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Use personal protective equipment, including safety glasses and gloves.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share personal protective equipment, pens or other writing instruments.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Assess the work area to ensure you can maintain social distancing at all times, keeping 2 metres between you and anyone else.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Instruct customers to observe social distancing and not to touch any parts of the truck, including hoses and chutes; if customers fail to follow necessary precautions, stop the delivery and leave site.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The requirement for customer signatures has been amended temporarily, sign on glass technology has been suspended in favour of paper tickets.  Ask for permission to discharge and enter the name of the customer representative onto the paper ticket and sign on the customer’s behalf.  On completion, sign on behalf of the customer as proof of delivery and give a copy of the paper ticket to the customer. </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Stay in your </a:t>
            </a:r>
            <a:r>
              <a:rPr lang="en-GB" sz="1200" dirty="0" err="1">
                <a:solidFill>
                  <a:srgbClr val="000000"/>
                </a:solidFill>
                <a:latin typeface="Calibri" panose="020F0502020204030204" pitchFamily="34" charset="0"/>
                <a:ea typeface="Calibri" panose="020F0502020204030204" pitchFamily="34" charset="0"/>
              </a:rPr>
              <a:t>truckmixer</a:t>
            </a:r>
            <a:r>
              <a:rPr lang="en-GB" sz="1200" dirty="0">
                <a:solidFill>
                  <a:srgbClr val="000000"/>
                </a:solidFill>
                <a:latin typeface="Calibri" panose="020F0502020204030204" pitchFamily="34" charset="0"/>
                <a:ea typeface="Calibri" panose="020F0502020204030204" pitchFamily="34" charset="0"/>
              </a:rPr>
              <a:t> as far as possible; it is better that you stay isolated inside the vehicle and continue with the necessary hygiene precautions. Before eating anything, you should wash your hands with soap.</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Wear gloves to protect hands when using levers, chutes or any tool that someone else may have touched. Remember not to touch your face while using any of these, and to wash your hands once finished.</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crowds in general and respect the minimum distance in waiting rooms, canteens and work areas.</a:t>
            </a:r>
          </a:p>
        </p:txBody>
      </p:sp>
      <p:sp>
        <p:nvSpPr>
          <p:cNvPr id="22" name="Rectangle 21">
            <a:extLst>
              <a:ext uri="{FF2B5EF4-FFF2-40B4-BE49-F238E27FC236}">
                <a16:creationId xmlns:a16="http://schemas.microsoft.com/office/drawing/2014/main" id="{01C90FF0-E025-4B19-B94A-52DFCA3B7D04}"/>
              </a:ext>
            </a:extLst>
          </p:cNvPr>
          <p:cNvSpPr/>
          <p:nvPr/>
        </p:nvSpPr>
        <p:spPr>
          <a:xfrm>
            <a:off x="201477" y="6528696"/>
            <a:ext cx="7369444" cy="3191258"/>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come to work if you have symptoms of COVID-19, including a new, continuous cough or high temperature (over 37.8°C/100F)…Advise your CEMEX contact and ensure you and your fellow householders self-isolate in accordance with Government Guidelines; if you develop symptoms while at work, return home immediately, advise your CEMEX contact and self-isolate.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Keep a hygiene kit (hand sanitiser, disinfectant wipes, etc.) in your vehicle.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physical contact, no handshakes, etc. and keep a minimum of 2 metres between you and anyone else you interact with.</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communal areas, remain in the cab of your vehicle as far as possible.  Respect measures that have been implemented to minimise the spread of infection, such as restricted access to office areas,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Minimise contact with doorknobs or handles, which may have fingerprints,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If sharing a vehicle, before handing over for the next shift, disinfect the keys, cab, door handles, etc. and any other items that have been assigned for your work.</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Report any specific concerns to your CEMEX contact.</a:t>
            </a:r>
          </a:p>
        </p:txBody>
      </p:sp>
    </p:spTree>
    <p:extLst>
      <p:ext uri="{BB962C8B-B14F-4D97-AF65-F5344CB8AC3E}">
        <p14:creationId xmlns:p14="http://schemas.microsoft.com/office/powerpoint/2010/main" val="31303524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1"/>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TotalTime>
  <Words>595</Words>
  <Application>Microsoft Macintosh PowerPoint</Application>
  <PresentationFormat>Custom</PresentationFormat>
  <Paragraphs>37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Thème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SANTÉ &amp; SÉCURITÉ</dc:title>
  <dc:creator>Fatima Ezzahra Oubaba</dc:creator>
  <cp:lastModifiedBy>Chris Leese</cp:lastModifiedBy>
  <cp:revision>69</cp:revision>
  <dcterms:created xsi:type="dcterms:W3CDTF">2020-03-20T15:01:16Z</dcterms:created>
  <dcterms:modified xsi:type="dcterms:W3CDTF">2020-04-02T07:00:36Z</dcterms:modified>
</cp:coreProperties>
</file>