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Lst>
  <p:notesMasterIdLst>
    <p:notesMasterId r:id="rId15"/>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9713913" cy="6854825"/>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2D200454-40CA-4A62-9FC3-DE9A4176ACB9}">
      <p15:notesGuideLst xmlns:p15="http://schemas.microsoft.com/office/powerpoint/2012/main">
        <p15:guide id="1" orient="horz" pos="2159">
          <p15:clr>
            <a:srgbClr val="000000"/>
          </p15:clr>
        </p15:guide>
        <p15:guide id="2" pos="3060">
          <p15:clr>
            <a:srgbClr val="000000"/>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656" y="48"/>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159"/>
        <p:guide pos="30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210050" cy="3429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502275" y="0"/>
            <a:ext cx="4210050" cy="3429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71550" y="3255963"/>
            <a:ext cx="7770813" cy="308451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0338"/>
            <a:ext cx="4210050" cy="3429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5502275" y="6510338"/>
            <a:ext cx="4210050" cy="3429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1: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a:p>
        </p:txBody>
      </p:sp>
      <p:sp>
        <p:nvSpPr>
          <p:cNvPr id="41" name="Google Shape;41;p1: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2892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0: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2" name="Google Shape;112;p10:notes"/>
          <p:cNvSpPr txBox="1">
            <a:spLocks noGrp="1"/>
          </p:cNvSpPr>
          <p:nvPr>
            <p:ph type="body" idx="1"/>
          </p:nvPr>
        </p:nvSpPr>
        <p:spPr>
          <a:xfrm>
            <a:off x="971550" y="3255963"/>
            <a:ext cx="7770813" cy="30845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At least 3 or more years of relevant experience</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1800"/>
              <a:buChar char="•"/>
            </a:pPr>
            <a:r>
              <a:rPr lang="en-GB" sz="1800">
                <a:solidFill>
                  <a:srgbClr val="7F7F7F"/>
                </a:solidFill>
                <a:latin typeface="Calibri"/>
                <a:ea typeface="Calibri"/>
                <a:cs typeface="Calibri"/>
                <a:sym typeface="Calibri"/>
              </a:rPr>
              <a:t>This should be experience of designing and inspecting excavations and tips in similar rock or soil types and in similar prevailing ground conditions (ideally in the quarrying industry).</a:t>
            </a:r>
            <a:endParaRPr sz="1400">
              <a:solidFill>
                <a:srgbClr val="7F7F7F"/>
              </a:solidFill>
              <a:latin typeface="Calibri"/>
              <a:ea typeface="Calibri"/>
              <a:cs typeface="Calibri"/>
              <a:sym typeface="Calibri"/>
            </a:endParaRPr>
          </a:p>
          <a:p>
            <a:pPr marL="342900" lvl="0" indent="-34290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This should include an in depth knowledge of the 1999 Quarries regulations, and the 1971 Mines and Quarries (tips) regulations</a:t>
            </a:r>
            <a:endParaRPr/>
          </a:p>
          <a:p>
            <a:pPr marL="0" lvl="0" indent="0" algn="l" rtl="0">
              <a:spcBef>
                <a:spcPts val="0"/>
              </a:spcBef>
              <a:spcAft>
                <a:spcPts val="0"/>
              </a:spcAft>
              <a:buNone/>
            </a:pPr>
            <a:endParaRPr/>
          </a:p>
          <a:p>
            <a:pPr marL="0" lvl="0" indent="0" algn="l" rtl="0">
              <a:spcBef>
                <a:spcPts val="0"/>
              </a:spcBef>
              <a:spcAft>
                <a:spcPts val="0"/>
              </a:spcAft>
              <a:buNone/>
            </a:pPr>
            <a:endParaRPr>
              <a:highlight>
                <a:srgbClr val="FFFF00"/>
              </a:highlight>
            </a:endParaRPr>
          </a:p>
        </p:txBody>
      </p:sp>
      <p:sp>
        <p:nvSpPr>
          <p:cNvPr id="113" name="Google Shape;113;p10:notes"/>
          <p:cNvSpPr txBox="1">
            <a:spLocks noGrp="1"/>
          </p:cNvSpPr>
          <p:nvPr>
            <p:ph type="sldNum" idx="12"/>
          </p:nvPr>
        </p:nvSpPr>
        <p:spPr>
          <a:xfrm>
            <a:off x="5502275" y="6510338"/>
            <a:ext cx="4210050" cy="342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1: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1" name="Google Shape;121;p11:notes"/>
          <p:cNvSpPr txBox="1">
            <a:spLocks noGrp="1"/>
          </p:cNvSpPr>
          <p:nvPr>
            <p:ph type="body" idx="1"/>
          </p:nvPr>
        </p:nvSpPr>
        <p:spPr>
          <a:xfrm>
            <a:off x="971550" y="3255963"/>
            <a:ext cx="7770813" cy="30845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Competency to perform a geotechnical analysis to determine the level of hazard and risk</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000"/>
              <a:buChar char="•"/>
            </a:pPr>
            <a:r>
              <a:rPr lang="en-GB" sz="2000">
                <a:solidFill>
                  <a:srgbClr val="7F7F7F"/>
                </a:solidFill>
                <a:latin typeface="Calibri"/>
                <a:ea typeface="Calibri"/>
                <a:cs typeface="Calibri"/>
                <a:sym typeface="Calibri"/>
              </a:rPr>
              <a:t>It is essential to be able to identify all the likely failure mechanisms and quantify all the stabilizing and destabilizing forces at work, the finding of such calculations should be expressed as a factor of safety or other recognised system of stability analysis.</a:t>
            </a:r>
            <a:endParaRPr sz="1200">
              <a:solidFill>
                <a:schemeClr val="dk1"/>
              </a:solidFill>
              <a:latin typeface="Arial"/>
              <a:ea typeface="Arial"/>
              <a:cs typeface="Arial"/>
              <a:sym typeface="Arial"/>
            </a:endParaRPr>
          </a:p>
        </p:txBody>
      </p:sp>
      <p:sp>
        <p:nvSpPr>
          <p:cNvPr id="122" name="Google Shape;122;p11:notes"/>
          <p:cNvSpPr txBox="1">
            <a:spLocks noGrp="1"/>
          </p:cNvSpPr>
          <p:nvPr>
            <p:ph type="sldNum" idx="12"/>
          </p:nvPr>
        </p:nvSpPr>
        <p:spPr>
          <a:xfrm>
            <a:off x="5502275" y="6510338"/>
            <a:ext cx="4210050" cy="342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2: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9" name="Google Shape;129;p12:notes"/>
          <p:cNvSpPr txBox="1">
            <a:spLocks noGrp="1"/>
          </p:cNvSpPr>
          <p:nvPr>
            <p:ph type="body" idx="1"/>
          </p:nvPr>
        </p:nvSpPr>
        <p:spPr>
          <a:xfrm>
            <a:off x="971550" y="3255963"/>
            <a:ext cx="7770813" cy="308451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400">
                <a:latin typeface="Calibri"/>
                <a:ea typeface="Calibri"/>
                <a:cs typeface="Calibri"/>
                <a:sym typeface="Calibri"/>
              </a:rPr>
              <a:t>Ability to communicate the findings effectively</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342900" lvl="0" indent="-342900" algn="l" rtl="0">
              <a:spcBef>
                <a:spcPts val="0"/>
              </a:spcBef>
              <a:spcAft>
                <a:spcPts val="0"/>
              </a:spcAft>
              <a:buClr>
                <a:srgbClr val="7F7F7F"/>
              </a:buClr>
              <a:buSzPts val="2000"/>
              <a:buChar char="•"/>
            </a:pPr>
            <a:r>
              <a:rPr lang="en-GB" sz="2000">
                <a:solidFill>
                  <a:srgbClr val="7F7F7F"/>
                </a:solidFill>
                <a:latin typeface="Calibri"/>
                <a:ea typeface="Calibri"/>
                <a:cs typeface="Calibri"/>
                <a:sym typeface="Calibri"/>
              </a:rPr>
              <a:t>A geotechnical assessment is a vital safety tool, it needs to be written and presented in such a way that people working at the quarry can understand its findings and recommendations.Can the conclusions be readily understood?</a:t>
            </a:r>
            <a:endParaRPr sz="1200">
              <a:solidFill>
                <a:schemeClr val="dk1"/>
              </a:solidFill>
              <a:latin typeface="Arial"/>
              <a:ea typeface="Arial"/>
              <a:cs typeface="Arial"/>
              <a:sym typeface="Arial"/>
            </a:endParaRPr>
          </a:p>
        </p:txBody>
      </p:sp>
      <p:sp>
        <p:nvSpPr>
          <p:cNvPr id="130" name="Google Shape;130;p12:notes"/>
          <p:cNvSpPr txBox="1">
            <a:spLocks noGrp="1"/>
          </p:cNvSpPr>
          <p:nvPr>
            <p:ph type="sldNum" idx="12"/>
          </p:nvPr>
        </p:nvSpPr>
        <p:spPr>
          <a:xfrm>
            <a:off x="5502275" y="6510338"/>
            <a:ext cx="4210050" cy="342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b19fb1f355_0_0:notes"/>
          <p:cNvSpPr txBox="1">
            <a:spLocks noGrp="1"/>
          </p:cNvSpPr>
          <p:nvPr>
            <p:ph type="body" idx="1"/>
          </p:nvPr>
        </p:nvSpPr>
        <p:spPr>
          <a:xfrm>
            <a:off x="970939" y="3255853"/>
            <a:ext cx="7771800" cy="30849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39" name="Google Shape;139;gb19fb1f355_0_0: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a:noFill/>
          <a:ln w="9525" cap="rnd" cmpd="sng">
            <a:solidFill>
              <a:srgbClr val="000000"/>
            </a:solidFill>
            <a:prstDash val="solid"/>
            <a:miter lim="8000"/>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2: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500">
                <a:latin typeface="Calibri"/>
                <a:ea typeface="Calibri"/>
                <a:cs typeface="Calibri"/>
                <a:sym typeface="Calibri"/>
              </a:rPr>
              <a:t>Duties of the Operator</a:t>
            </a:r>
            <a:endParaRPr sz="2500">
              <a:latin typeface="Calibri"/>
              <a:ea typeface="Calibri"/>
              <a:cs typeface="Calibri"/>
              <a:sym typeface="Calibri"/>
            </a:endParaRPr>
          </a:p>
          <a:p>
            <a:pPr marL="0" lvl="0" indent="0" algn="l" rtl="0">
              <a:spcBef>
                <a:spcPts val="0"/>
              </a:spcBef>
              <a:spcAft>
                <a:spcPts val="0"/>
              </a:spcAft>
              <a:buNone/>
            </a:pPr>
            <a:endParaRPr sz="2500">
              <a:latin typeface="Calibri"/>
              <a:ea typeface="Calibri"/>
              <a:cs typeface="Calibri"/>
              <a:sym typeface="Calibri"/>
            </a:endParaRPr>
          </a:p>
          <a:p>
            <a:pPr marL="342900" lvl="0" indent="-342900" algn="l" rtl="0">
              <a:spcBef>
                <a:spcPts val="0"/>
              </a:spcBef>
              <a:spcAft>
                <a:spcPts val="0"/>
              </a:spcAft>
              <a:buClr>
                <a:srgbClr val="7F7F7F"/>
              </a:buClr>
              <a:buSzPts val="1800"/>
              <a:buChar char="•"/>
            </a:pPr>
            <a:r>
              <a:rPr lang="en-GB" sz="1800">
                <a:solidFill>
                  <a:srgbClr val="7F7F7F"/>
                </a:solidFill>
                <a:latin typeface="Calibri"/>
                <a:ea typeface="Calibri"/>
                <a:cs typeface="Calibri"/>
                <a:sym typeface="Calibri"/>
              </a:rPr>
              <a:t>Where Significant Hazard has been identified it is the duty of the operator to ensure that a Geotechnical Assessment is carried out by a Geotechnical Specialist</a:t>
            </a:r>
            <a:endParaRPr sz="1400">
              <a:solidFill>
                <a:srgbClr val="7F7F7F"/>
              </a:solidFill>
              <a:latin typeface="Calibri"/>
              <a:ea typeface="Calibri"/>
              <a:cs typeface="Calibri"/>
              <a:sym typeface="Calibri"/>
            </a:endParaRPr>
          </a:p>
          <a:p>
            <a:pPr marL="342900" lvl="0" indent="-34290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Whilst the operator appoints a Geotechnical Specialist it remains the duty of the operator to:</a:t>
            </a:r>
            <a:endParaRPr sz="1400">
              <a:solidFill>
                <a:srgbClr val="7F7F7F"/>
              </a:solidFill>
              <a:latin typeface="Calibri"/>
              <a:ea typeface="Calibri"/>
              <a:cs typeface="Calibri"/>
              <a:sym typeface="Calibri"/>
            </a:endParaRPr>
          </a:p>
          <a:p>
            <a:pPr marL="742950" lvl="1" indent="-28575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Ensure that any significant findings and conclusions are recorded by the geotechnical specialist and that the geotechnical specialist signs and dates the document and records his professional qualifications</a:t>
            </a:r>
            <a:endParaRPr sz="1400">
              <a:solidFill>
                <a:srgbClr val="7F7F7F"/>
              </a:solidFill>
              <a:latin typeface="Calibri"/>
              <a:ea typeface="Calibri"/>
              <a:cs typeface="Calibri"/>
              <a:sym typeface="Calibri"/>
            </a:endParaRPr>
          </a:p>
          <a:p>
            <a:pPr marL="342900" lvl="0" indent="-254000" algn="l" rtl="0">
              <a:spcBef>
                <a:spcPts val="280"/>
              </a:spcBef>
              <a:spcAft>
                <a:spcPts val="0"/>
              </a:spcAft>
              <a:buClr>
                <a:srgbClr val="7F7F7F"/>
              </a:buClr>
              <a:buSzPts val="1400"/>
              <a:buFont typeface="Arial"/>
              <a:buNone/>
            </a:pPr>
            <a:endParaRPr sz="1400">
              <a:solidFill>
                <a:srgbClr val="7F7F7F"/>
              </a:solidFill>
              <a:latin typeface="Calibri"/>
              <a:ea typeface="Calibri"/>
              <a:cs typeface="Calibri"/>
              <a:sym typeface="Calibri"/>
            </a:endParaRPr>
          </a:p>
          <a:p>
            <a:pPr marL="742950" lvl="1" indent="-28575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Ensure that any information available to him which may be relevant for the purposes of a geotechnical assessment is made available to the geotechnical specialist undertaking that assessment </a:t>
            </a:r>
            <a:endParaRPr sz="1800">
              <a:solidFill>
                <a:srgbClr val="7F7F7F"/>
              </a:solidFill>
              <a:latin typeface="Calibri"/>
              <a:ea typeface="Calibri"/>
              <a:cs typeface="Calibri"/>
              <a:sym typeface="Calibri"/>
            </a:endParaRPr>
          </a:p>
          <a:p>
            <a:pPr marL="342900" lvl="0" indent="-254000" algn="l" rtl="0">
              <a:spcBef>
                <a:spcPts val="280"/>
              </a:spcBef>
              <a:spcAft>
                <a:spcPts val="0"/>
              </a:spcAft>
              <a:buClr>
                <a:srgbClr val="7F7F7F"/>
              </a:buClr>
              <a:buSzPts val="1400"/>
              <a:buFont typeface="Arial"/>
              <a:buNone/>
            </a:pPr>
            <a:endParaRPr sz="1400">
              <a:solidFill>
                <a:srgbClr val="7F7F7F"/>
              </a:solidFill>
              <a:latin typeface="Calibri"/>
              <a:ea typeface="Calibri"/>
              <a:cs typeface="Calibri"/>
              <a:sym typeface="Calibri"/>
            </a:endParaRPr>
          </a:p>
          <a:p>
            <a:pPr marL="742950" lvl="1" indent="-28575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Ensure that any remedial works identified during the geotechnical assessment are completed by the date specified </a:t>
            </a:r>
            <a:endParaRPr sz="1400">
              <a:solidFill>
                <a:srgbClr val="7F7F7F"/>
              </a:solidFill>
              <a:latin typeface="Calibri"/>
              <a:ea typeface="Calibri"/>
              <a:cs typeface="Calibri"/>
              <a:sym typeface="Calibri"/>
            </a:endParaRPr>
          </a:p>
          <a:p>
            <a:pPr marL="0" lvl="0" indent="0" algn="l" rtl="0">
              <a:spcBef>
                <a:spcPts val="360"/>
              </a:spcBef>
              <a:spcAft>
                <a:spcPts val="0"/>
              </a:spcAft>
              <a:buNone/>
            </a:pPr>
            <a:endParaRPr/>
          </a:p>
        </p:txBody>
      </p:sp>
      <p:sp>
        <p:nvSpPr>
          <p:cNvPr id="46" name="Google Shape;46;p2: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3: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What to look for when selecting a Geotechnical Specialist for your site</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400"/>
              <a:buChar char="•"/>
            </a:pPr>
            <a:r>
              <a:rPr lang="en-GB" sz="2400">
                <a:solidFill>
                  <a:srgbClr val="7F7F7F"/>
                </a:solidFill>
                <a:latin typeface="Calibri"/>
                <a:ea typeface="Calibri"/>
                <a:cs typeface="Calibri"/>
                <a:sym typeface="Calibri"/>
              </a:rPr>
              <a:t>The regulations define a define a Geotechnical Specialist as Follows:</a:t>
            </a:r>
            <a:endParaRPr sz="1400">
              <a:solidFill>
                <a:srgbClr val="7F7F7F"/>
              </a:solidFill>
              <a:latin typeface="Calibri"/>
              <a:ea typeface="Calibri"/>
              <a:cs typeface="Calibri"/>
              <a:sym typeface="Calibri"/>
            </a:endParaRPr>
          </a:p>
          <a:p>
            <a:pPr marL="342900" lvl="0" indent="-254000" algn="l" rtl="0">
              <a:spcBef>
                <a:spcPts val="280"/>
              </a:spcBef>
              <a:spcAft>
                <a:spcPts val="0"/>
              </a:spcAft>
              <a:buClr>
                <a:srgbClr val="7F7F7F"/>
              </a:buClr>
              <a:buSzPts val="1400"/>
              <a:buFont typeface="Arial"/>
              <a:buNone/>
            </a:pPr>
            <a:endParaRPr sz="1400">
              <a:solidFill>
                <a:srgbClr val="7F7F7F"/>
              </a:solidFill>
              <a:latin typeface="Calibri"/>
              <a:ea typeface="Calibri"/>
              <a:cs typeface="Calibri"/>
              <a:sym typeface="Calibri"/>
            </a:endParaRPr>
          </a:p>
          <a:p>
            <a:pPr marL="742950" lvl="1" indent="-285750" algn="l" rtl="0">
              <a:spcBef>
                <a:spcPts val="360"/>
              </a:spcBef>
              <a:spcAft>
                <a:spcPts val="0"/>
              </a:spcAft>
              <a:buClr>
                <a:srgbClr val="7F7F7F"/>
              </a:buClr>
              <a:buSzPts val="1800"/>
              <a:buChar char="–"/>
            </a:pPr>
            <a:r>
              <a:rPr lang="en-GB" sz="1800">
                <a:solidFill>
                  <a:srgbClr val="7F7F7F"/>
                </a:solidFill>
                <a:latin typeface="Calibri"/>
                <a:ea typeface="Calibri"/>
                <a:cs typeface="Calibri"/>
                <a:sym typeface="Calibri"/>
              </a:rPr>
              <a:t>A chartered engineer or chartered geologist who has three or more years relevant experience in soil mechanics, rock mechanics or excavation engineering and is competent to perform a geotechnical analysis to determine the hazard and risk arising from the excavation or tip being assessed</a:t>
            </a:r>
            <a:endParaRPr/>
          </a:p>
        </p:txBody>
      </p:sp>
      <p:sp>
        <p:nvSpPr>
          <p:cNvPr id="53" name="Google Shape;53;p3: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4: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Minimum requirement check-list</a:t>
            </a:r>
            <a:endParaRPr sz="2400">
              <a:solidFill>
                <a:srgbClr val="7F7F7F"/>
              </a:solidFill>
              <a:latin typeface="Calibri"/>
              <a:ea typeface="Calibri"/>
              <a:cs typeface="Calibri"/>
              <a:sym typeface="Calibri"/>
            </a:endParaRPr>
          </a:p>
          <a:p>
            <a:pPr marL="342900" lvl="0" indent="-342900" algn="l" rtl="0">
              <a:spcBef>
                <a:spcPts val="0"/>
              </a:spcBef>
              <a:spcAft>
                <a:spcPts val="0"/>
              </a:spcAft>
              <a:buClr>
                <a:srgbClr val="7F7F7F"/>
              </a:buClr>
              <a:buSzPts val="2400"/>
              <a:buChar char="•"/>
            </a:pPr>
            <a:r>
              <a:rPr lang="en-GB" sz="2400">
                <a:solidFill>
                  <a:srgbClr val="7F7F7F"/>
                </a:solidFill>
                <a:latin typeface="Calibri"/>
                <a:ea typeface="Calibri"/>
                <a:cs typeface="Calibri"/>
                <a:sym typeface="Calibri"/>
              </a:rPr>
              <a:t>A recognised qualification in soil mechanics and rock mechanics.</a:t>
            </a:r>
            <a:endParaRPr sz="1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Char char="•"/>
            </a:pPr>
            <a:r>
              <a:rPr lang="en-GB" sz="2400">
                <a:solidFill>
                  <a:srgbClr val="7F7F7F"/>
                </a:solidFill>
                <a:latin typeface="Calibri"/>
                <a:ea typeface="Calibri"/>
                <a:cs typeface="Calibri"/>
                <a:sym typeface="Calibri"/>
              </a:rPr>
              <a:t>A chartered engineer or chartered geologist</a:t>
            </a:r>
            <a:endParaRPr sz="1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Char char="•"/>
            </a:pPr>
            <a:r>
              <a:rPr lang="en-GB" sz="2400">
                <a:solidFill>
                  <a:srgbClr val="7F7F7F"/>
                </a:solidFill>
                <a:latin typeface="Calibri"/>
                <a:ea typeface="Calibri"/>
                <a:cs typeface="Calibri"/>
                <a:sym typeface="Calibri"/>
              </a:rPr>
              <a:t>At least 3 or more years of relevant experience</a:t>
            </a:r>
            <a:endParaRPr sz="1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Char char="•"/>
            </a:pPr>
            <a:r>
              <a:rPr lang="en-GB" sz="2400">
                <a:solidFill>
                  <a:srgbClr val="7F7F7F"/>
                </a:solidFill>
                <a:latin typeface="Calibri"/>
                <a:ea typeface="Calibri"/>
                <a:cs typeface="Calibri"/>
                <a:sym typeface="Calibri"/>
              </a:rPr>
              <a:t>Competency to perform a geotechnical analysis to determine the level of hazard and risk</a:t>
            </a:r>
            <a:endParaRPr sz="1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Char char="•"/>
            </a:pPr>
            <a:r>
              <a:rPr lang="en-GB" sz="2400">
                <a:solidFill>
                  <a:srgbClr val="7F7F7F"/>
                </a:solidFill>
                <a:latin typeface="Calibri"/>
                <a:ea typeface="Calibri"/>
                <a:cs typeface="Calibri"/>
                <a:sym typeface="Calibri"/>
              </a:rPr>
              <a:t>Ability to communicate the findings effectively</a:t>
            </a:r>
            <a:endParaRPr/>
          </a:p>
        </p:txBody>
      </p:sp>
      <p:sp>
        <p:nvSpPr>
          <p:cNvPr id="59" name="Google Shape;59;p4: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5: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What to look for</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400"/>
              <a:buChar char="•"/>
            </a:pPr>
            <a:r>
              <a:rPr lang="en-GB" sz="2400">
                <a:solidFill>
                  <a:srgbClr val="7F7F7F"/>
                </a:solidFill>
                <a:latin typeface="Calibri"/>
                <a:ea typeface="Calibri"/>
                <a:cs typeface="Calibri"/>
                <a:sym typeface="Calibri"/>
              </a:rPr>
              <a:t>A thorough understanding of both soil and rock mechanics is essential in order to conduct a geotechnical assessment in accordance with the regulations. </a:t>
            </a:r>
            <a:endParaRPr sz="2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Char char="•"/>
            </a:pPr>
            <a:r>
              <a:rPr lang="en-GB" sz="2400">
                <a:solidFill>
                  <a:srgbClr val="7F7F7F"/>
                </a:solidFill>
                <a:latin typeface="Calibri"/>
                <a:ea typeface="Calibri"/>
                <a:cs typeface="Calibri"/>
                <a:sym typeface="Calibri"/>
              </a:rPr>
              <a:t>These are specialised areas of study which are not usually covered in sufficient detail in more general degrees (such as geology or civil engineering) to allow an individual to act as a geotechnical specialist as defined by the regulations.</a:t>
            </a:r>
            <a:endParaRPr sz="2400">
              <a:solidFill>
                <a:srgbClr val="7F7F7F"/>
              </a:solidFill>
              <a:latin typeface="Calibri"/>
              <a:ea typeface="Calibri"/>
              <a:cs typeface="Calibri"/>
              <a:sym typeface="Calibri"/>
            </a:endParaRPr>
          </a:p>
          <a:p>
            <a:pPr marL="342900" lvl="0" indent="-342900" algn="l" rtl="0">
              <a:spcBef>
                <a:spcPts val="480"/>
              </a:spcBef>
              <a:spcAft>
                <a:spcPts val="0"/>
              </a:spcAft>
              <a:buClr>
                <a:srgbClr val="7F7F7F"/>
              </a:buClr>
              <a:buSzPts val="2400"/>
              <a:buFont typeface="Calibri"/>
              <a:buChar char="•"/>
            </a:pPr>
            <a:r>
              <a:rPr lang="en-GB" sz="2400">
                <a:solidFill>
                  <a:srgbClr val="7F7F7F"/>
                </a:solidFill>
                <a:highlight>
                  <a:schemeClr val="lt1"/>
                </a:highlight>
                <a:latin typeface="Calibri"/>
                <a:ea typeface="Calibri"/>
                <a:cs typeface="Calibri"/>
                <a:sym typeface="Calibri"/>
              </a:rPr>
              <a:t>What is peer review? When a geotechnical specialist it is good practice that they demonstrate that they have a peer review process in place. </a:t>
            </a:r>
            <a:endParaRPr sz="2400">
              <a:solidFill>
                <a:srgbClr val="7F7F7F"/>
              </a:solidFill>
              <a:highlight>
                <a:schemeClr val="lt1"/>
              </a:highlight>
              <a:latin typeface="Calibri"/>
              <a:ea typeface="Calibri"/>
              <a:cs typeface="Calibri"/>
              <a:sym typeface="Calibri"/>
            </a:endParaRPr>
          </a:p>
        </p:txBody>
      </p:sp>
      <p:sp>
        <p:nvSpPr>
          <p:cNvPr id="65" name="Google Shape;65;p5: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6: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Soil Mechanics</a:t>
            </a:r>
            <a:endParaRPr sz="2000">
              <a:solidFill>
                <a:srgbClr val="7F7F7F"/>
              </a:solidFill>
              <a:latin typeface="Calibri"/>
              <a:ea typeface="Calibri"/>
              <a:cs typeface="Calibri"/>
              <a:sym typeface="Calibri"/>
            </a:endParaRPr>
          </a:p>
          <a:p>
            <a:pPr marL="0" lvl="0" indent="0" algn="l" rtl="0">
              <a:spcBef>
                <a:spcPts val="0"/>
              </a:spcBef>
              <a:spcAft>
                <a:spcPts val="0"/>
              </a:spcAft>
              <a:buNone/>
            </a:pPr>
            <a:endParaRPr sz="2000">
              <a:solidFill>
                <a:srgbClr val="7F7F7F"/>
              </a:solidFill>
              <a:latin typeface="Calibri"/>
              <a:ea typeface="Calibri"/>
              <a:cs typeface="Calibri"/>
              <a:sym typeface="Calibri"/>
            </a:endParaRPr>
          </a:p>
          <a:p>
            <a:pPr marL="342900" lvl="0" indent="-342900" algn="l" rtl="0">
              <a:spcBef>
                <a:spcPts val="0"/>
              </a:spcBef>
              <a:spcAft>
                <a:spcPts val="0"/>
              </a:spcAft>
              <a:buClr>
                <a:srgbClr val="7F7F7F"/>
              </a:buClr>
              <a:buSzPts val="2000"/>
              <a:buChar char="•"/>
            </a:pPr>
            <a:r>
              <a:rPr lang="en-GB" sz="2000">
                <a:solidFill>
                  <a:srgbClr val="7F7F7F"/>
                </a:solidFill>
                <a:latin typeface="Calibri"/>
                <a:ea typeface="Calibri"/>
                <a:cs typeface="Calibri"/>
                <a:sym typeface="Calibri"/>
              </a:rPr>
              <a:t>In geotechnical terms anything that is not consolidated is a soil</a:t>
            </a:r>
            <a:r>
              <a:rPr lang="en-GB" sz="1400">
                <a:solidFill>
                  <a:srgbClr val="7F7F7F"/>
                </a:solidFill>
                <a:latin typeface="Calibri"/>
                <a:ea typeface="Calibri"/>
                <a:cs typeface="Calibri"/>
                <a:sym typeface="Calibri"/>
              </a:rPr>
              <a:t>. </a:t>
            </a:r>
            <a:r>
              <a:rPr lang="en-GB" sz="2000">
                <a:solidFill>
                  <a:srgbClr val="7F7F7F"/>
                </a:solidFill>
                <a:latin typeface="Calibri"/>
                <a:ea typeface="Calibri"/>
                <a:cs typeface="Calibri"/>
                <a:sym typeface="Calibri"/>
              </a:rPr>
              <a:t>For example soils, stockpiles, heaps, tips and bunds.(also includes landfilling infill and recycling materials)</a:t>
            </a:r>
            <a:endParaRPr sz="2000"/>
          </a:p>
        </p:txBody>
      </p:sp>
      <p:sp>
        <p:nvSpPr>
          <p:cNvPr id="71" name="Google Shape;71;p6: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7: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Rock Mechanics</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000"/>
              <a:buChar char="•"/>
            </a:pPr>
            <a:r>
              <a:rPr lang="en-GB" sz="2000">
                <a:solidFill>
                  <a:srgbClr val="7F7F7F"/>
                </a:solidFill>
                <a:latin typeface="Calibri"/>
                <a:ea typeface="Calibri"/>
                <a:cs typeface="Calibri"/>
                <a:sym typeface="Calibri"/>
              </a:rPr>
              <a:t>Rock mechanics is concerned not only with the strength of the solid rock but also the rock mass</a:t>
            </a:r>
            <a:endParaRPr/>
          </a:p>
        </p:txBody>
      </p:sp>
      <p:sp>
        <p:nvSpPr>
          <p:cNvPr id="82" name="Google Shape;82;p7: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8: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A chartered engineer or chartered geologist</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400"/>
              <a:buChar char="•"/>
            </a:pPr>
            <a:r>
              <a:rPr lang="en-GB" sz="2400">
                <a:solidFill>
                  <a:srgbClr val="7F7F7F"/>
                </a:solidFill>
                <a:latin typeface="Calibri"/>
                <a:ea typeface="Calibri"/>
                <a:cs typeface="Calibri"/>
                <a:sym typeface="Calibri"/>
              </a:rPr>
              <a:t>Chartership is a measure of competence and experience, and reflects the level of seniority necessary to conduct this important, safety critical work.</a:t>
            </a:r>
            <a:endParaRPr/>
          </a:p>
        </p:txBody>
      </p:sp>
      <p:sp>
        <p:nvSpPr>
          <p:cNvPr id="92" name="Google Shape;92;p8: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9:notes"/>
          <p:cNvSpPr txBox="1">
            <a:spLocks noGrp="1"/>
          </p:cNvSpPr>
          <p:nvPr>
            <p:ph type="body" idx="1"/>
          </p:nvPr>
        </p:nvSpPr>
        <p:spPr>
          <a:xfrm>
            <a:off x="971550" y="3255963"/>
            <a:ext cx="7770813" cy="308451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2800">
                <a:latin typeface="Calibri"/>
                <a:ea typeface="Calibri"/>
                <a:cs typeface="Calibri"/>
                <a:sym typeface="Calibri"/>
              </a:rPr>
              <a:t>A chartered engineer or chartered geologist ?</a:t>
            </a:r>
            <a:endParaRPr sz="2800">
              <a:latin typeface="Calibri"/>
              <a:ea typeface="Calibri"/>
              <a:cs typeface="Calibri"/>
              <a:sym typeface="Calibri"/>
            </a:endParaRPr>
          </a:p>
          <a:p>
            <a:pPr marL="0" lvl="0" indent="0" algn="l" rtl="0">
              <a:spcBef>
                <a:spcPts val="0"/>
              </a:spcBef>
              <a:spcAft>
                <a:spcPts val="0"/>
              </a:spcAft>
              <a:buNone/>
            </a:pPr>
            <a:endParaRPr sz="2800">
              <a:latin typeface="Calibri"/>
              <a:ea typeface="Calibri"/>
              <a:cs typeface="Calibri"/>
              <a:sym typeface="Calibri"/>
            </a:endParaRPr>
          </a:p>
          <a:p>
            <a:pPr marL="342900" lvl="0" indent="-342900" algn="l" rtl="0">
              <a:spcBef>
                <a:spcPts val="0"/>
              </a:spcBef>
              <a:spcAft>
                <a:spcPts val="0"/>
              </a:spcAft>
              <a:buClr>
                <a:srgbClr val="7F7F7F"/>
              </a:buClr>
              <a:buSzPts val="2400"/>
              <a:buChar char="•"/>
            </a:pPr>
            <a:r>
              <a:rPr lang="en-GB" sz="2400">
                <a:solidFill>
                  <a:srgbClr val="7F7F7F"/>
                </a:solidFill>
                <a:latin typeface="Calibri"/>
                <a:ea typeface="Calibri"/>
                <a:cs typeface="Calibri"/>
                <a:sym typeface="Calibri"/>
              </a:rPr>
              <a:t>But be careful, Most chartered geologists and chartered engineers are not qualified to be a geotechnical specialist in extractive/ quarrying activities. </a:t>
            </a:r>
            <a:endParaRPr/>
          </a:p>
        </p:txBody>
      </p:sp>
      <p:sp>
        <p:nvSpPr>
          <p:cNvPr id="101" name="Google Shape;101;p9:notes"/>
          <p:cNvSpPr>
            <a:spLocks noGrp="1" noRot="1" noChangeAspect="1"/>
          </p:cNvSpPr>
          <p:nvPr>
            <p:ph type="sldImg" idx="2"/>
          </p:nvPr>
        </p:nvSpPr>
        <p:spPr>
          <a:xfrm>
            <a:off x="3143250" y="514350"/>
            <a:ext cx="3427413" cy="257016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457200" y="1371600"/>
            <a:ext cx="8229600" cy="47545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rgbClr val="7F7F7F"/>
              </a:buClr>
              <a:buSzPts val="1800"/>
              <a:buChar char="•"/>
              <a:defRPr/>
            </a:lvl1pPr>
            <a:lvl2pPr marL="914400" lvl="1" indent="-342900" algn="l">
              <a:spcBef>
                <a:spcPts val="360"/>
              </a:spcBef>
              <a:spcAft>
                <a:spcPts val="0"/>
              </a:spcAft>
              <a:buClr>
                <a:srgbClr val="7F7F7F"/>
              </a:buClr>
              <a:buSzPts val="1800"/>
              <a:buChar char="–"/>
              <a:defRPr/>
            </a:lvl2pPr>
            <a:lvl3pPr marL="1371600" lvl="2" indent="-342900" algn="l">
              <a:spcBef>
                <a:spcPts val="360"/>
              </a:spcBef>
              <a:spcAft>
                <a:spcPts val="0"/>
              </a:spcAft>
              <a:buClr>
                <a:srgbClr val="7F7F7F"/>
              </a:buClr>
              <a:buSzPts val="1800"/>
              <a:buChar char="•"/>
              <a:defRPr/>
            </a:lvl3pPr>
            <a:lvl4pPr marL="1828800" lvl="3" indent="-342900" algn="l">
              <a:spcBef>
                <a:spcPts val="360"/>
              </a:spcBef>
              <a:spcAft>
                <a:spcPts val="0"/>
              </a:spcAft>
              <a:buClr>
                <a:srgbClr val="7F7F7F"/>
              </a:buClr>
              <a:buSzPts val="1800"/>
              <a:buChar char="–"/>
              <a:defRPr/>
            </a:lvl4pPr>
            <a:lvl5pPr marL="2286000" lvl="4" indent="-342900" algn="l">
              <a:spcBef>
                <a:spcPts val="360"/>
              </a:spcBef>
              <a:spcAft>
                <a:spcPts val="0"/>
              </a:spcAft>
              <a:buClr>
                <a:srgbClr val="7F7F7F"/>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2"/>
          <p:cNvSpPr txBox="1">
            <a:spLocks noGrp="1"/>
          </p:cNvSpPr>
          <p:nvPr>
            <p:ph type="dt" idx="10"/>
          </p:nvPr>
        </p:nvSpPr>
        <p:spPr>
          <a:xfrm>
            <a:off x="457200" y="6416675"/>
            <a:ext cx="21336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9" name="Google Shape;19;p2"/>
          <p:cNvSpPr txBox="1">
            <a:spLocks noGrp="1"/>
          </p:cNvSpPr>
          <p:nvPr>
            <p:ph type="ftr" idx="11"/>
          </p:nvPr>
        </p:nvSpPr>
        <p:spPr>
          <a:xfrm>
            <a:off x="3124200" y="6416675"/>
            <a:ext cx="28956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0" name="Google Shape;20;p2"/>
          <p:cNvSpPr txBox="1">
            <a:spLocks noGrp="1"/>
          </p:cNvSpPr>
          <p:nvPr>
            <p:ph type="sldNum" idx="12"/>
          </p:nvPr>
        </p:nvSpPr>
        <p:spPr>
          <a:xfrm>
            <a:off x="160338" y="6481763"/>
            <a:ext cx="2133600" cy="365125"/>
          </a:xfrm>
          <a:prstGeom prst="rect">
            <a:avLst/>
          </a:prstGeom>
          <a:noFill/>
          <a:ln>
            <a:noFill/>
          </a:ln>
        </p:spPr>
        <p:txBody>
          <a:bodyPr spcFirstLastPara="1" wrap="square" lIns="91425" tIns="45700" rIns="91425" bIns="45700" anchor="ctr" anchorCtr="0">
            <a:noAutofit/>
          </a:bodyPr>
          <a:lstStyle>
            <a:lvl1pPr marL="0" marR="0" lvl="0" indent="0" algn="l">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685800" y="1569311"/>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sz="3200" b="1">
                <a:solidFill>
                  <a:srgbClr val="7F7F7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3"/>
          <p:cNvSpPr txBox="1">
            <a:spLocks noGrp="1"/>
          </p:cNvSpPr>
          <p:nvPr>
            <p:ph type="subTitle" idx="1"/>
          </p:nvPr>
        </p:nvSpPr>
        <p:spPr>
          <a:xfrm>
            <a:off x="1371600" y="3304304"/>
            <a:ext cx="6400800" cy="1752600"/>
          </a:xfrm>
          <a:prstGeom prst="rect">
            <a:avLst/>
          </a:prstGeom>
          <a:noFill/>
          <a:ln>
            <a:noFill/>
          </a:ln>
        </p:spPr>
        <p:txBody>
          <a:bodyPr spcFirstLastPara="1" wrap="square" lIns="91425" tIns="45700" rIns="91425" bIns="45700" anchor="t" anchorCtr="0">
            <a:noAutofit/>
          </a:bodyPr>
          <a:lstStyle>
            <a:lvl1pPr lvl="0" algn="ctr">
              <a:spcBef>
                <a:spcPts val="320"/>
              </a:spcBef>
              <a:spcAft>
                <a:spcPts val="0"/>
              </a:spcAft>
              <a:buClr>
                <a:srgbClr val="7F7F7F"/>
              </a:buClr>
              <a:buSzPts val="1600"/>
              <a:buNone/>
              <a:defRPr sz="1600">
                <a:solidFill>
                  <a:srgbClr val="7F7F7F"/>
                </a:solidFill>
              </a:defRPr>
            </a:lvl1pPr>
            <a:lvl2pPr lvl="1" algn="ctr">
              <a:spcBef>
                <a:spcPts val="280"/>
              </a:spcBef>
              <a:spcAft>
                <a:spcPts val="0"/>
              </a:spcAft>
              <a:buClr>
                <a:srgbClr val="888888"/>
              </a:buClr>
              <a:buSzPts val="1400"/>
              <a:buNone/>
              <a:defRPr>
                <a:solidFill>
                  <a:srgbClr val="888888"/>
                </a:solidFill>
              </a:defRPr>
            </a:lvl2pPr>
            <a:lvl3pPr lvl="2" algn="ctr">
              <a:spcBef>
                <a:spcPts val="280"/>
              </a:spcBef>
              <a:spcAft>
                <a:spcPts val="0"/>
              </a:spcAft>
              <a:buClr>
                <a:srgbClr val="888888"/>
              </a:buClr>
              <a:buSzPts val="1400"/>
              <a:buNone/>
              <a:defRPr>
                <a:solidFill>
                  <a:srgbClr val="888888"/>
                </a:solidFill>
              </a:defRPr>
            </a:lvl3pPr>
            <a:lvl4pPr lvl="3" algn="ctr">
              <a:spcBef>
                <a:spcPts val="280"/>
              </a:spcBef>
              <a:spcAft>
                <a:spcPts val="0"/>
              </a:spcAft>
              <a:buClr>
                <a:srgbClr val="888888"/>
              </a:buClr>
              <a:buSzPts val="1400"/>
              <a:buNone/>
              <a:defRPr>
                <a:solidFill>
                  <a:srgbClr val="888888"/>
                </a:solidFill>
              </a:defRPr>
            </a:lvl4pPr>
            <a:lvl5pPr lvl="4" algn="ctr">
              <a:spcBef>
                <a:spcPts val="280"/>
              </a:spcBef>
              <a:spcAft>
                <a:spcPts val="0"/>
              </a:spcAft>
              <a:buClr>
                <a:srgbClr val="888888"/>
              </a:buClr>
              <a:buSzPts val="14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4" name="Google Shape;24;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l">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asic">
  <p:cSld name="Basic">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4"/>
          <p:cNvSpPr txBox="1">
            <a:spLocks noGrp="1"/>
          </p:cNvSpPr>
          <p:nvPr>
            <p:ph type="body" idx="1"/>
          </p:nvPr>
        </p:nvSpPr>
        <p:spPr>
          <a:xfrm>
            <a:off x="457200" y="1350963"/>
            <a:ext cx="8229600" cy="432276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rgbClr val="7F7F7F"/>
              </a:buClr>
              <a:buSzPts val="1800"/>
              <a:buChar char="•"/>
              <a:defRPr/>
            </a:lvl1pPr>
            <a:lvl2pPr marL="914400" lvl="1" indent="-342900" algn="l">
              <a:spcBef>
                <a:spcPts val="360"/>
              </a:spcBef>
              <a:spcAft>
                <a:spcPts val="0"/>
              </a:spcAft>
              <a:buClr>
                <a:srgbClr val="7F7F7F"/>
              </a:buClr>
              <a:buSzPts val="1800"/>
              <a:buChar char="–"/>
              <a:defRPr/>
            </a:lvl2pPr>
            <a:lvl3pPr marL="1371600" lvl="2" indent="-342900" algn="l">
              <a:spcBef>
                <a:spcPts val="360"/>
              </a:spcBef>
              <a:spcAft>
                <a:spcPts val="0"/>
              </a:spcAft>
              <a:buClr>
                <a:srgbClr val="7F7F7F"/>
              </a:buClr>
              <a:buSzPts val="1800"/>
              <a:buChar char="•"/>
              <a:defRPr/>
            </a:lvl3pPr>
            <a:lvl4pPr marL="1828800" lvl="3" indent="-342900" algn="l">
              <a:spcBef>
                <a:spcPts val="360"/>
              </a:spcBef>
              <a:spcAft>
                <a:spcPts val="0"/>
              </a:spcAft>
              <a:buClr>
                <a:srgbClr val="7F7F7F"/>
              </a:buClr>
              <a:buSzPts val="1800"/>
              <a:buChar char="–"/>
              <a:defRPr/>
            </a:lvl4pPr>
            <a:lvl5pPr marL="2286000" lvl="4" indent="-342900" algn="l">
              <a:spcBef>
                <a:spcPts val="360"/>
              </a:spcBef>
              <a:spcAft>
                <a:spcPts val="0"/>
              </a:spcAft>
              <a:buClr>
                <a:srgbClr val="7F7F7F"/>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4"/>
          <p:cNvSpPr txBox="1">
            <a:spLocks noGrp="1"/>
          </p:cNvSpPr>
          <p:nvPr>
            <p:ph type="sldNum" idx="12"/>
          </p:nvPr>
        </p:nvSpPr>
        <p:spPr>
          <a:xfrm>
            <a:off x="160338" y="6481763"/>
            <a:ext cx="2133600" cy="365125"/>
          </a:xfrm>
          <a:prstGeom prst="rect">
            <a:avLst/>
          </a:prstGeom>
          <a:noFill/>
          <a:ln>
            <a:noFill/>
          </a:ln>
        </p:spPr>
        <p:txBody>
          <a:bodyPr spcFirstLastPara="1" wrap="square" lIns="91425" tIns="45700" rIns="91425" bIns="45700" anchor="ctr" anchorCtr="0">
            <a:noAutofit/>
          </a:bodyPr>
          <a:lstStyle>
            <a:lvl1pPr marL="0" marR="0" lvl="0" indent="0" algn="l">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5"/>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sz="25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5"/>
          <p:cNvSpPr txBox="1">
            <a:spLocks noGrp="1"/>
          </p:cNvSpPr>
          <p:nvPr>
            <p:ph type="body" idx="1"/>
          </p:nvPr>
        </p:nvSpPr>
        <p:spPr>
          <a:xfrm>
            <a:off x="457200" y="1402774"/>
            <a:ext cx="4038600" cy="4723390"/>
          </a:xfrm>
          <a:prstGeom prst="rect">
            <a:avLst/>
          </a:prstGeom>
          <a:noFill/>
          <a:ln>
            <a:noFill/>
          </a:ln>
        </p:spPr>
        <p:txBody>
          <a:bodyPr spcFirstLastPara="1" wrap="square" lIns="91425" tIns="45700" rIns="91425" bIns="45700" anchor="t" anchorCtr="0">
            <a:noAutofit/>
          </a:bodyPr>
          <a:lstStyle>
            <a:lvl1pPr marL="457200" lvl="0" indent="-355600" algn="l">
              <a:spcBef>
                <a:spcPts val="400"/>
              </a:spcBef>
              <a:spcAft>
                <a:spcPts val="0"/>
              </a:spcAft>
              <a:buClr>
                <a:srgbClr val="7F7F7F"/>
              </a:buClr>
              <a:buSzPts val="2000"/>
              <a:buChar char="•"/>
              <a:defRPr sz="2000">
                <a:solidFill>
                  <a:srgbClr val="7F7F7F"/>
                </a:solidFill>
              </a:defRPr>
            </a:lvl1pPr>
            <a:lvl2pPr marL="914400" lvl="1" indent="-342900" algn="l">
              <a:spcBef>
                <a:spcPts val="360"/>
              </a:spcBef>
              <a:spcAft>
                <a:spcPts val="0"/>
              </a:spcAft>
              <a:buClr>
                <a:srgbClr val="7F7F7F"/>
              </a:buClr>
              <a:buSzPts val="1800"/>
              <a:buChar char="–"/>
              <a:defRPr sz="1800">
                <a:solidFill>
                  <a:srgbClr val="7F7F7F"/>
                </a:solidFill>
              </a:defRPr>
            </a:lvl2pPr>
            <a:lvl3pPr marL="1371600" lvl="2" indent="-330200" algn="l">
              <a:spcBef>
                <a:spcPts val="320"/>
              </a:spcBef>
              <a:spcAft>
                <a:spcPts val="0"/>
              </a:spcAft>
              <a:buClr>
                <a:srgbClr val="7F7F7F"/>
              </a:buClr>
              <a:buSzPts val="1600"/>
              <a:buChar char="•"/>
              <a:defRPr sz="1600">
                <a:solidFill>
                  <a:srgbClr val="7F7F7F"/>
                </a:solidFill>
              </a:defRPr>
            </a:lvl3pPr>
            <a:lvl4pPr marL="1828800" lvl="3" indent="-317500" algn="l">
              <a:spcBef>
                <a:spcPts val="280"/>
              </a:spcBef>
              <a:spcAft>
                <a:spcPts val="0"/>
              </a:spcAft>
              <a:buClr>
                <a:srgbClr val="7F7F7F"/>
              </a:buClr>
              <a:buSzPts val="1400"/>
              <a:buChar char="–"/>
              <a:defRPr sz="1400">
                <a:solidFill>
                  <a:srgbClr val="7F7F7F"/>
                </a:solidFill>
              </a:defRPr>
            </a:lvl4pPr>
            <a:lvl5pPr marL="2286000" lvl="4" indent="-317500" algn="l">
              <a:spcBef>
                <a:spcPts val="280"/>
              </a:spcBef>
              <a:spcAft>
                <a:spcPts val="0"/>
              </a:spcAft>
              <a:buClr>
                <a:srgbClr val="7F7F7F"/>
              </a:buClr>
              <a:buSzPts val="1400"/>
              <a:buChar char="»"/>
              <a:defRPr sz="1400">
                <a:solidFill>
                  <a:srgbClr val="7F7F7F"/>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5"/>
          <p:cNvSpPr txBox="1">
            <a:spLocks noGrp="1"/>
          </p:cNvSpPr>
          <p:nvPr>
            <p:ph type="body" idx="2"/>
          </p:nvPr>
        </p:nvSpPr>
        <p:spPr>
          <a:xfrm>
            <a:off x="4648200" y="1402774"/>
            <a:ext cx="4038600" cy="4723389"/>
          </a:xfrm>
          <a:prstGeom prst="rect">
            <a:avLst/>
          </a:prstGeom>
          <a:noFill/>
          <a:ln>
            <a:noFill/>
          </a:ln>
        </p:spPr>
        <p:txBody>
          <a:bodyPr spcFirstLastPara="1" wrap="square" lIns="91425" tIns="45700" rIns="91425" bIns="45700" anchor="t" anchorCtr="0">
            <a:noAutofit/>
          </a:bodyPr>
          <a:lstStyle>
            <a:lvl1pPr marL="457200" lvl="0" indent="-355600" algn="l">
              <a:spcBef>
                <a:spcPts val="400"/>
              </a:spcBef>
              <a:spcAft>
                <a:spcPts val="0"/>
              </a:spcAft>
              <a:buClr>
                <a:srgbClr val="7F7F7F"/>
              </a:buClr>
              <a:buSzPts val="2000"/>
              <a:buChar char="•"/>
              <a:defRPr sz="2000">
                <a:solidFill>
                  <a:srgbClr val="7F7F7F"/>
                </a:solidFill>
              </a:defRPr>
            </a:lvl1pPr>
            <a:lvl2pPr marL="914400" lvl="1" indent="-342900" algn="l">
              <a:spcBef>
                <a:spcPts val="360"/>
              </a:spcBef>
              <a:spcAft>
                <a:spcPts val="0"/>
              </a:spcAft>
              <a:buClr>
                <a:srgbClr val="7F7F7F"/>
              </a:buClr>
              <a:buSzPts val="1800"/>
              <a:buChar char="–"/>
              <a:defRPr sz="1800">
                <a:solidFill>
                  <a:srgbClr val="7F7F7F"/>
                </a:solidFill>
              </a:defRPr>
            </a:lvl2pPr>
            <a:lvl3pPr marL="1371600" lvl="2" indent="-330200" algn="l">
              <a:spcBef>
                <a:spcPts val="320"/>
              </a:spcBef>
              <a:spcAft>
                <a:spcPts val="0"/>
              </a:spcAft>
              <a:buClr>
                <a:srgbClr val="7F7F7F"/>
              </a:buClr>
              <a:buSzPts val="1600"/>
              <a:buChar char="•"/>
              <a:defRPr sz="1600">
                <a:solidFill>
                  <a:srgbClr val="7F7F7F"/>
                </a:solidFill>
              </a:defRPr>
            </a:lvl3pPr>
            <a:lvl4pPr marL="1828800" lvl="3" indent="-317500" algn="l">
              <a:spcBef>
                <a:spcPts val="280"/>
              </a:spcBef>
              <a:spcAft>
                <a:spcPts val="0"/>
              </a:spcAft>
              <a:buClr>
                <a:srgbClr val="7F7F7F"/>
              </a:buClr>
              <a:buSzPts val="1400"/>
              <a:buChar char="–"/>
              <a:defRPr sz="1400">
                <a:solidFill>
                  <a:srgbClr val="7F7F7F"/>
                </a:solidFill>
              </a:defRPr>
            </a:lvl4pPr>
            <a:lvl5pPr marL="2286000" lvl="4" indent="-317500" algn="l">
              <a:spcBef>
                <a:spcPts val="280"/>
              </a:spcBef>
              <a:spcAft>
                <a:spcPts val="0"/>
              </a:spcAft>
              <a:buClr>
                <a:srgbClr val="7F7F7F"/>
              </a:buClr>
              <a:buSzPts val="1400"/>
              <a:buChar char="»"/>
              <a:defRPr sz="1400">
                <a:solidFill>
                  <a:srgbClr val="7F7F7F"/>
                </a:solidFill>
              </a:defRPr>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l">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4"/>
        <p:cNvGrpSpPr/>
        <p:nvPr/>
      </p:nvGrpSpPr>
      <p:grpSpPr>
        <a:xfrm>
          <a:off x="0" y="0"/>
          <a:ext cx="0" cy="0"/>
          <a:chOff x="0" y="0"/>
          <a:chExt cx="0" cy="0"/>
        </a:xfrm>
      </p:grpSpPr>
      <p:sp>
        <p:nvSpPr>
          <p:cNvPr id="35" name="Google Shape;35;p6"/>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6" name="Google Shape;36;p6"/>
          <p:cNvSpPr txBox="1">
            <a:spLocks noGrp="1"/>
          </p:cNvSpPr>
          <p:nvPr>
            <p:ph type="sldNum" idx="12"/>
          </p:nvPr>
        </p:nvSpPr>
        <p:spPr>
          <a:xfrm>
            <a:off x="160338" y="6481763"/>
            <a:ext cx="2133600" cy="365125"/>
          </a:xfrm>
          <a:prstGeom prst="rect">
            <a:avLst/>
          </a:prstGeom>
          <a:noFill/>
          <a:ln>
            <a:noFill/>
          </a:ln>
        </p:spPr>
        <p:txBody>
          <a:bodyPr spcFirstLastPara="1" wrap="square" lIns="91425" tIns="45700" rIns="91425" bIns="45700" anchor="ctr" anchorCtr="0">
            <a:noAutofit/>
          </a:bodyPr>
          <a:lstStyle>
            <a:lvl1pPr marL="0" marR="0" lvl="0" indent="0" algn="l">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1" descr="QNJAC PP template.pdf"/>
          <p:cNvPicPr preferRelativeResize="0"/>
          <p:nvPr/>
        </p:nvPicPr>
        <p:blipFill rotWithShape="1">
          <a:blip r:embed="rId7">
            <a:alphaModFix/>
          </a:blip>
          <a:srcRect/>
          <a:stretch/>
        </p:blipFill>
        <p:spPr>
          <a:xfrm>
            <a:off x="0" y="-25400"/>
            <a:ext cx="9180513" cy="6953250"/>
          </a:xfrm>
          <a:prstGeom prst="rect">
            <a:avLst/>
          </a:prstGeom>
          <a:noFill/>
          <a:ln>
            <a:noFill/>
          </a:ln>
        </p:spPr>
      </p:pic>
      <p:sp>
        <p:nvSpPr>
          <p:cNvPr id="11" name="Google Shape;11;p1"/>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25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5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5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5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5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body" idx="1"/>
          </p:nvPr>
        </p:nvSpPr>
        <p:spPr>
          <a:xfrm>
            <a:off x="457200" y="1371600"/>
            <a:ext cx="8229600" cy="4754563"/>
          </a:xfrm>
          <a:prstGeom prst="rect">
            <a:avLst/>
          </a:prstGeom>
          <a:noFill/>
          <a:ln>
            <a:noFill/>
          </a:ln>
        </p:spPr>
        <p:txBody>
          <a:bodyPr spcFirstLastPara="1" wrap="square" lIns="91425" tIns="45700" rIns="91425" bIns="45700" anchor="t" anchorCtr="0">
            <a:noAutofit/>
          </a:bodyPr>
          <a:lstStyle>
            <a:lvl1pPr marL="457200" marR="0" lvl="0" indent="-317500" algn="l" rtl="0">
              <a:spcBef>
                <a:spcPts val="280"/>
              </a:spcBef>
              <a:spcAft>
                <a:spcPts val="0"/>
              </a:spcAft>
              <a:buClr>
                <a:srgbClr val="7F7F7F"/>
              </a:buClr>
              <a:buSzPts val="1400"/>
              <a:buFont typeface="Arial"/>
              <a:buChar char="•"/>
              <a:defRPr sz="1400" b="0" i="0" u="none" strike="noStrike" cap="none">
                <a:solidFill>
                  <a:srgbClr val="7F7F7F"/>
                </a:solidFill>
                <a:latin typeface="Calibri"/>
                <a:ea typeface="Calibri"/>
                <a:cs typeface="Calibri"/>
                <a:sym typeface="Calibri"/>
              </a:defRPr>
            </a:lvl1pPr>
            <a:lvl2pPr marL="914400" marR="0" lvl="1" indent="-317500" algn="l" rtl="0">
              <a:spcBef>
                <a:spcPts val="280"/>
              </a:spcBef>
              <a:spcAft>
                <a:spcPts val="0"/>
              </a:spcAft>
              <a:buClr>
                <a:srgbClr val="7F7F7F"/>
              </a:buClr>
              <a:buSzPts val="1400"/>
              <a:buFont typeface="Arial"/>
              <a:buChar char="–"/>
              <a:defRPr sz="1400" b="0" i="0" u="none" strike="noStrike" cap="none">
                <a:solidFill>
                  <a:srgbClr val="7F7F7F"/>
                </a:solidFill>
                <a:latin typeface="Calibri"/>
                <a:ea typeface="Calibri"/>
                <a:cs typeface="Calibri"/>
                <a:sym typeface="Calibri"/>
              </a:defRPr>
            </a:lvl2pPr>
            <a:lvl3pPr marL="1371600" marR="0" lvl="2" indent="-317500" algn="l" rtl="0">
              <a:spcBef>
                <a:spcPts val="280"/>
              </a:spcBef>
              <a:spcAft>
                <a:spcPts val="0"/>
              </a:spcAft>
              <a:buClr>
                <a:srgbClr val="7F7F7F"/>
              </a:buClr>
              <a:buSzPts val="1400"/>
              <a:buFont typeface="Arial"/>
              <a:buChar char="•"/>
              <a:defRPr sz="1400" b="0" i="0" u="none" strike="noStrike" cap="none">
                <a:solidFill>
                  <a:srgbClr val="7F7F7F"/>
                </a:solidFill>
                <a:latin typeface="Calibri"/>
                <a:ea typeface="Calibri"/>
                <a:cs typeface="Calibri"/>
                <a:sym typeface="Calibri"/>
              </a:defRPr>
            </a:lvl3pPr>
            <a:lvl4pPr marL="1828800" marR="0" lvl="3" indent="-317500" algn="l" rtl="0">
              <a:spcBef>
                <a:spcPts val="280"/>
              </a:spcBef>
              <a:spcAft>
                <a:spcPts val="0"/>
              </a:spcAft>
              <a:buClr>
                <a:srgbClr val="7F7F7F"/>
              </a:buClr>
              <a:buSzPts val="1400"/>
              <a:buFont typeface="Arial"/>
              <a:buChar char="–"/>
              <a:defRPr sz="1400" b="0" i="0" u="none" strike="noStrike" cap="none">
                <a:solidFill>
                  <a:srgbClr val="7F7F7F"/>
                </a:solidFill>
                <a:latin typeface="Calibri"/>
                <a:ea typeface="Calibri"/>
                <a:cs typeface="Calibri"/>
                <a:sym typeface="Calibri"/>
              </a:defRPr>
            </a:lvl4pPr>
            <a:lvl5pPr marL="2286000" marR="0" lvl="4" indent="-317500" algn="l" rtl="0">
              <a:spcBef>
                <a:spcPts val="280"/>
              </a:spcBef>
              <a:spcAft>
                <a:spcPts val="0"/>
              </a:spcAft>
              <a:buClr>
                <a:srgbClr val="7F7F7F"/>
              </a:buClr>
              <a:buSzPts val="1400"/>
              <a:buFont typeface="Arial"/>
              <a:buChar char="»"/>
              <a:defRPr sz="1400" b="0" i="0" u="none" strike="noStrike" cap="none">
                <a:solidFill>
                  <a:srgbClr val="7F7F7F"/>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sldNum" idx="12"/>
          </p:nvPr>
        </p:nvSpPr>
        <p:spPr>
          <a:xfrm>
            <a:off x="160338" y="6481763"/>
            <a:ext cx="213360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spcAft>
                <a:spcPts val="0"/>
              </a:spcAft>
              <a:buNone/>
              <a:defRPr sz="1000" b="0" i="0" u="none" strike="noStrike" cap="none">
                <a:solidFill>
                  <a:srgbClr val="F2F2F2"/>
                </a:solidFill>
                <a:latin typeface="Arial"/>
                <a:ea typeface="Arial"/>
                <a:cs typeface="Arial"/>
                <a:sym typeface="Arial"/>
              </a:defRPr>
            </a:lvl1pPr>
            <a:lvl2pPr marL="0" marR="0" lvl="1" indent="0" algn="l" rtl="0">
              <a:spcBef>
                <a:spcPts val="0"/>
              </a:spcBef>
              <a:spcAft>
                <a:spcPts val="0"/>
              </a:spcAft>
              <a:buNone/>
              <a:defRPr sz="1000" b="0" i="0" u="none" strike="noStrike" cap="none">
                <a:solidFill>
                  <a:srgbClr val="F2F2F2"/>
                </a:solidFill>
                <a:latin typeface="Arial"/>
                <a:ea typeface="Arial"/>
                <a:cs typeface="Arial"/>
                <a:sym typeface="Arial"/>
              </a:defRPr>
            </a:lvl2pPr>
            <a:lvl3pPr marL="0" marR="0" lvl="2" indent="0" algn="l" rtl="0">
              <a:spcBef>
                <a:spcPts val="0"/>
              </a:spcBef>
              <a:spcAft>
                <a:spcPts val="0"/>
              </a:spcAft>
              <a:buNone/>
              <a:defRPr sz="1000" b="0" i="0" u="none" strike="noStrike" cap="none">
                <a:solidFill>
                  <a:srgbClr val="F2F2F2"/>
                </a:solidFill>
                <a:latin typeface="Arial"/>
                <a:ea typeface="Arial"/>
                <a:cs typeface="Arial"/>
                <a:sym typeface="Arial"/>
              </a:defRPr>
            </a:lvl3pPr>
            <a:lvl4pPr marL="0" marR="0" lvl="3" indent="0" algn="l" rtl="0">
              <a:spcBef>
                <a:spcPts val="0"/>
              </a:spcBef>
              <a:spcAft>
                <a:spcPts val="0"/>
              </a:spcAft>
              <a:buNone/>
              <a:defRPr sz="1000" b="0" i="0" u="none" strike="noStrike" cap="none">
                <a:solidFill>
                  <a:srgbClr val="F2F2F2"/>
                </a:solidFill>
                <a:latin typeface="Arial"/>
                <a:ea typeface="Arial"/>
                <a:cs typeface="Arial"/>
                <a:sym typeface="Arial"/>
              </a:defRPr>
            </a:lvl4pPr>
            <a:lvl5pPr marL="0" marR="0" lvl="4" indent="0" algn="l" rtl="0">
              <a:spcBef>
                <a:spcPts val="0"/>
              </a:spcBef>
              <a:spcAft>
                <a:spcPts val="0"/>
              </a:spcAft>
              <a:buNone/>
              <a:defRPr sz="1000" b="0" i="0" u="none" strike="noStrike" cap="none">
                <a:solidFill>
                  <a:srgbClr val="F2F2F2"/>
                </a:solidFill>
                <a:latin typeface="Arial"/>
                <a:ea typeface="Arial"/>
                <a:cs typeface="Arial"/>
                <a:sym typeface="Arial"/>
              </a:defRPr>
            </a:lvl5pPr>
            <a:lvl6pPr marL="0" marR="0" lvl="5" indent="0" algn="l" rtl="0">
              <a:spcBef>
                <a:spcPts val="0"/>
              </a:spcBef>
              <a:spcAft>
                <a:spcPts val="0"/>
              </a:spcAft>
              <a:buNone/>
              <a:defRPr sz="1000" b="0" i="0" u="none" strike="noStrike" cap="none">
                <a:solidFill>
                  <a:srgbClr val="F2F2F2"/>
                </a:solidFill>
                <a:latin typeface="Arial"/>
                <a:ea typeface="Arial"/>
                <a:cs typeface="Arial"/>
                <a:sym typeface="Arial"/>
              </a:defRPr>
            </a:lvl6pPr>
            <a:lvl7pPr marL="0" marR="0" lvl="6" indent="0" algn="l" rtl="0">
              <a:spcBef>
                <a:spcPts val="0"/>
              </a:spcBef>
              <a:spcAft>
                <a:spcPts val="0"/>
              </a:spcAft>
              <a:buNone/>
              <a:defRPr sz="1000" b="0" i="0" u="none" strike="noStrike" cap="none">
                <a:solidFill>
                  <a:srgbClr val="F2F2F2"/>
                </a:solidFill>
                <a:latin typeface="Arial"/>
                <a:ea typeface="Arial"/>
                <a:cs typeface="Arial"/>
                <a:sym typeface="Arial"/>
              </a:defRPr>
            </a:lvl7pPr>
            <a:lvl8pPr marL="0" marR="0" lvl="7" indent="0" algn="l" rtl="0">
              <a:spcBef>
                <a:spcPts val="0"/>
              </a:spcBef>
              <a:spcAft>
                <a:spcPts val="0"/>
              </a:spcAft>
              <a:buNone/>
              <a:defRPr sz="1000" b="0" i="0" u="none" strike="noStrike" cap="none">
                <a:solidFill>
                  <a:srgbClr val="F2F2F2"/>
                </a:solidFill>
                <a:latin typeface="Arial"/>
                <a:ea typeface="Arial"/>
                <a:cs typeface="Arial"/>
                <a:sym typeface="Arial"/>
              </a:defRPr>
            </a:lvl8pPr>
            <a:lvl9pPr marL="0" marR="0" lvl="8" indent="0" algn="l" rtl="0">
              <a:spcBef>
                <a:spcPts val="0"/>
              </a:spcBef>
              <a:spcAft>
                <a:spcPts val="0"/>
              </a:spcAft>
              <a:buNone/>
              <a:defRPr sz="1000" b="0" i="0" u="none" strike="noStrike" cap="none">
                <a:solidFill>
                  <a:srgbClr val="F2F2F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pic>
        <p:nvPicPr>
          <p:cNvPr id="14" name="Google Shape;14;p1"/>
          <p:cNvPicPr preferRelativeResize="0"/>
          <p:nvPr/>
        </p:nvPicPr>
        <p:blipFill rotWithShape="1">
          <a:blip r:embed="rId8">
            <a:alphaModFix/>
          </a:blip>
          <a:srcRect/>
          <a:stretch/>
        </p:blipFill>
        <p:spPr>
          <a:xfrm>
            <a:off x="160338" y="5770563"/>
            <a:ext cx="779462" cy="29686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4000" b="-4000"/>
          </a:stretch>
        </a:blipFill>
        <a:effectLst/>
      </p:bgPr>
    </p:bg>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60750" y="52075"/>
            <a:ext cx="8493900" cy="1506900"/>
          </a:xfrm>
          <a:prstGeom prst="rect">
            <a:avLst/>
          </a:prstGeom>
          <a:noFill/>
          <a:ln>
            <a:noFill/>
          </a:ln>
          <a:effectLst>
            <a:outerShdw blurRad="57150" dist="57150" dir="4020000" algn="bl" rotWithShape="0">
              <a:srgbClr val="000000">
                <a:alpha val="83000"/>
              </a:srgbClr>
            </a:outerShdw>
          </a:effectLst>
        </p:spPr>
        <p:txBody>
          <a:bodyPr spcFirstLastPara="1" wrap="square" lIns="91425" tIns="45700" rIns="91425" bIns="45700" anchor="ctr" anchorCtr="0">
            <a:noAutofit/>
          </a:bodyPr>
          <a:lstStyle/>
          <a:p>
            <a:pPr marL="0" lvl="0" indent="0" algn="ctr" rtl="0">
              <a:spcBef>
                <a:spcPts val="0"/>
              </a:spcBef>
              <a:spcAft>
                <a:spcPts val="0"/>
              </a:spcAft>
              <a:buNone/>
            </a:pPr>
            <a:r>
              <a:rPr lang="en-GB" sz="4400" b="1">
                <a:solidFill>
                  <a:srgbClr val="E69138"/>
                </a:solidFill>
              </a:rPr>
              <a:t>Guidance on selecting a Geotechnical Specialist</a:t>
            </a:r>
            <a:br>
              <a:rPr lang="en-GB" sz="4400"/>
            </a:br>
            <a:endParaRPr sz="2000"/>
          </a:p>
        </p:txBody>
      </p:sp>
    </p:spTree>
    <p:extLst>
      <p:ext uri="{BB962C8B-B14F-4D97-AF65-F5344CB8AC3E}">
        <p14:creationId xmlns:p14="http://schemas.microsoft.com/office/powerpoint/2010/main" val="4280474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At least 3 or more years of relevant experience</a:t>
            </a:r>
            <a:endParaRPr/>
          </a:p>
        </p:txBody>
      </p:sp>
      <p:sp>
        <p:nvSpPr>
          <p:cNvPr id="116" name="Google Shape;116;p17"/>
          <p:cNvSpPr txBox="1">
            <a:spLocks noGrp="1"/>
          </p:cNvSpPr>
          <p:nvPr>
            <p:ph type="body" idx="1"/>
          </p:nvPr>
        </p:nvSpPr>
        <p:spPr>
          <a:xfrm>
            <a:off x="457200" y="1371600"/>
            <a:ext cx="8229600" cy="47545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1800"/>
              <a:buChar char="•"/>
            </a:pPr>
            <a:r>
              <a:rPr lang="en-GB" sz="1800"/>
              <a:t>This should be experience of designing and inspecting excavations and tips in similar rock or soil types and in similar prevailing ground conditions (ideally in the quarrying industry).</a:t>
            </a:r>
            <a:endParaRPr/>
          </a:p>
          <a:p>
            <a:pPr marL="342900" lvl="0" indent="-342900" algn="l" rtl="0">
              <a:spcBef>
                <a:spcPts val="360"/>
              </a:spcBef>
              <a:spcAft>
                <a:spcPts val="0"/>
              </a:spcAft>
              <a:buClr>
                <a:srgbClr val="7F7F7F"/>
              </a:buClr>
              <a:buSzPts val="1800"/>
              <a:buChar char="•"/>
            </a:pPr>
            <a:r>
              <a:rPr lang="en-GB" sz="1800"/>
              <a:t>This should include an in depth knowledge of the 1999 Quarries Regulations, and the 1971 Mines and Quarries (Tips) regulations</a:t>
            </a:r>
            <a:endParaRPr/>
          </a:p>
        </p:txBody>
      </p:sp>
      <p:pic>
        <p:nvPicPr>
          <p:cNvPr id="117" name="Google Shape;117;p17"/>
          <p:cNvPicPr preferRelativeResize="0"/>
          <p:nvPr/>
        </p:nvPicPr>
        <p:blipFill rotWithShape="1">
          <a:blip r:embed="rId3">
            <a:alphaModFix/>
          </a:blip>
          <a:srcRect/>
          <a:stretch/>
        </p:blipFill>
        <p:spPr>
          <a:xfrm>
            <a:off x="5412518" y="2668837"/>
            <a:ext cx="2130714" cy="3042139"/>
          </a:xfrm>
          <a:prstGeom prst="rect">
            <a:avLst/>
          </a:prstGeom>
          <a:noFill/>
          <a:ln>
            <a:noFill/>
          </a:ln>
        </p:spPr>
      </p:pic>
      <p:pic>
        <p:nvPicPr>
          <p:cNvPr id="118" name="Google Shape;118;p17"/>
          <p:cNvPicPr preferRelativeResize="0"/>
          <p:nvPr/>
        </p:nvPicPr>
        <p:blipFill rotWithShape="1">
          <a:blip r:embed="rId4">
            <a:alphaModFix/>
          </a:blip>
          <a:srcRect/>
          <a:stretch/>
        </p:blipFill>
        <p:spPr>
          <a:xfrm>
            <a:off x="1144377" y="3518842"/>
            <a:ext cx="3825294" cy="159535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6">
                                            <p:txEl>
                                              <p:pRg st="0" end="0"/>
                                            </p:txEl>
                                          </p:spTgt>
                                        </p:tgtEl>
                                        <p:attrNameLst>
                                          <p:attrName>style.visibility</p:attrName>
                                        </p:attrNameLst>
                                      </p:cBhvr>
                                      <p:to>
                                        <p:strVal val="visible"/>
                                      </p:to>
                                    </p:set>
                                    <p:animEffect transition="in" filter="fade">
                                      <p:cBhvr>
                                        <p:cTn id="7" dur="500"/>
                                        <p:tgtEl>
                                          <p:spTgt spid="1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6">
                                            <p:txEl>
                                              <p:pRg st="1" end="1"/>
                                            </p:txEl>
                                          </p:spTgt>
                                        </p:tgtEl>
                                        <p:attrNameLst>
                                          <p:attrName>style.visibility</p:attrName>
                                        </p:attrNameLst>
                                      </p:cBhvr>
                                      <p:to>
                                        <p:strVal val="visible"/>
                                      </p:to>
                                    </p:set>
                                    <p:animEffect transition="in" filter="fade">
                                      <p:cBhvr>
                                        <p:cTn id="12" dur="500"/>
                                        <p:tgtEl>
                                          <p:spTgt spid="1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7"/>
                                        </p:tgtEl>
                                        <p:attrNameLst>
                                          <p:attrName>style.visibility</p:attrName>
                                        </p:attrNameLst>
                                      </p:cBhvr>
                                      <p:to>
                                        <p:strVal val="visible"/>
                                      </p:to>
                                    </p:set>
                                    <p:anim calcmode="lin" valueType="num">
                                      <p:cBhvr additive="base">
                                        <p:cTn id="17" dur="500"/>
                                        <p:tgtEl>
                                          <p:spTgt spid="11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457200" y="644525"/>
            <a:ext cx="8229600" cy="656241"/>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Competency to perform a geotechnical analysis to determine the level of hazard and risk</a:t>
            </a:r>
            <a:endParaRPr sz="2800"/>
          </a:p>
        </p:txBody>
      </p:sp>
      <p:sp>
        <p:nvSpPr>
          <p:cNvPr id="125" name="Google Shape;125;p18"/>
          <p:cNvSpPr txBox="1">
            <a:spLocks noGrp="1"/>
          </p:cNvSpPr>
          <p:nvPr>
            <p:ph type="body" idx="1"/>
          </p:nvPr>
        </p:nvSpPr>
        <p:spPr>
          <a:xfrm>
            <a:off x="457200" y="1600200"/>
            <a:ext cx="8422105" cy="1314817"/>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000"/>
              <a:buChar char="•"/>
            </a:pPr>
            <a:r>
              <a:rPr lang="en-GB" sz="2000"/>
              <a:t>It is essential to be able to identify all the likely failure mechanisms and quantify all the stabilizing and destabilizing forces at work, the finding of such calculations should be expressed as a factor of safety or other recognised system of stability analysis.</a:t>
            </a:r>
            <a:endParaRPr sz="2000"/>
          </a:p>
        </p:txBody>
      </p:sp>
      <p:pic>
        <p:nvPicPr>
          <p:cNvPr id="126" name="Google Shape;126;p18"/>
          <p:cNvPicPr preferRelativeResize="0"/>
          <p:nvPr/>
        </p:nvPicPr>
        <p:blipFill rotWithShape="1">
          <a:blip r:embed="rId3">
            <a:alphaModFix/>
          </a:blip>
          <a:srcRect/>
          <a:stretch/>
        </p:blipFill>
        <p:spPr>
          <a:xfrm>
            <a:off x="2377937" y="2985528"/>
            <a:ext cx="4228923" cy="282150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Effect transition="in" filter="fade">
                                      <p:cBhvr>
                                        <p:cTn id="7" dur="500"/>
                                        <p:tgtEl>
                                          <p:spTgt spid="1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additive="base">
                                        <p:cTn id="12" dur="500"/>
                                        <p:tgtEl>
                                          <p:spTgt spid="1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400"/>
              <a:t>Ability to communicate the findings effectively</a:t>
            </a:r>
            <a:endParaRPr/>
          </a:p>
        </p:txBody>
      </p:sp>
      <p:sp>
        <p:nvSpPr>
          <p:cNvPr id="133" name="Google Shape;133;p19"/>
          <p:cNvSpPr txBox="1">
            <a:spLocks noGrp="1"/>
          </p:cNvSpPr>
          <p:nvPr>
            <p:ph type="body" idx="1"/>
          </p:nvPr>
        </p:nvSpPr>
        <p:spPr>
          <a:xfrm>
            <a:off x="457201" y="1600200"/>
            <a:ext cx="2999036" cy="470852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000"/>
              <a:buChar char="•"/>
            </a:pPr>
            <a:r>
              <a:rPr lang="en-GB" sz="2000"/>
              <a:t>A geotechnical assessment is a vital safety tool, it needs to be written and presented in such a way that people working at the quarry can understand its findings and recommendations</a:t>
            </a:r>
            <a:endParaRPr sz="2000"/>
          </a:p>
        </p:txBody>
      </p:sp>
      <p:pic>
        <p:nvPicPr>
          <p:cNvPr id="134" name="Google Shape;134;p19"/>
          <p:cNvPicPr preferRelativeResize="0"/>
          <p:nvPr/>
        </p:nvPicPr>
        <p:blipFill rotWithShape="1">
          <a:blip r:embed="rId3">
            <a:alphaModFix/>
          </a:blip>
          <a:srcRect/>
          <a:stretch/>
        </p:blipFill>
        <p:spPr>
          <a:xfrm>
            <a:off x="4557229" y="1218329"/>
            <a:ext cx="3362097" cy="3660142"/>
          </a:xfrm>
          <a:prstGeom prst="rect">
            <a:avLst/>
          </a:prstGeom>
          <a:noFill/>
          <a:ln>
            <a:noFill/>
          </a:ln>
        </p:spPr>
      </p:pic>
      <p:pic>
        <p:nvPicPr>
          <p:cNvPr id="135" name="Google Shape;135;p19"/>
          <p:cNvPicPr preferRelativeResize="0"/>
          <p:nvPr/>
        </p:nvPicPr>
        <p:blipFill rotWithShape="1">
          <a:blip r:embed="rId4">
            <a:alphaModFix/>
          </a:blip>
          <a:srcRect/>
          <a:stretch/>
        </p:blipFill>
        <p:spPr>
          <a:xfrm>
            <a:off x="4486463" y="1690566"/>
            <a:ext cx="3482358" cy="2614498"/>
          </a:xfrm>
          <a:prstGeom prst="rect">
            <a:avLst/>
          </a:prstGeom>
          <a:noFill/>
          <a:ln>
            <a:noFill/>
          </a:ln>
        </p:spPr>
      </p:pic>
      <p:pic>
        <p:nvPicPr>
          <p:cNvPr id="136" name="Google Shape;136;p19"/>
          <p:cNvPicPr preferRelativeResize="0"/>
          <p:nvPr/>
        </p:nvPicPr>
        <p:blipFill rotWithShape="1">
          <a:blip r:embed="rId5">
            <a:alphaModFix/>
          </a:blip>
          <a:srcRect/>
          <a:stretch/>
        </p:blipFill>
        <p:spPr>
          <a:xfrm>
            <a:off x="3467935" y="2587888"/>
            <a:ext cx="4451391" cy="23713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
                                            <p:txEl>
                                              <p:pRg st="0" end="0"/>
                                            </p:txEl>
                                          </p:spTgt>
                                        </p:tgtEl>
                                        <p:attrNameLst>
                                          <p:attrName>style.visibility</p:attrName>
                                        </p:attrNameLst>
                                      </p:cBhvr>
                                      <p:to>
                                        <p:strVal val="visible"/>
                                      </p:to>
                                    </p:set>
                                    <p:animEffect transition="in" filter="fade">
                                      <p:cBhvr>
                                        <p:cTn id="7" dur="500"/>
                                        <p:tgtEl>
                                          <p:spTgt spid="1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34"/>
                                        </p:tgtEl>
                                        <p:attrNameLst>
                                          <p:attrName>style.visibility</p:attrName>
                                        </p:attrNameLst>
                                      </p:cBhvr>
                                      <p:to>
                                        <p:strVal val="visible"/>
                                      </p:to>
                                    </p:set>
                                    <p:anim calcmode="lin" valueType="num">
                                      <p:cBhvr additive="base">
                                        <p:cTn id="12" dur="500"/>
                                        <p:tgtEl>
                                          <p:spTgt spid="13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35"/>
                                        </p:tgtEl>
                                        <p:attrNameLst>
                                          <p:attrName>style.visibility</p:attrName>
                                        </p:attrNameLst>
                                      </p:cBhvr>
                                      <p:to>
                                        <p:strVal val="visible"/>
                                      </p:to>
                                    </p:set>
                                    <p:anim calcmode="lin" valueType="num">
                                      <p:cBhvr additive="base">
                                        <p:cTn id="17" dur="500"/>
                                        <p:tgtEl>
                                          <p:spTgt spid="135"/>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36"/>
                                        </p:tgtEl>
                                        <p:attrNameLst>
                                          <p:attrName>style.visibility</p:attrName>
                                        </p:attrNameLst>
                                      </p:cBhvr>
                                      <p:to>
                                        <p:strVal val="visible"/>
                                      </p:to>
                                    </p:set>
                                    <p:anim calcmode="lin" valueType="num">
                                      <p:cBhvr additive="base">
                                        <p:cTn id="22" dur="500"/>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p:nvPr/>
        </p:nvSpPr>
        <p:spPr>
          <a:xfrm>
            <a:off x="1275854" y="2050895"/>
            <a:ext cx="6481800" cy="22923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200"/>
              <a:buFont typeface="Arial"/>
              <a:buNone/>
            </a:pPr>
            <a:r>
              <a:rPr lang="en-GB" sz="3200" b="1" i="0" u="none" strike="noStrike" cap="none">
                <a:solidFill>
                  <a:srgbClr val="7F7F7F"/>
                </a:solidFill>
                <a:latin typeface="Calibri"/>
                <a:ea typeface="Calibri"/>
                <a:cs typeface="Calibri"/>
                <a:sym typeface="Calibri"/>
              </a:rPr>
              <a:t>The End</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1" i="0" u="none" strike="noStrike" cap="none">
              <a:solidFill>
                <a:srgbClr val="007CB7"/>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200"/>
              <a:buFont typeface="Arial"/>
              <a:buNone/>
            </a:pPr>
            <a:endParaRPr sz="3200" b="1" i="0" u="none" strike="noStrike" cap="none">
              <a:solidFill>
                <a:srgbClr val="007CB7"/>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200"/>
              <a:buFont typeface="Arial"/>
              <a:buNone/>
            </a:pPr>
            <a:r>
              <a:rPr lang="en-GB" sz="3200" b="1" i="0" u="none" strike="noStrike" cap="none">
                <a:solidFill>
                  <a:srgbClr val="7F7F7F"/>
                </a:solidFill>
                <a:latin typeface="Calibri"/>
                <a:ea typeface="Calibri"/>
                <a:cs typeface="Calibri"/>
                <a:sym typeface="Calibri"/>
              </a:rPr>
              <a:t>Any Questions?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9"/>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a:t>Duties of the Operator</a:t>
            </a:r>
            <a:endParaRPr/>
          </a:p>
        </p:txBody>
      </p:sp>
      <p:sp>
        <p:nvSpPr>
          <p:cNvPr id="49" name="Google Shape;49;p9"/>
          <p:cNvSpPr txBox="1">
            <a:spLocks noGrp="1"/>
          </p:cNvSpPr>
          <p:nvPr>
            <p:ph type="body" idx="1"/>
          </p:nvPr>
        </p:nvSpPr>
        <p:spPr>
          <a:xfrm>
            <a:off x="457200" y="1371600"/>
            <a:ext cx="8229600" cy="4754563"/>
          </a:xfrm>
          <a:prstGeom prst="rect">
            <a:avLst/>
          </a:prstGeom>
          <a:noFill/>
          <a:ln>
            <a:noFill/>
          </a:ln>
        </p:spPr>
        <p:txBody>
          <a:bodyPr spcFirstLastPara="1" wrap="square" lIns="91425" tIns="45700" rIns="91425" bIns="45700" anchor="t" anchorCtr="0">
            <a:noAutofit/>
          </a:bodyPr>
          <a:lstStyle/>
          <a:p>
            <a:pPr marL="342900" lvl="0" indent="-330200" algn="l" rtl="0">
              <a:spcBef>
                <a:spcPts val="0"/>
              </a:spcBef>
              <a:spcAft>
                <a:spcPts val="0"/>
              </a:spcAft>
              <a:buClr>
                <a:srgbClr val="7F7F7F"/>
              </a:buClr>
              <a:buSzPts val="1600"/>
              <a:buChar char="•"/>
            </a:pPr>
            <a:r>
              <a:rPr lang="en-GB" sz="1600"/>
              <a:t>Where Significant Hazard has been identified it is the duty of the operator to ensure that a Geotechnical Assessment is carried out by a Geotechnical Specialist</a:t>
            </a:r>
            <a:endParaRPr sz="1600"/>
          </a:p>
          <a:p>
            <a:pPr marL="342900" lvl="0" indent="-330200" algn="l" rtl="0">
              <a:spcBef>
                <a:spcPts val="360"/>
              </a:spcBef>
              <a:spcAft>
                <a:spcPts val="0"/>
              </a:spcAft>
              <a:buClr>
                <a:srgbClr val="7F7F7F"/>
              </a:buClr>
              <a:buSzPts val="1600"/>
              <a:buChar char="•"/>
            </a:pPr>
            <a:r>
              <a:rPr lang="en-GB" sz="1600"/>
              <a:t>Whilst the operator appoints a Geotechnical Specialist it remains the duty of the operator to:</a:t>
            </a:r>
            <a:endParaRPr sz="1600"/>
          </a:p>
          <a:p>
            <a:pPr marL="742950" lvl="1" indent="-273050" algn="l" rtl="0">
              <a:spcBef>
                <a:spcPts val="360"/>
              </a:spcBef>
              <a:spcAft>
                <a:spcPts val="0"/>
              </a:spcAft>
              <a:buClr>
                <a:srgbClr val="7F7F7F"/>
              </a:buClr>
              <a:buSzPts val="1600"/>
              <a:buChar char="–"/>
            </a:pPr>
            <a:r>
              <a:rPr lang="en-GB" sz="1600"/>
              <a:t>Ensure that any significant findings and conclusions are recorded by the geotechnical specialist and that the geotechnical specialist signs and dates the document and records his professional qualifications</a:t>
            </a:r>
            <a:endParaRPr sz="1600"/>
          </a:p>
          <a:p>
            <a:pPr marL="742950" lvl="1" indent="-273050" algn="l" rtl="0">
              <a:spcBef>
                <a:spcPts val="360"/>
              </a:spcBef>
              <a:spcAft>
                <a:spcPts val="0"/>
              </a:spcAft>
              <a:buClr>
                <a:srgbClr val="7F7F7F"/>
              </a:buClr>
              <a:buSzPts val="1600"/>
              <a:buChar char="–"/>
            </a:pPr>
            <a:r>
              <a:rPr lang="en-GB" sz="1600"/>
              <a:t>Ensure that any information available to him which may be relevant for the purposes of a geotechnical assessment is made available to the geotechnical specialist undertaking that assessment </a:t>
            </a:r>
            <a:endParaRPr sz="1600"/>
          </a:p>
          <a:p>
            <a:pPr marL="742950" lvl="1" indent="-273050" algn="l" rtl="0">
              <a:spcBef>
                <a:spcPts val="360"/>
              </a:spcBef>
              <a:spcAft>
                <a:spcPts val="0"/>
              </a:spcAft>
              <a:buClr>
                <a:srgbClr val="7F7F7F"/>
              </a:buClr>
              <a:buSzPts val="1600"/>
              <a:buChar char="–"/>
            </a:pPr>
            <a:r>
              <a:rPr lang="en-GB" sz="1600"/>
              <a:t>Ensure that any remedial works identified during the geotechnical assessment are completed by the date specified </a:t>
            </a:r>
            <a:endParaRPr sz="1600"/>
          </a:p>
          <a:p>
            <a:pPr marL="0" lvl="1" indent="0" algn="l" rtl="0">
              <a:spcBef>
                <a:spcPts val="360"/>
              </a:spcBef>
              <a:spcAft>
                <a:spcPts val="0"/>
              </a:spcAft>
              <a:buClr>
                <a:srgbClr val="7F7F7F"/>
              </a:buClr>
              <a:buSzPts val="1800"/>
              <a:buNone/>
            </a:pPr>
            <a:endParaRPr sz="1600" i="1"/>
          </a:p>
          <a:p>
            <a:pPr marL="0" lvl="1" indent="0" algn="l" rtl="0">
              <a:spcBef>
                <a:spcPts val="360"/>
              </a:spcBef>
              <a:spcAft>
                <a:spcPts val="0"/>
              </a:spcAft>
              <a:buClr>
                <a:srgbClr val="7F7F7F"/>
              </a:buClr>
              <a:buSzPts val="1800"/>
              <a:buNone/>
            </a:pPr>
            <a:r>
              <a:rPr lang="en-GB" sz="1600" i="1"/>
              <a:t>(The majority of duties under the Quarries Regulations 1999 are placed on the Quarry Operator, however contractors such as Geotechnical Specialists may be legally liable if by their act or default they cause the operator to commit an offence under Section 36 (1) of the Health and Safety at Work Act 1974)</a:t>
            </a:r>
            <a:endParaRPr sz="1600" i="1"/>
          </a:p>
          <a:p>
            <a:pPr marL="742950" lvl="1" indent="-171450" algn="l" rtl="0">
              <a:spcBef>
                <a:spcPts val="360"/>
              </a:spcBef>
              <a:spcAft>
                <a:spcPts val="0"/>
              </a:spcAft>
              <a:buClr>
                <a:srgbClr val="7F7F7F"/>
              </a:buClr>
              <a:buSzPts val="1800"/>
              <a:buNone/>
            </a:pPr>
            <a:endParaRPr sz="1200"/>
          </a:p>
        </p:txBody>
      </p:sp>
      <p:sp>
        <p:nvSpPr>
          <p:cNvPr id="50" name="Google Shape;50;p9"/>
          <p:cNvSpPr txBox="1"/>
          <p:nvPr/>
        </p:nvSpPr>
        <p:spPr>
          <a:xfrm>
            <a:off x="1288175" y="5496225"/>
            <a:ext cx="1275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10"/>
          <p:cNvSpPr txBox="1">
            <a:spLocks noGrp="1"/>
          </p:cNvSpPr>
          <p:nvPr>
            <p:ph type="title"/>
          </p:nvPr>
        </p:nvSpPr>
        <p:spPr>
          <a:xfrm>
            <a:off x="457200" y="644525"/>
            <a:ext cx="8229600" cy="978213"/>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What to look for when selecting a Geotechnical Specialist for your site</a:t>
            </a:r>
            <a:endParaRPr/>
          </a:p>
        </p:txBody>
      </p:sp>
      <p:sp>
        <p:nvSpPr>
          <p:cNvPr id="56" name="Google Shape;56;p10"/>
          <p:cNvSpPr txBox="1">
            <a:spLocks noGrp="1"/>
          </p:cNvSpPr>
          <p:nvPr>
            <p:ph type="body" idx="1"/>
          </p:nvPr>
        </p:nvSpPr>
        <p:spPr>
          <a:xfrm>
            <a:off x="489396" y="1725770"/>
            <a:ext cx="8229600" cy="2331076"/>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400"/>
              <a:buChar char="•"/>
            </a:pPr>
            <a:r>
              <a:rPr lang="en-GB" sz="2400"/>
              <a:t>The regulations define a define a Geotechnical Specialist as Follows:</a:t>
            </a:r>
            <a:endParaRPr/>
          </a:p>
          <a:p>
            <a:pPr marL="342900" lvl="0" indent="-254000" algn="l" rtl="0">
              <a:spcBef>
                <a:spcPts val="280"/>
              </a:spcBef>
              <a:spcAft>
                <a:spcPts val="0"/>
              </a:spcAft>
              <a:buClr>
                <a:srgbClr val="7F7F7F"/>
              </a:buClr>
              <a:buSzPts val="1400"/>
              <a:buNone/>
            </a:pPr>
            <a:endParaRPr/>
          </a:p>
          <a:p>
            <a:pPr marL="742950" lvl="1" indent="-285750" algn="l" rtl="0">
              <a:spcBef>
                <a:spcPts val="360"/>
              </a:spcBef>
              <a:spcAft>
                <a:spcPts val="0"/>
              </a:spcAft>
              <a:buClr>
                <a:srgbClr val="7F7F7F"/>
              </a:buClr>
              <a:buSzPts val="1800"/>
              <a:buChar char="–"/>
            </a:pPr>
            <a:r>
              <a:rPr lang="en-GB" sz="1800"/>
              <a:t>A chartered engineer or chartered geologist who has three or more years relevant experience in soil mechanics, rock mechanics or excavation engineering and is competent to perform a geotechnical analysis to determine the hazard and risk arising from the excavation or tip being assessed</a:t>
            </a:r>
            <a:endParaRPr sz="1800"/>
          </a:p>
          <a:p>
            <a:pPr marL="742950" lvl="1" indent="-196850" algn="l" rtl="0">
              <a:spcBef>
                <a:spcPts val="280"/>
              </a:spcBef>
              <a:spcAft>
                <a:spcPts val="0"/>
              </a:spcAft>
              <a:buClr>
                <a:srgbClr val="7F7F7F"/>
              </a:buClr>
              <a:buSzPts val="1400"/>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1"/>
          <p:cNvSpPr txBox="1">
            <a:spLocks noGrp="1"/>
          </p:cNvSpPr>
          <p:nvPr>
            <p:ph type="title"/>
          </p:nvPr>
        </p:nvSpPr>
        <p:spPr>
          <a:xfrm>
            <a:off x="457200" y="412125"/>
            <a:ext cx="8229600" cy="699126"/>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Minimum requirement check-list</a:t>
            </a:r>
            <a:br>
              <a:rPr lang="en-GB" sz="2800"/>
            </a:br>
            <a:endParaRPr sz="2800"/>
          </a:p>
        </p:txBody>
      </p:sp>
      <p:sp>
        <p:nvSpPr>
          <p:cNvPr id="62" name="Google Shape;62;p11"/>
          <p:cNvSpPr txBox="1">
            <a:spLocks noGrp="1"/>
          </p:cNvSpPr>
          <p:nvPr>
            <p:ph type="body" idx="1"/>
          </p:nvPr>
        </p:nvSpPr>
        <p:spPr>
          <a:xfrm>
            <a:off x="457200" y="1055078"/>
            <a:ext cx="8229600" cy="359419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400"/>
              <a:buChar char="•"/>
            </a:pPr>
            <a:r>
              <a:rPr lang="en-GB" sz="2400"/>
              <a:t>A recognised qualification in soil mechanics and rock mechanics.</a:t>
            </a:r>
            <a:endParaRPr/>
          </a:p>
          <a:p>
            <a:pPr marL="342900" lvl="0" indent="-342900" algn="l" rtl="0">
              <a:spcBef>
                <a:spcPts val="480"/>
              </a:spcBef>
              <a:spcAft>
                <a:spcPts val="0"/>
              </a:spcAft>
              <a:buClr>
                <a:srgbClr val="7F7F7F"/>
              </a:buClr>
              <a:buSzPts val="2400"/>
              <a:buChar char="•"/>
            </a:pPr>
            <a:r>
              <a:rPr lang="en-GB" sz="2400"/>
              <a:t>A chartered engineer or chartered geologist</a:t>
            </a:r>
            <a:endParaRPr/>
          </a:p>
          <a:p>
            <a:pPr marL="342900" lvl="0" indent="-342900" algn="l" rtl="0">
              <a:spcBef>
                <a:spcPts val="480"/>
              </a:spcBef>
              <a:spcAft>
                <a:spcPts val="0"/>
              </a:spcAft>
              <a:buClr>
                <a:srgbClr val="7F7F7F"/>
              </a:buClr>
              <a:buSzPts val="2400"/>
              <a:buChar char="•"/>
            </a:pPr>
            <a:r>
              <a:rPr lang="en-GB" sz="2400"/>
              <a:t>At least 3 or more years of relevant experience</a:t>
            </a:r>
            <a:endParaRPr/>
          </a:p>
          <a:p>
            <a:pPr marL="342900" lvl="0" indent="-342900" algn="l" rtl="0">
              <a:spcBef>
                <a:spcPts val="480"/>
              </a:spcBef>
              <a:spcAft>
                <a:spcPts val="0"/>
              </a:spcAft>
              <a:buClr>
                <a:srgbClr val="7F7F7F"/>
              </a:buClr>
              <a:buSzPts val="2400"/>
              <a:buChar char="•"/>
            </a:pPr>
            <a:r>
              <a:rPr lang="en-GB" sz="2400"/>
              <a:t>Competency to perform a geotechnical analysis to determine the level of hazard and risk</a:t>
            </a:r>
            <a:endParaRPr/>
          </a:p>
          <a:p>
            <a:pPr marL="342900" lvl="0" indent="-342900" algn="l" rtl="0">
              <a:spcBef>
                <a:spcPts val="480"/>
              </a:spcBef>
              <a:spcAft>
                <a:spcPts val="0"/>
              </a:spcAft>
              <a:buClr>
                <a:srgbClr val="7F7F7F"/>
              </a:buClr>
              <a:buSzPts val="2400"/>
              <a:buChar char="•"/>
            </a:pPr>
            <a:r>
              <a:rPr lang="en-GB" sz="2400"/>
              <a:t>Ability to communicate the findings effectively</a:t>
            </a:r>
            <a:endParaRPr sz="2400"/>
          </a:p>
          <a:p>
            <a:pPr marL="342900" lvl="0" indent="-190500" algn="l" rtl="0">
              <a:spcBef>
                <a:spcPts val="480"/>
              </a:spcBef>
              <a:spcAft>
                <a:spcPts val="0"/>
              </a:spcAft>
              <a:buClr>
                <a:srgbClr val="7F7F7F"/>
              </a:buClr>
              <a:buSzPts val="2400"/>
              <a:buNone/>
            </a:pPr>
            <a:endParaRPr sz="2400"/>
          </a:p>
          <a:p>
            <a:pPr marL="342900" lvl="0" indent="-254000" algn="l" rtl="0">
              <a:spcBef>
                <a:spcPts val="280"/>
              </a:spcBef>
              <a:spcAft>
                <a:spcPts val="0"/>
              </a:spcAft>
              <a:buClr>
                <a:srgbClr val="7F7F7F"/>
              </a:buClr>
              <a:buSzPts val="1400"/>
              <a:buNone/>
            </a:pPr>
            <a:endParaRPr/>
          </a:p>
          <a:p>
            <a:pPr marL="136525" lvl="0" indent="0" algn="l" rtl="0">
              <a:spcBef>
                <a:spcPts val="280"/>
              </a:spcBef>
              <a:spcAft>
                <a:spcPts val="0"/>
              </a:spcAft>
              <a:buClr>
                <a:srgbClr val="7F7F7F"/>
              </a:buClr>
              <a:buSzPts val="1400"/>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anim calcmode="lin" valueType="num">
                                      <p:cBhvr additive="base">
                                        <p:cTn id="7" dur="500"/>
                                        <p:tgtEl>
                                          <p:spTgt spid="6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2">
                                            <p:txEl>
                                              <p:pRg st="1" end="1"/>
                                            </p:txEl>
                                          </p:spTgt>
                                        </p:tgtEl>
                                        <p:attrNameLst>
                                          <p:attrName>style.visibility</p:attrName>
                                        </p:attrNameLst>
                                      </p:cBhvr>
                                      <p:to>
                                        <p:strVal val="visible"/>
                                      </p:to>
                                    </p:set>
                                    <p:anim calcmode="lin" valueType="num">
                                      <p:cBhvr additive="base">
                                        <p:cTn id="12" dur="500"/>
                                        <p:tgtEl>
                                          <p:spTgt spid="6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2">
                                            <p:txEl>
                                              <p:pRg st="2" end="2"/>
                                            </p:txEl>
                                          </p:spTgt>
                                        </p:tgtEl>
                                        <p:attrNameLst>
                                          <p:attrName>style.visibility</p:attrName>
                                        </p:attrNameLst>
                                      </p:cBhvr>
                                      <p:to>
                                        <p:strVal val="visible"/>
                                      </p:to>
                                    </p:set>
                                    <p:anim calcmode="lin" valueType="num">
                                      <p:cBhvr additive="base">
                                        <p:cTn id="17" dur="500"/>
                                        <p:tgtEl>
                                          <p:spTgt spid="6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2">
                                            <p:txEl>
                                              <p:pRg st="3" end="3"/>
                                            </p:txEl>
                                          </p:spTgt>
                                        </p:tgtEl>
                                        <p:attrNameLst>
                                          <p:attrName>style.visibility</p:attrName>
                                        </p:attrNameLst>
                                      </p:cBhvr>
                                      <p:to>
                                        <p:strVal val="visible"/>
                                      </p:to>
                                    </p:set>
                                    <p:anim calcmode="lin" valueType="num">
                                      <p:cBhvr additive="base">
                                        <p:cTn id="22" dur="500"/>
                                        <p:tgtEl>
                                          <p:spTgt spid="6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2">
                                            <p:txEl>
                                              <p:pRg st="4" end="4"/>
                                            </p:txEl>
                                          </p:spTgt>
                                        </p:tgtEl>
                                        <p:attrNameLst>
                                          <p:attrName>style.visibility</p:attrName>
                                        </p:attrNameLst>
                                      </p:cBhvr>
                                      <p:to>
                                        <p:strVal val="visible"/>
                                      </p:to>
                                    </p:set>
                                    <p:anim calcmode="lin" valueType="num">
                                      <p:cBhvr additive="base">
                                        <p:cTn id="27" dur="500"/>
                                        <p:tgtEl>
                                          <p:spTgt spid="6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2">
                                            <p:txEl>
                                              <p:pRg st="5" end="5"/>
                                            </p:txEl>
                                          </p:spTgt>
                                        </p:tgtEl>
                                        <p:attrNameLst>
                                          <p:attrName>style.visibility</p:attrName>
                                        </p:attrNameLst>
                                      </p:cBhvr>
                                      <p:to>
                                        <p:strVal val="visible"/>
                                      </p:to>
                                    </p:set>
                                    <p:anim calcmode="lin" valueType="num">
                                      <p:cBhvr additive="base">
                                        <p:cTn id="32" dur="500"/>
                                        <p:tgtEl>
                                          <p:spTgt spid="6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2">
                                            <p:txEl>
                                              <p:pRg st="6" end="6"/>
                                            </p:txEl>
                                          </p:spTgt>
                                        </p:tgtEl>
                                        <p:attrNameLst>
                                          <p:attrName>style.visibility</p:attrName>
                                        </p:attrNameLst>
                                      </p:cBhvr>
                                      <p:to>
                                        <p:strVal val="visible"/>
                                      </p:to>
                                    </p:set>
                                    <p:anim calcmode="lin" valueType="num">
                                      <p:cBhvr additive="base">
                                        <p:cTn id="37" dur="500"/>
                                        <p:tgtEl>
                                          <p:spTgt spid="6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62">
                                            <p:txEl>
                                              <p:pRg st="7" end="7"/>
                                            </p:txEl>
                                          </p:spTgt>
                                        </p:tgtEl>
                                        <p:attrNameLst>
                                          <p:attrName>style.visibility</p:attrName>
                                        </p:attrNameLst>
                                      </p:cBhvr>
                                      <p:to>
                                        <p:strVal val="visible"/>
                                      </p:to>
                                    </p:set>
                                    <p:anim calcmode="lin" valueType="num">
                                      <p:cBhvr additive="base">
                                        <p:cTn id="42" dur="500"/>
                                        <p:tgtEl>
                                          <p:spTgt spid="6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2"/>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What to look for</a:t>
            </a:r>
            <a:endParaRPr sz="2800"/>
          </a:p>
        </p:txBody>
      </p:sp>
      <p:sp>
        <p:nvSpPr>
          <p:cNvPr id="68" name="Google Shape;68;p12"/>
          <p:cNvSpPr txBox="1">
            <a:spLocks noGrp="1"/>
          </p:cNvSpPr>
          <p:nvPr>
            <p:ph type="body" idx="1"/>
          </p:nvPr>
        </p:nvSpPr>
        <p:spPr>
          <a:xfrm>
            <a:off x="457200" y="1371600"/>
            <a:ext cx="8229600" cy="4347600"/>
          </a:xfrm>
          <a:prstGeom prst="rect">
            <a:avLst/>
          </a:prstGeom>
          <a:noFill/>
          <a:ln>
            <a:noFill/>
          </a:ln>
        </p:spPr>
        <p:txBody>
          <a:bodyPr spcFirstLastPara="1" wrap="square" lIns="91425" tIns="45700" rIns="91425" bIns="45700" anchor="t" anchorCtr="0">
            <a:noAutofit/>
          </a:bodyPr>
          <a:lstStyle/>
          <a:p>
            <a:pPr marL="342900" lvl="0" indent="-330200" algn="l" rtl="0">
              <a:spcBef>
                <a:spcPts val="0"/>
              </a:spcBef>
              <a:spcAft>
                <a:spcPts val="0"/>
              </a:spcAft>
              <a:buClr>
                <a:srgbClr val="7F7F7F"/>
              </a:buClr>
              <a:buSzPts val="2200"/>
              <a:buChar char="•"/>
            </a:pPr>
            <a:r>
              <a:rPr lang="en-GB" sz="2200"/>
              <a:t>A thorough understanding of both soil and rock mechanics is essential in order to conduct a geotechnical assessment in accordance with the regulations. </a:t>
            </a:r>
            <a:endParaRPr sz="2200"/>
          </a:p>
          <a:p>
            <a:pPr marL="342900" lvl="0" indent="-330200" algn="l" rtl="0">
              <a:spcBef>
                <a:spcPts val="480"/>
              </a:spcBef>
              <a:spcAft>
                <a:spcPts val="0"/>
              </a:spcAft>
              <a:buClr>
                <a:srgbClr val="7F7F7F"/>
              </a:buClr>
              <a:buSzPts val="2200"/>
              <a:buChar char="•"/>
            </a:pPr>
            <a:r>
              <a:rPr lang="en-GB" sz="2200"/>
              <a:t>These are specialised areas of study which are not usually covered in sufficient detail in more general degrees (such as geology or civil engineering) to allow an individual to act as a geotechnical specialist as defined by the regulations.</a:t>
            </a:r>
            <a:endParaRPr sz="2200"/>
          </a:p>
          <a:p>
            <a:pPr marL="342900" lvl="0" indent="-330200" algn="l" rtl="0">
              <a:spcBef>
                <a:spcPts val="480"/>
              </a:spcBef>
              <a:spcAft>
                <a:spcPts val="0"/>
              </a:spcAft>
              <a:buSzPts val="2200"/>
              <a:buChar char="•"/>
            </a:pPr>
            <a:r>
              <a:rPr lang="en-GB" sz="2200"/>
              <a:t>The geotechnical specialist shall recognise any limitations to their own competency in regard to a specific site and make to any other professional input as may be required.</a:t>
            </a:r>
            <a:endParaRPr sz="2200"/>
          </a:p>
          <a:p>
            <a:pPr marL="0" lvl="0" indent="0" algn="l" rtl="0">
              <a:spcBef>
                <a:spcPts val="480"/>
              </a:spcBef>
              <a:spcAft>
                <a:spcPts val="0"/>
              </a:spcAft>
              <a:buNone/>
            </a:pPr>
            <a:r>
              <a:rPr lang="en-GB" sz="2100" i="1"/>
              <a:t>It is good practice that the Geotechnical Assessment is peer-reviewed and countersigned to ensure professional standards are upheld. </a:t>
            </a:r>
            <a:endParaRPr sz="2100" i="1"/>
          </a:p>
          <a:p>
            <a:pPr marL="342900" lvl="0" indent="-254000" algn="l" rtl="0">
              <a:spcBef>
                <a:spcPts val="280"/>
              </a:spcBef>
              <a:spcAft>
                <a:spcPts val="0"/>
              </a:spcAft>
              <a:buClr>
                <a:srgbClr val="7F7F7F"/>
              </a:buClr>
              <a:buSzPts val="1400"/>
              <a:buNone/>
            </a:pPr>
            <a:endParaRPr/>
          </a:p>
          <a:p>
            <a:pPr marL="136525" lvl="0" indent="0" algn="l" rtl="0">
              <a:spcBef>
                <a:spcPts val="280"/>
              </a:spcBef>
              <a:spcAft>
                <a:spcPts val="0"/>
              </a:spcAft>
              <a:buClr>
                <a:srgbClr val="7F7F7F"/>
              </a:buClr>
              <a:buSzPts val="1400"/>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
                                            <p:txEl>
                                              <p:pRg st="0" end="0"/>
                                            </p:txEl>
                                          </p:spTgt>
                                        </p:tgtEl>
                                        <p:attrNameLst>
                                          <p:attrName>style.visibility</p:attrName>
                                        </p:attrNameLst>
                                      </p:cBhvr>
                                      <p:to>
                                        <p:strVal val="visible"/>
                                      </p:to>
                                    </p:set>
                                    <p:anim calcmode="lin" valueType="num">
                                      <p:cBhvr additive="base">
                                        <p:cTn id="7" dur="500"/>
                                        <p:tgtEl>
                                          <p:spTgt spid="6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8">
                                            <p:txEl>
                                              <p:pRg st="1" end="1"/>
                                            </p:txEl>
                                          </p:spTgt>
                                        </p:tgtEl>
                                        <p:attrNameLst>
                                          <p:attrName>style.visibility</p:attrName>
                                        </p:attrNameLst>
                                      </p:cBhvr>
                                      <p:to>
                                        <p:strVal val="visible"/>
                                      </p:to>
                                    </p:set>
                                    <p:anim calcmode="lin" valueType="num">
                                      <p:cBhvr additive="base">
                                        <p:cTn id="12" dur="500"/>
                                        <p:tgtEl>
                                          <p:spTgt spid="6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8">
                                            <p:txEl>
                                              <p:pRg st="2" end="2"/>
                                            </p:txEl>
                                          </p:spTgt>
                                        </p:tgtEl>
                                        <p:attrNameLst>
                                          <p:attrName>style.visibility</p:attrName>
                                        </p:attrNameLst>
                                      </p:cBhvr>
                                      <p:to>
                                        <p:strVal val="visible"/>
                                      </p:to>
                                    </p:set>
                                    <p:anim calcmode="lin" valueType="num">
                                      <p:cBhvr additive="base">
                                        <p:cTn id="17" dur="500"/>
                                        <p:tgtEl>
                                          <p:spTgt spid="6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8">
                                            <p:txEl>
                                              <p:pRg st="3" end="3"/>
                                            </p:txEl>
                                          </p:spTgt>
                                        </p:tgtEl>
                                        <p:attrNameLst>
                                          <p:attrName>style.visibility</p:attrName>
                                        </p:attrNameLst>
                                      </p:cBhvr>
                                      <p:to>
                                        <p:strVal val="visible"/>
                                      </p:to>
                                    </p:set>
                                    <p:anim calcmode="lin" valueType="num">
                                      <p:cBhvr additive="base">
                                        <p:cTn id="22" dur="500"/>
                                        <p:tgtEl>
                                          <p:spTgt spid="6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8">
                                            <p:txEl>
                                              <p:pRg st="4" end="4"/>
                                            </p:txEl>
                                          </p:spTgt>
                                        </p:tgtEl>
                                        <p:attrNameLst>
                                          <p:attrName>style.visibility</p:attrName>
                                        </p:attrNameLst>
                                      </p:cBhvr>
                                      <p:to>
                                        <p:strVal val="visible"/>
                                      </p:to>
                                    </p:set>
                                    <p:anim calcmode="lin" valueType="num">
                                      <p:cBhvr additive="base">
                                        <p:cTn id="27" dur="500"/>
                                        <p:tgtEl>
                                          <p:spTgt spid="6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8">
                                            <p:txEl>
                                              <p:pRg st="5" end="5"/>
                                            </p:txEl>
                                          </p:spTgt>
                                        </p:tgtEl>
                                        <p:attrNameLst>
                                          <p:attrName>style.visibility</p:attrName>
                                        </p:attrNameLst>
                                      </p:cBhvr>
                                      <p:to>
                                        <p:strVal val="visible"/>
                                      </p:to>
                                    </p:set>
                                    <p:anim calcmode="lin" valueType="num">
                                      <p:cBhvr additive="base">
                                        <p:cTn id="32" dur="500"/>
                                        <p:tgtEl>
                                          <p:spTgt spid="68">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13"/>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Soil Mechanics</a:t>
            </a:r>
            <a:endParaRPr sz="2800"/>
          </a:p>
        </p:txBody>
      </p:sp>
      <p:sp>
        <p:nvSpPr>
          <p:cNvPr id="74" name="Google Shape;74;p13"/>
          <p:cNvSpPr txBox="1">
            <a:spLocks noGrp="1"/>
          </p:cNvSpPr>
          <p:nvPr>
            <p:ph type="body" idx="1"/>
          </p:nvPr>
        </p:nvSpPr>
        <p:spPr>
          <a:xfrm>
            <a:off x="457200" y="1371600"/>
            <a:ext cx="8229600" cy="4185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000"/>
              <a:buChar char="•"/>
            </a:pPr>
            <a:r>
              <a:rPr lang="en-GB" sz="2000"/>
              <a:t>In geotechnical terms anything that is not </a:t>
            </a:r>
            <a:r>
              <a:rPr lang="en-GB" sz="2000" b="1"/>
              <a:t>consolidated</a:t>
            </a:r>
            <a:r>
              <a:rPr lang="en-GB" sz="2000"/>
              <a:t> is a soil</a:t>
            </a:r>
            <a:r>
              <a:rPr lang="en-GB"/>
              <a:t>.</a:t>
            </a:r>
            <a:endParaRPr/>
          </a:p>
        </p:txBody>
      </p:sp>
      <p:pic>
        <p:nvPicPr>
          <p:cNvPr id="75" name="Google Shape;75;p13"/>
          <p:cNvPicPr preferRelativeResize="0"/>
          <p:nvPr/>
        </p:nvPicPr>
        <p:blipFill rotWithShape="1">
          <a:blip r:embed="rId3">
            <a:alphaModFix/>
          </a:blip>
          <a:srcRect/>
          <a:stretch/>
        </p:blipFill>
        <p:spPr>
          <a:xfrm>
            <a:off x="201490" y="2818179"/>
            <a:ext cx="3071174" cy="2613669"/>
          </a:xfrm>
          <a:prstGeom prst="rect">
            <a:avLst/>
          </a:prstGeom>
          <a:noFill/>
          <a:ln>
            <a:noFill/>
          </a:ln>
        </p:spPr>
      </p:pic>
      <p:pic>
        <p:nvPicPr>
          <p:cNvPr id="76" name="Google Shape;76;p13"/>
          <p:cNvPicPr preferRelativeResize="0"/>
          <p:nvPr/>
        </p:nvPicPr>
        <p:blipFill rotWithShape="1">
          <a:blip r:embed="rId4">
            <a:alphaModFix/>
          </a:blip>
          <a:srcRect/>
          <a:stretch/>
        </p:blipFill>
        <p:spPr>
          <a:xfrm>
            <a:off x="5518872" y="2547722"/>
            <a:ext cx="3373555" cy="2554972"/>
          </a:xfrm>
          <a:prstGeom prst="rect">
            <a:avLst/>
          </a:prstGeom>
          <a:noFill/>
          <a:ln>
            <a:noFill/>
          </a:ln>
        </p:spPr>
      </p:pic>
      <p:pic>
        <p:nvPicPr>
          <p:cNvPr id="77" name="Google Shape;77;p13"/>
          <p:cNvPicPr preferRelativeResize="0"/>
          <p:nvPr/>
        </p:nvPicPr>
        <p:blipFill rotWithShape="1">
          <a:blip r:embed="rId5">
            <a:alphaModFix/>
          </a:blip>
          <a:srcRect/>
          <a:stretch/>
        </p:blipFill>
        <p:spPr>
          <a:xfrm>
            <a:off x="345352" y="2340069"/>
            <a:ext cx="2964129" cy="1654885"/>
          </a:xfrm>
          <a:prstGeom prst="rect">
            <a:avLst/>
          </a:prstGeom>
          <a:noFill/>
          <a:ln>
            <a:noFill/>
          </a:ln>
        </p:spPr>
      </p:pic>
      <p:pic>
        <p:nvPicPr>
          <p:cNvPr id="78" name="Google Shape;78;p13"/>
          <p:cNvPicPr preferRelativeResize="0"/>
          <p:nvPr/>
        </p:nvPicPr>
        <p:blipFill rotWithShape="1">
          <a:blip r:embed="rId6">
            <a:alphaModFix/>
          </a:blip>
          <a:srcRect/>
          <a:stretch/>
        </p:blipFill>
        <p:spPr>
          <a:xfrm>
            <a:off x="4469678" y="4226600"/>
            <a:ext cx="3187221" cy="1155726"/>
          </a:xfrm>
          <a:prstGeom prst="rect">
            <a:avLst/>
          </a:prstGeom>
          <a:noFill/>
          <a:ln>
            <a:noFill/>
          </a:ln>
        </p:spPr>
      </p:pic>
      <p:pic>
        <p:nvPicPr>
          <p:cNvPr id="79" name="Google Shape;79;p13"/>
          <p:cNvPicPr preferRelativeResize="0"/>
          <p:nvPr/>
        </p:nvPicPr>
        <p:blipFill rotWithShape="1">
          <a:blip r:embed="rId7">
            <a:alphaModFix/>
          </a:blip>
          <a:srcRect/>
          <a:stretch/>
        </p:blipFill>
        <p:spPr>
          <a:xfrm>
            <a:off x="3420485" y="2676523"/>
            <a:ext cx="2098387" cy="263686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p:tgtEl>
                                          <p:spTgt spid="7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500"/>
                                        <p:tgtEl>
                                          <p:spTgt spid="7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500"/>
                                        <p:tgtEl>
                                          <p:spTgt spid="7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4"/>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Rock Mechanics</a:t>
            </a:r>
            <a:endParaRPr sz="2800"/>
          </a:p>
        </p:txBody>
      </p:sp>
      <p:sp>
        <p:nvSpPr>
          <p:cNvPr id="85" name="Google Shape;85;p14"/>
          <p:cNvSpPr txBox="1">
            <a:spLocks noGrp="1"/>
          </p:cNvSpPr>
          <p:nvPr>
            <p:ph type="body" idx="1"/>
          </p:nvPr>
        </p:nvSpPr>
        <p:spPr>
          <a:xfrm>
            <a:off x="418564" y="1345842"/>
            <a:ext cx="8229600" cy="727657"/>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000"/>
              <a:buChar char="•"/>
            </a:pPr>
            <a:r>
              <a:rPr lang="en-GB" sz="2000"/>
              <a:t>Rock mechanics is concerned not only with the strength of the solid rock but also the rock mass</a:t>
            </a:r>
            <a:endParaRPr/>
          </a:p>
        </p:txBody>
      </p:sp>
      <p:pic>
        <p:nvPicPr>
          <p:cNvPr id="86" name="Google Shape;86;p14"/>
          <p:cNvPicPr preferRelativeResize="0"/>
          <p:nvPr/>
        </p:nvPicPr>
        <p:blipFill rotWithShape="1">
          <a:blip r:embed="rId3">
            <a:alphaModFix/>
          </a:blip>
          <a:srcRect/>
          <a:stretch/>
        </p:blipFill>
        <p:spPr>
          <a:xfrm>
            <a:off x="5348990" y="2297721"/>
            <a:ext cx="3125308" cy="2737697"/>
          </a:xfrm>
          <a:prstGeom prst="rect">
            <a:avLst/>
          </a:prstGeom>
          <a:noFill/>
          <a:ln>
            <a:noFill/>
          </a:ln>
        </p:spPr>
      </p:pic>
      <p:pic>
        <p:nvPicPr>
          <p:cNvPr id="87" name="Google Shape;87;p14"/>
          <p:cNvPicPr preferRelativeResize="0"/>
          <p:nvPr/>
        </p:nvPicPr>
        <p:blipFill rotWithShape="1">
          <a:blip r:embed="rId4">
            <a:alphaModFix/>
          </a:blip>
          <a:srcRect/>
          <a:stretch/>
        </p:blipFill>
        <p:spPr>
          <a:xfrm>
            <a:off x="218831" y="2760784"/>
            <a:ext cx="3940491" cy="2508985"/>
          </a:xfrm>
          <a:prstGeom prst="rect">
            <a:avLst/>
          </a:prstGeom>
          <a:noFill/>
          <a:ln>
            <a:noFill/>
          </a:ln>
        </p:spPr>
      </p:pic>
      <p:pic>
        <p:nvPicPr>
          <p:cNvPr id="88" name="Google Shape;88;p14"/>
          <p:cNvPicPr preferRelativeResize="0"/>
          <p:nvPr/>
        </p:nvPicPr>
        <p:blipFill rotWithShape="1">
          <a:blip r:embed="rId5">
            <a:alphaModFix/>
          </a:blip>
          <a:srcRect/>
          <a:stretch/>
        </p:blipFill>
        <p:spPr>
          <a:xfrm>
            <a:off x="479912" y="2297721"/>
            <a:ext cx="3135111" cy="2217095"/>
          </a:xfrm>
          <a:prstGeom prst="rect">
            <a:avLst/>
          </a:prstGeom>
          <a:noFill/>
          <a:ln>
            <a:noFill/>
          </a:ln>
        </p:spPr>
      </p:pic>
      <p:pic>
        <p:nvPicPr>
          <p:cNvPr id="89" name="Google Shape;89;p14"/>
          <p:cNvPicPr preferRelativeResize="0"/>
          <p:nvPr/>
        </p:nvPicPr>
        <p:blipFill rotWithShape="1">
          <a:blip r:embed="rId6">
            <a:alphaModFix/>
          </a:blip>
          <a:srcRect/>
          <a:stretch/>
        </p:blipFill>
        <p:spPr>
          <a:xfrm>
            <a:off x="4185140" y="2463311"/>
            <a:ext cx="2910804" cy="24745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p:tgtEl>
                                          <p:spTgt spid="87"/>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6"/>
                                        </p:tgtEl>
                                        <p:attrNameLst>
                                          <p:attrName>style.visibility</p:attrName>
                                        </p:attrNameLst>
                                      </p:cBhvr>
                                      <p:to>
                                        <p:strVal val="visible"/>
                                      </p:to>
                                    </p:set>
                                    <p:anim calcmode="lin" valueType="num">
                                      <p:cBhvr additive="base">
                                        <p:cTn id="12" dur="500"/>
                                        <p:tgtEl>
                                          <p:spTgt spid="86"/>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additive="base">
                                        <p:cTn id="17" dur="500"/>
                                        <p:tgtEl>
                                          <p:spTgt spid="8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500"/>
                                        <p:tgtEl>
                                          <p:spTgt spid="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5"/>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A chartered engineer or chartered geologist</a:t>
            </a:r>
            <a:endParaRPr sz="2800"/>
          </a:p>
        </p:txBody>
      </p:sp>
      <p:sp>
        <p:nvSpPr>
          <p:cNvPr id="95" name="Google Shape;95;p15"/>
          <p:cNvSpPr txBox="1">
            <a:spLocks noGrp="1"/>
          </p:cNvSpPr>
          <p:nvPr>
            <p:ph type="body" idx="1"/>
          </p:nvPr>
        </p:nvSpPr>
        <p:spPr>
          <a:xfrm>
            <a:off x="457200" y="1371600"/>
            <a:ext cx="8229600" cy="121705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400"/>
              <a:buChar char="•"/>
            </a:pPr>
            <a:r>
              <a:rPr lang="en-GB" sz="2400"/>
              <a:t>Chartership is a measure of competence and experience, and reflects the level of seniority necessary to conduct this important, safety critical work.</a:t>
            </a:r>
            <a:endParaRPr/>
          </a:p>
        </p:txBody>
      </p:sp>
      <p:pic>
        <p:nvPicPr>
          <p:cNvPr id="96" name="Google Shape;96;p15"/>
          <p:cNvPicPr preferRelativeResize="0"/>
          <p:nvPr/>
        </p:nvPicPr>
        <p:blipFill rotWithShape="1">
          <a:blip r:embed="rId3">
            <a:alphaModFix/>
          </a:blip>
          <a:srcRect/>
          <a:stretch/>
        </p:blipFill>
        <p:spPr>
          <a:xfrm>
            <a:off x="432216" y="2658903"/>
            <a:ext cx="4648200" cy="1638300"/>
          </a:xfrm>
          <a:prstGeom prst="rect">
            <a:avLst/>
          </a:prstGeom>
          <a:noFill/>
          <a:ln>
            <a:noFill/>
          </a:ln>
        </p:spPr>
      </p:pic>
      <p:pic>
        <p:nvPicPr>
          <p:cNvPr id="97" name="Google Shape;97;p15"/>
          <p:cNvPicPr preferRelativeResize="0"/>
          <p:nvPr/>
        </p:nvPicPr>
        <p:blipFill rotWithShape="1">
          <a:blip r:embed="rId4">
            <a:alphaModFix/>
          </a:blip>
          <a:srcRect/>
          <a:stretch/>
        </p:blipFill>
        <p:spPr>
          <a:xfrm>
            <a:off x="4535388" y="4297203"/>
            <a:ext cx="2932350" cy="1703301"/>
          </a:xfrm>
          <a:prstGeom prst="rect">
            <a:avLst/>
          </a:prstGeom>
          <a:noFill/>
          <a:ln>
            <a:noFill/>
          </a:ln>
        </p:spPr>
      </p:pic>
      <p:pic>
        <p:nvPicPr>
          <p:cNvPr id="98" name="Google Shape;98;p15"/>
          <p:cNvPicPr preferRelativeResize="0"/>
          <p:nvPr/>
        </p:nvPicPr>
        <p:blipFill rotWithShape="1">
          <a:blip r:embed="rId5">
            <a:alphaModFix/>
          </a:blip>
          <a:srcRect/>
          <a:stretch/>
        </p:blipFill>
        <p:spPr>
          <a:xfrm>
            <a:off x="6499458" y="2658903"/>
            <a:ext cx="1472922" cy="147292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p:tgtEl>
                                          <p:spTgt spid="9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additive="base">
                                        <p:cTn id="12" dur="500"/>
                                        <p:tgtEl>
                                          <p:spTgt spid="98"/>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500"/>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457200" y="644525"/>
            <a:ext cx="8229600" cy="466725"/>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GB" sz="2800"/>
              <a:t>A chartered engineer or chartered geologist ?</a:t>
            </a:r>
            <a:endParaRPr sz="2800"/>
          </a:p>
        </p:txBody>
      </p:sp>
      <p:sp>
        <p:nvSpPr>
          <p:cNvPr id="104" name="Google Shape;104;p16"/>
          <p:cNvSpPr txBox="1">
            <a:spLocks noGrp="1"/>
          </p:cNvSpPr>
          <p:nvPr>
            <p:ph type="body" idx="1"/>
          </p:nvPr>
        </p:nvSpPr>
        <p:spPr>
          <a:xfrm>
            <a:off x="457200" y="1371600"/>
            <a:ext cx="8229600" cy="89508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rgbClr val="7F7F7F"/>
              </a:buClr>
              <a:buSzPts val="2400"/>
              <a:buChar char="•"/>
            </a:pPr>
            <a:r>
              <a:rPr lang="en-GB" sz="2400"/>
              <a:t>But be careful, most chartered geologist and chartered engineers are not qualified to be a geotechnical specialist.</a:t>
            </a:r>
            <a:endParaRPr/>
          </a:p>
        </p:txBody>
      </p:sp>
      <p:pic>
        <p:nvPicPr>
          <p:cNvPr id="105" name="Google Shape;105;p16"/>
          <p:cNvPicPr preferRelativeResize="0"/>
          <p:nvPr/>
        </p:nvPicPr>
        <p:blipFill rotWithShape="1">
          <a:blip r:embed="rId3">
            <a:alphaModFix/>
          </a:blip>
          <a:srcRect/>
          <a:stretch/>
        </p:blipFill>
        <p:spPr>
          <a:xfrm>
            <a:off x="501151" y="2332462"/>
            <a:ext cx="3156960" cy="1352983"/>
          </a:xfrm>
          <a:prstGeom prst="rect">
            <a:avLst/>
          </a:prstGeom>
          <a:noFill/>
          <a:ln>
            <a:noFill/>
          </a:ln>
        </p:spPr>
      </p:pic>
      <p:pic>
        <p:nvPicPr>
          <p:cNvPr id="106" name="Google Shape;106;p16"/>
          <p:cNvPicPr preferRelativeResize="0"/>
          <p:nvPr/>
        </p:nvPicPr>
        <p:blipFill rotWithShape="1">
          <a:blip r:embed="rId4">
            <a:alphaModFix/>
          </a:blip>
          <a:srcRect/>
          <a:stretch/>
        </p:blipFill>
        <p:spPr>
          <a:xfrm>
            <a:off x="501151" y="3573712"/>
            <a:ext cx="2252197" cy="1218025"/>
          </a:xfrm>
          <a:prstGeom prst="rect">
            <a:avLst/>
          </a:prstGeom>
          <a:noFill/>
          <a:ln>
            <a:noFill/>
          </a:ln>
        </p:spPr>
      </p:pic>
      <p:pic>
        <p:nvPicPr>
          <p:cNvPr id="107" name="Google Shape;107;p16"/>
          <p:cNvPicPr preferRelativeResize="0"/>
          <p:nvPr/>
        </p:nvPicPr>
        <p:blipFill rotWithShape="1">
          <a:blip r:embed="rId5">
            <a:alphaModFix/>
          </a:blip>
          <a:srcRect/>
          <a:stretch/>
        </p:blipFill>
        <p:spPr>
          <a:xfrm>
            <a:off x="2549278" y="3685445"/>
            <a:ext cx="2829709" cy="1826449"/>
          </a:xfrm>
          <a:prstGeom prst="rect">
            <a:avLst/>
          </a:prstGeom>
          <a:noFill/>
          <a:ln>
            <a:noFill/>
          </a:ln>
        </p:spPr>
      </p:pic>
      <p:pic>
        <p:nvPicPr>
          <p:cNvPr id="108" name="Google Shape;108;p16"/>
          <p:cNvPicPr preferRelativeResize="0"/>
          <p:nvPr/>
        </p:nvPicPr>
        <p:blipFill rotWithShape="1">
          <a:blip r:embed="rId6">
            <a:alphaModFix/>
          </a:blip>
          <a:srcRect/>
          <a:stretch/>
        </p:blipFill>
        <p:spPr>
          <a:xfrm>
            <a:off x="5051423" y="2316111"/>
            <a:ext cx="3281067" cy="2822559"/>
          </a:xfrm>
          <a:prstGeom prst="rect">
            <a:avLst/>
          </a:prstGeom>
          <a:noFill/>
          <a:ln>
            <a:noFill/>
          </a:ln>
        </p:spPr>
      </p:pic>
      <p:pic>
        <p:nvPicPr>
          <p:cNvPr id="109" name="Google Shape;109;p16"/>
          <p:cNvPicPr preferRelativeResize="0"/>
          <p:nvPr/>
        </p:nvPicPr>
        <p:blipFill rotWithShape="1">
          <a:blip r:embed="rId7">
            <a:alphaModFix/>
          </a:blip>
          <a:srcRect/>
          <a:stretch/>
        </p:blipFill>
        <p:spPr>
          <a:xfrm>
            <a:off x="3658111" y="2332462"/>
            <a:ext cx="2050669" cy="145499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p:tgtEl>
                                          <p:spTgt spid="105"/>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additive="base">
                                        <p:cTn id="12" dur="500"/>
                                        <p:tgtEl>
                                          <p:spTgt spid="10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p:tgtEl>
                                          <p:spTgt spid="10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6"/>
                                        </p:tgtEl>
                                        <p:attrNameLst>
                                          <p:attrName>style.visibility</p:attrName>
                                        </p:attrNameLst>
                                      </p:cBhvr>
                                      <p:to>
                                        <p:strVal val="visible"/>
                                      </p:to>
                                    </p:set>
                                    <p:anim calcmode="lin" valueType="num">
                                      <p:cBhvr additive="base">
                                        <p:cTn id="22" dur="500"/>
                                        <p:tgtEl>
                                          <p:spTgt spid="10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9"/>
                                        </p:tgtEl>
                                        <p:attrNameLst>
                                          <p:attrName>style.visibility</p:attrName>
                                        </p:attrNameLst>
                                      </p:cBhvr>
                                      <p:to>
                                        <p:strVal val="visible"/>
                                      </p:to>
                                    </p:set>
                                    <p:anim calcmode="lin" valueType="num">
                                      <p:cBhvr additive="base">
                                        <p:cTn id="27" dur="500"/>
                                        <p:tgtEl>
                                          <p:spTgt spid="1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1288</Words>
  <Application>Microsoft Office PowerPoint</Application>
  <PresentationFormat>On-screen Show (4:3)</PresentationFormat>
  <Paragraphs>94</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Guidance on selecting a Geotechnical Specialist </vt:lpstr>
      <vt:lpstr>Duties of the Operator</vt:lpstr>
      <vt:lpstr>What to look for when selecting a Geotechnical Specialist for your site</vt:lpstr>
      <vt:lpstr>Minimum requirement check-list </vt:lpstr>
      <vt:lpstr>What to look for</vt:lpstr>
      <vt:lpstr>Soil Mechanics</vt:lpstr>
      <vt:lpstr>Rock Mechanics</vt:lpstr>
      <vt:lpstr>A chartered engineer or chartered geologist</vt:lpstr>
      <vt:lpstr>A chartered engineer or chartered geologist ?</vt:lpstr>
      <vt:lpstr>At least 3 or more years of relevant experience</vt:lpstr>
      <vt:lpstr>Competency to perform a geotechnical analysis to determine the level of hazard and risk</vt:lpstr>
      <vt:lpstr>Ability to communicate the findings effectively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Guidance on selecting a Geotechnical Specialist </dc:title>
  <dc:creator>Anthony Elgey</dc:creator>
  <cp:lastModifiedBy>Anthony Elgey</cp:lastModifiedBy>
  <cp:revision>1</cp:revision>
  <dcterms:modified xsi:type="dcterms:W3CDTF">2022-01-27T10:34:09Z</dcterms:modified>
</cp:coreProperties>
</file>