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4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69311"/>
            <a:ext cx="7772400" cy="1470025"/>
          </a:xfrm>
        </p:spPr>
        <p:txBody>
          <a:bodyPr/>
          <a:lstStyle>
            <a:lvl1pPr algn="ctr">
              <a:defRPr sz="3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04304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25C3D22E-237F-4FDB-ACE4-2333124B6E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0312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350963"/>
            <a:ext cx="8229600" cy="43227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50D2F4-86E9-413C-A14E-51EB09FBDAD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59707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5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02774"/>
            <a:ext cx="4038600" cy="4723390"/>
          </a:xfrm>
        </p:spPr>
        <p:txBody>
          <a:bodyPr/>
          <a:lstStyle>
            <a:lvl1pPr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02774"/>
            <a:ext cx="4038600" cy="4723389"/>
          </a:xfrm>
        </p:spPr>
        <p:txBody>
          <a:bodyPr/>
          <a:lstStyle>
            <a:lvl1pPr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6795EABA-26D9-4421-B223-7BBC12A480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4615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1D8D87C-B0B5-483C-9E97-FB83080A904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71559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D99EC51-8ABA-41F4-A94E-2ED68FB21E4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93750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QNJAC PP template.pdf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5400"/>
            <a:ext cx="9180513" cy="695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644525"/>
            <a:ext cx="82296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71600"/>
            <a:ext cx="8229600" cy="475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  <a:endParaRPr lang="en-US" altLang="en-US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60338" y="6481763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F2F2F2"/>
                </a:solidFill>
              </a:defRPr>
            </a:lvl1pPr>
          </a:lstStyle>
          <a:p>
            <a:fld id="{0A417DCB-D7F3-4F92-BF4E-3216DACD37FF}" type="slidenum">
              <a:rPr lang="en-GB" altLang="en-US"/>
              <a:pPr/>
              <a:t>‹#›</a:t>
            </a:fld>
            <a:endParaRPr lang="en-GB" altLang="en-US"/>
          </a:p>
        </p:txBody>
      </p:sp>
      <p:pic>
        <p:nvPicPr>
          <p:cNvPr id="1030" name="Picture 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263" y="4902200"/>
            <a:ext cx="2214563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0" r:id="rId2"/>
    <p:sldLayoutId id="2147483684" r:id="rId3"/>
    <p:sldLayoutId id="2147483681" r:id="rId4"/>
    <p:sldLayoutId id="2147483682" r:id="rId5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500" kern="1200">
          <a:solidFill>
            <a:schemeClr val="tx1"/>
          </a:solidFill>
          <a:latin typeface="+mj-lt"/>
          <a:ea typeface="ＭＳ Ｐゴシック" pitchFamily="-1" charset="-128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pitchFamily="-1" charset="0"/>
          <a:ea typeface="ＭＳ Ｐゴシック" pitchFamily="-1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pitchFamily="-1" charset="0"/>
          <a:ea typeface="ＭＳ Ｐゴシック" pitchFamily="-1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pitchFamily="-1" charset="0"/>
          <a:ea typeface="ＭＳ Ｐゴシック" pitchFamily="-1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pitchFamily="-1" charset="0"/>
          <a:ea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rgbClr val="7F7F7F"/>
          </a:solidFill>
          <a:latin typeface="+mn-lt"/>
          <a:ea typeface="ＭＳ Ｐゴシック" pitchFamily="-1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7F7F7F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rgbClr val="7F7F7F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7F7F7F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7F7F7F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70038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en-GB" dirty="0"/>
              <a:t>Quarry </a:t>
            </a:r>
            <a:r>
              <a:rPr lang="en-GB" dirty="0" smtClean="0"/>
              <a:t>Operator/Contractor</a:t>
            </a:r>
            <a:br>
              <a:rPr lang="en-GB" dirty="0" smtClean="0"/>
            </a:br>
            <a:r>
              <a:rPr lang="en-GB" dirty="0" smtClean="0"/>
              <a:t>Code of Conduct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03588"/>
            <a:ext cx="6400800" cy="17526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  <a:defRPr/>
            </a:pPr>
            <a:r>
              <a:rPr lang="en-GB" sz="2400" dirty="0" smtClean="0"/>
              <a:t>Welfare facilities for Contractors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Welfare facilities for Contractors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Quarry Operator/Contractor Code of Conduct recognises:</a:t>
            </a:r>
          </a:p>
          <a:p>
            <a:endParaRPr lang="en-GB" dirty="0"/>
          </a:p>
          <a:p>
            <a:r>
              <a:rPr lang="en-GB" dirty="0" smtClean="0"/>
              <a:t>We are building partnerships</a:t>
            </a:r>
          </a:p>
          <a:p>
            <a:endParaRPr lang="en-GB" dirty="0"/>
          </a:p>
          <a:p>
            <a:r>
              <a:rPr lang="en-GB" dirty="0" smtClean="0"/>
              <a:t>Partnerships only work when the partners are equal</a:t>
            </a:r>
          </a:p>
          <a:p>
            <a:endParaRPr lang="en-GB" dirty="0"/>
          </a:p>
          <a:p>
            <a:r>
              <a:rPr lang="en-GB" dirty="0" smtClean="0"/>
              <a:t>Contractors should be welcomed on site in the same way as new direct employees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There should be mutual respect between contractors and others on site</a:t>
            </a:r>
            <a:r>
              <a:rPr lang="en-GB" sz="2000" dirty="0" smtClean="0"/>
              <a:t>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63389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Welfare facilities for Contractors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About welfare facilities, the Code says:</a:t>
            </a:r>
          </a:p>
          <a:p>
            <a:pPr marL="0" indent="0">
              <a:buNone/>
            </a:pPr>
            <a:endParaRPr lang="en-GB" dirty="0"/>
          </a:p>
          <a:p>
            <a:r>
              <a:rPr lang="en-US" b="1" dirty="0" smtClean="0"/>
              <a:t>Sites should provide access to clean, adequate welfare facilities for contractors whilst on site with a focus on establishing a consistent standard.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What does that mean?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It means that contractors should expect  to be able to use adequate welfare facilities  that meet their needs on site.</a:t>
            </a:r>
          </a:p>
          <a:p>
            <a:endParaRPr lang="en-US" dirty="0"/>
          </a:p>
          <a:p>
            <a:pPr marL="0" indent="0">
              <a:buNone/>
            </a:pPr>
            <a:r>
              <a:rPr lang="en-GB" dirty="0" smtClean="0"/>
              <a:t>How do we know what they are going  to need?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Ask them! If the existing  site facilities cannot meet requirements, you should do two things:</a:t>
            </a:r>
          </a:p>
          <a:p>
            <a:pPr marL="0" indent="0">
              <a:buNone/>
            </a:pPr>
            <a:r>
              <a:rPr lang="en-GB" dirty="0" smtClean="0"/>
              <a:t>        1. Review your own facilities</a:t>
            </a:r>
          </a:p>
          <a:p>
            <a:pPr marL="0" indent="0">
              <a:buNone/>
            </a:pPr>
            <a:r>
              <a:rPr lang="en-GB" dirty="0" smtClean="0"/>
              <a:t>        2. See if temporary facilities are appropriate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90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Welfare facilities for Contractors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So far this has </a:t>
            </a:r>
            <a:r>
              <a:rPr lang="en-GB" dirty="0" smtClean="0"/>
              <a:t>mostly </a:t>
            </a:r>
            <a:r>
              <a:rPr lang="en-GB" dirty="0" smtClean="0"/>
              <a:t>been about what the quarry </a:t>
            </a:r>
            <a:r>
              <a:rPr lang="en-GB" dirty="0" smtClean="0"/>
              <a:t>operator </a:t>
            </a:r>
            <a:r>
              <a:rPr lang="en-GB" dirty="0" smtClean="0"/>
              <a:t>should be doing, what about the contractors themselves?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On the very first slide the need for mutual respect is recognised.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For the Quarry  Operator this means making sure that the contractors  have adequate welfare facilities. Whether provided by them or not.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For the Contractors this means looking after them.  Site facilities should be </a:t>
            </a:r>
            <a:r>
              <a:rPr lang="en-GB" b="1" dirty="0" smtClean="0"/>
              <a:t>left </a:t>
            </a:r>
            <a:r>
              <a:rPr lang="en-GB" b="1" dirty="0" smtClean="0"/>
              <a:t>in a clean and undamaged condition after use.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79579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Welfare facilities for Contractors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111250"/>
            <a:ext cx="8229600" cy="4951925"/>
          </a:xfrm>
        </p:spPr>
        <p:txBody>
          <a:bodyPr/>
          <a:lstStyle/>
          <a:p>
            <a:pPr marL="0" indent="0">
              <a:buNone/>
            </a:pPr>
            <a:r>
              <a:rPr lang="en-GB" sz="1200" dirty="0" smtClean="0"/>
              <a:t>What is the minimum that  should be available?</a:t>
            </a:r>
          </a:p>
          <a:p>
            <a:pPr marL="0" indent="0">
              <a:buNone/>
            </a:pPr>
            <a:r>
              <a:rPr lang="en-GB" dirty="0" smtClean="0"/>
              <a:t/>
            </a:r>
            <a:br>
              <a:rPr lang="en-GB" dirty="0" smtClean="0"/>
            </a:br>
            <a:r>
              <a:rPr lang="en-US" dirty="0" smtClean="0"/>
              <a:t>•</a:t>
            </a:r>
            <a:r>
              <a:rPr lang="en-US" dirty="0"/>
              <a:t>	</a:t>
            </a:r>
            <a:r>
              <a:rPr lang="en-US" sz="1200" dirty="0"/>
              <a:t>There have to be enough toilets </a:t>
            </a:r>
            <a:r>
              <a:rPr lang="en-US" sz="1200" dirty="0" smtClean="0"/>
              <a:t>provided </a:t>
            </a:r>
            <a:r>
              <a:rPr lang="en-US" sz="1200" dirty="0"/>
              <a:t>and they have to easy to get to and kept clean,</a:t>
            </a:r>
          </a:p>
          <a:p>
            <a:pPr marL="0" indent="0">
              <a:buNone/>
            </a:pPr>
            <a:r>
              <a:rPr lang="en-US" sz="1200" dirty="0"/>
              <a:t>•	There have to be enough washing facilities (including showers if necessary) and they have to be provided near to toilets, </a:t>
            </a:r>
            <a:r>
              <a:rPr lang="en-US" sz="1200" dirty="0" smtClean="0"/>
              <a:t>	even </a:t>
            </a:r>
            <a:r>
              <a:rPr lang="en-US" sz="1200" dirty="0"/>
              <a:t>if they are provided elsewhere as well, and they have to be kept clean.</a:t>
            </a:r>
          </a:p>
          <a:p>
            <a:pPr marL="0" indent="0">
              <a:buNone/>
            </a:pPr>
            <a:r>
              <a:rPr lang="en-US" sz="1200" dirty="0"/>
              <a:t>•	The washing facilities have to have hot and cold, or warm, water provided which must be running if practicable. </a:t>
            </a:r>
          </a:p>
          <a:p>
            <a:pPr marL="0" indent="0">
              <a:buNone/>
            </a:pPr>
            <a:r>
              <a:rPr lang="en-US" sz="1200" dirty="0"/>
              <a:t>•	Soap or other washing products have to be provided as do towels of some description.</a:t>
            </a:r>
          </a:p>
          <a:p>
            <a:pPr marL="0" indent="0">
              <a:buNone/>
            </a:pPr>
            <a:r>
              <a:rPr lang="en-US" sz="1200" dirty="0"/>
              <a:t>•	Toilets and washing facilities must be properly ventilated and lit</a:t>
            </a:r>
          </a:p>
          <a:p>
            <a:pPr marL="0" indent="0">
              <a:buNone/>
            </a:pPr>
            <a:r>
              <a:rPr lang="en-US" sz="1200" dirty="0"/>
              <a:t>•	Clean drinking water has to be </a:t>
            </a:r>
            <a:r>
              <a:rPr lang="en-US" sz="1200" dirty="0" smtClean="0"/>
              <a:t>provided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/>
              <a:t>Where appropriate, consideration also has to be given to the following</a:t>
            </a:r>
            <a:r>
              <a:rPr lang="en-US" sz="1200" dirty="0" smtClean="0"/>
              <a:t>:</a:t>
            </a:r>
            <a:endParaRPr lang="en-US" sz="1200" dirty="0"/>
          </a:p>
          <a:p>
            <a:pPr marL="0" indent="0">
              <a:buNone/>
            </a:pPr>
            <a:r>
              <a:rPr lang="en-US" sz="1200" dirty="0"/>
              <a:t>•	Some form of accommodation for clothing, so that non-work clothes can be stored. If necessary there has to be a way of </a:t>
            </a:r>
            <a:r>
              <a:rPr lang="en-US" sz="1200" dirty="0" smtClean="0"/>
              <a:t>	drying </a:t>
            </a:r>
            <a:r>
              <a:rPr lang="en-US" sz="1200" dirty="0"/>
              <a:t>clothes</a:t>
            </a:r>
          </a:p>
          <a:p>
            <a:pPr marL="0" indent="0">
              <a:buNone/>
            </a:pPr>
            <a:r>
              <a:rPr lang="en-US" sz="1200" dirty="0"/>
              <a:t>•	Facilities to get changed if necessary</a:t>
            </a:r>
          </a:p>
          <a:p>
            <a:pPr marL="0" indent="0">
              <a:buNone/>
            </a:pPr>
            <a:r>
              <a:rPr lang="en-US" sz="1200" dirty="0"/>
              <a:t>•	</a:t>
            </a:r>
            <a:r>
              <a:rPr lang="en-US" sz="1200" dirty="0" smtClean="0"/>
              <a:t>Enough </a:t>
            </a:r>
            <a:r>
              <a:rPr lang="en-US" sz="1200" dirty="0"/>
              <a:t>rest facilities that are easy to get to in order to take breaks etc., and there has to be somewhere to eat meals if </a:t>
            </a:r>
            <a:r>
              <a:rPr lang="en-US" sz="1200" dirty="0" smtClean="0"/>
              <a:t>	meals </a:t>
            </a:r>
            <a:r>
              <a:rPr lang="en-US" sz="1200" dirty="0"/>
              <a:t>are regularly eaten (more applicable to long term contractors than temporary</a:t>
            </a:r>
            <a:r>
              <a:rPr lang="en-US" sz="1200" dirty="0" smtClean="0"/>
              <a:t>)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/>
              <a:t>For all of the above</a:t>
            </a:r>
            <a:r>
              <a:rPr lang="en-US" sz="1200" dirty="0" smtClean="0"/>
              <a:t>:</a:t>
            </a:r>
            <a:endParaRPr lang="en-US" sz="1200" dirty="0"/>
          </a:p>
          <a:p>
            <a:pPr marL="0" indent="0">
              <a:buNone/>
            </a:pPr>
            <a:r>
              <a:rPr lang="en-US" sz="1200" dirty="0"/>
              <a:t>•	Account has to taken of privacy for men and women</a:t>
            </a:r>
          </a:p>
          <a:p>
            <a:pPr marL="0" indent="0">
              <a:buNone/>
            </a:pPr>
            <a:endParaRPr lang="en-GB" sz="1200" dirty="0" smtClean="0"/>
          </a:p>
        </p:txBody>
      </p:sp>
    </p:spTree>
    <p:extLst>
      <p:ext uri="{BB962C8B-B14F-4D97-AF65-F5344CB8AC3E}">
        <p14:creationId xmlns:p14="http://schemas.microsoft.com/office/powerpoint/2010/main" val="22107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68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118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ＭＳ Ｐゴシック</vt:lpstr>
      <vt:lpstr>Arial</vt:lpstr>
      <vt:lpstr>Calibri</vt:lpstr>
      <vt:lpstr>Office Theme</vt:lpstr>
      <vt:lpstr>Quarry Operator/Contractor Code of Conduct</vt:lpstr>
      <vt:lpstr>Welfare facilities for Contractors </vt:lpstr>
      <vt:lpstr>Welfare facilities for Contractors </vt:lpstr>
      <vt:lpstr>Welfare facilities for Contractors </vt:lpstr>
      <vt:lpstr>Welfare facilities for Contractors </vt:lpstr>
      <vt:lpstr>PowerPoint Presentation</vt:lpstr>
    </vt:vector>
  </TitlesOfParts>
  <Company>Print Revolution Ltd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Health &amp; Safety Guidance for Quarries</dc:title>
  <dc:creator>Adrian Collier</dc:creator>
  <cp:lastModifiedBy>Mike Phillips</cp:lastModifiedBy>
  <cp:revision>26</cp:revision>
  <dcterms:created xsi:type="dcterms:W3CDTF">2013-01-09T16:16:24Z</dcterms:created>
  <dcterms:modified xsi:type="dcterms:W3CDTF">2016-04-27T13:32:02Z</dcterms:modified>
</cp:coreProperties>
</file>