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7CB8"/>
    <a:srgbClr val="3779B8"/>
    <a:srgbClr val="FFFFFF"/>
    <a:srgbClr val="4B68AE"/>
    <a:srgbClr val="71080D"/>
    <a:srgbClr val="18335E"/>
    <a:srgbClr val="BD4638"/>
    <a:srgbClr val="101010"/>
    <a:srgbClr val="161616"/>
    <a:srgbClr val="D697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9" autoAdjust="0"/>
    <p:restoredTop sz="94660"/>
  </p:normalViewPr>
  <p:slideViewPr>
    <p:cSldViewPr snapToGrid="0">
      <p:cViewPr varScale="1">
        <p:scale>
          <a:sx n="75" d="100"/>
          <a:sy n="75" d="100"/>
        </p:scale>
        <p:origin x="287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fr-FR"/>
              <a:t>Modifiez le style du titre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437B824-7B53-4C61-AC8D-E6999D8B74D2}" type="datetimeFigureOut">
              <a:rPr lang="fr-FR" smtClean="0"/>
              <a:t>02/04/2020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21FF7A0-E62A-41F1-A5CA-2B33BE60D1FF}" type="slidenum">
              <a:rPr lang="fr-FR" smtClean="0"/>
              <a:t>‹#›</a:t>
            </a:fld>
            <a:endParaRPr lang="fr-FR"/>
          </a:p>
        </p:txBody>
      </p:sp>
    </p:spTree>
    <p:extLst>
      <p:ext uri="{BB962C8B-B14F-4D97-AF65-F5344CB8AC3E}">
        <p14:creationId xmlns:p14="http://schemas.microsoft.com/office/powerpoint/2010/main" val="4059314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437B824-7B53-4C61-AC8D-E6999D8B74D2}" type="datetimeFigureOut">
              <a:rPr lang="fr-FR" smtClean="0"/>
              <a:t>02/04/2020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21FF7A0-E62A-41F1-A5CA-2B33BE60D1FF}" type="slidenum">
              <a:rPr lang="fr-FR" smtClean="0"/>
              <a:t>‹#›</a:t>
            </a:fld>
            <a:endParaRPr lang="fr-FR"/>
          </a:p>
        </p:txBody>
      </p:sp>
    </p:spTree>
    <p:extLst>
      <p:ext uri="{BB962C8B-B14F-4D97-AF65-F5344CB8AC3E}">
        <p14:creationId xmlns:p14="http://schemas.microsoft.com/office/powerpoint/2010/main" val="3679403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437B824-7B53-4C61-AC8D-E6999D8B74D2}" type="datetimeFigureOut">
              <a:rPr lang="fr-FR" smtClean="0"/>
              <a:t>02/04/2020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21FF7A0-E62A-41F1-A5CA-2B33BE60D1FF}" type="slidenum">
              <a:rPr lang="fr-FR" smtClean="0"/>
              <a:t>‹#›</a:t>
            </a:fld>
            <a:endParaRPr lang="fr-FR"/>
          </a:p>
        </p:txBody>
      </p:sp>
    </p:spTree>
    <p:extLst>
      <p:ext uri="{BB962C8B-B14F-4D97-AF65-F5344CB8AC3E}">
        <p14:creationId xmlns:p14="http://schemas.microsoft.com/office/powerpoint/2010/main" val="1037162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437B824-7B53-4C61-AC8D-E6999D8B74D2}" type="datetimeFigureOut">
              <a:rPr lang="fr-FR" smtClean="0"/>
              <a:t>02/04/2020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21FF7A0-E62A-41F1-A5CA-2B33BE60D1FF}" type="slidenum">
              <a:rPr lang="fr-FR" smtClean="0"/>
              <a:t>‹#›</a:t>
            </a:fld>
            <a:endParaRPr lang="fr-FR"/>
          </a:p>
        </p:txBody>
      </p:sp>
    </p:spTree>
    <p:extLst>
      <p:ext uri="{BB962C8B-B14F-4D97-AF65-F5344CB8AC3E}">
        <p14:creationId xmlns:p14="http://schemas.microsoft.com/office/powerpoint/2010/main" val="3420000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fr-FR"/>
              <a:t>Modifiez le style du titre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6437B824-7B53-4C61-AC8D-E6999D8B74D2}" type="datetimeFigureOut">
              <a:rPr lang="fr-FR" smtClean="0"/>
              <a:t>02/04/2020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21FF7A0-E62A-41F1-A5CA-2B33BE60D1FF}" type="slidenum">
              <a:rPr lang="fr-FR" smtClean="0"/>
              <a:t>‹#›</a:t>
            </a:fld>
            <a:endParaRPr lang="fr-FR"/>
          </a:p>
        </p:txBody>
      </p:sp>
    </p:spTree>
    <p:extLst>
      <p:ext uri="{BB962C8B-B14F-4D97-AF65-F5344CB8AC3E}">
        <p14:creationId xmlns:p14="http://schemas.microsoft.com/office/powerpoint/2010/main" val="2993105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6437B824-7B53-4C61-AC8D-E6999D8B74D2}" type="datetimeFigureOut">
              <a:rPr lang="fr-FR" smtClean="0"/>
              <a:t>02/04/2020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21FF7A0-E62A-41F1-A5CA-2B33BE60D1FF}" type="slidenum">
              <a:rPr lang="fr-FR" smtClean="0"/>
              <a:t>‹#›</a:t>
            </a:fld>
            <a:endParaRPr lang="fr-FR"/>
          </a:p>
        </p:txBody>
      </p:sp>
    </p:spTree>
    <p:extLst>
      <p:ext uri="{BB962C8B-B14F-4D97-AF65-F5344CB8AC3E}">
        <p14:creationId xmlns:p14="http://schemas.microsoft.com/office/powerpoint/2010/main" val="2524817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fr-FR"/>
              <a:t>Modifiez le style du titre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fr-FR"/>
              <a:t>Cliquez pour modifier les styles du texte du masque</a:t>
            </a:r>
          </a:p>
        </p:txBody>
      </p:sp>
      <p:sp>
        <p:nvSpPr>
          <p:cNvPr id="4" name="Content Placeholder 3"/>
          <p:cNvSpPr>
            <a:spLocks noGrp="1"/>
          </p:cNvSpPr>
          <p:nvPr>
            <p:ph sz="half" idx="2"/>
          </p:nvPr>
        </p:nvSpPr>
        <p:spPr>
          <a:xfrm>
            <a:off x="535366" y="3674110"/>
            <a:ext cx="3288089" cy="540406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fr-FR"/>
              <a:t>Cliquez pour modifier les styles du texte du masque</a:t>
            </a:r>
          </a:p>
        </p:txBody>
      </p:sp>
      <p:sp>
        <p:nvSpPr>
          <p:cNvPr id="6" name="Content Placeholder 5"/>
          <p:cNvSpPr>
            <a:spLocks noGrp="1"/>
          </p:cNvSpPr>
          <p:nvPr>
            <p:ph sz="quarter" idx="4"/>
          </p:nvPr>
        </p:nvSpPr>
        <p:spPr>
          <a:xfrm>
            <a:off x="3934778" y="3674110"/>
            <a:ext cx="3304282" cy="540406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6437B824-7B53-4C61-AC8D-E6999D8B74D2}" type="datetimeFigureOut">
              <a:rPr lang="fr-FR" smtClean="0"/>
              <a:t>02/04/2020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21FF7A0-E62A-41F1-A5CA-2B33BE60D1FF}" type="slidenum">
              <a:rPr lang="fr-FR" smtClean="0"/>
              <a:t>‹#›</a:t>
            </a:fld>
            <a:endParaRPr lang="fr-FR"/>
          </a:p>
        </p:txBody>
      </p:sp>
    </p:spTree>
    <p:extLst>
      <p:ext uri="{BB962C8B-B14F-4D97-AF65-F5344CB8AC3E}">
        <p14:creationId xmlns:p14="http://schemas.microsoft.com/office/powerpoint/2010/main" val="3518268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437B824-7B53-4C61-AC8D-E6999D8B74D2}" type="datetimeFigureOut">
              <a:rPr lang="fr-FR" smtClean="0"/>
              <a:t>02/04/2020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21FF7A0-E62A-41F1-A5CA-2B33BE60D1FF}" type="slidenum">
              <a:rPr lang="fr-FR" smtClean="0"/>
              <a:t>‹#›</a:t>
            </a:fld>
            <a:endParaRPr lang="fr-FR"/>
          </a:p>
        </p:txBody>
      </p:sp>
    </p:spTree>
    <p:extLst>
      <p:ext uri="{BB962C8B-B14F-4D97-AF65-F5344CB8AC3E}">
        <p14:creationId xmlns:p14="http://schemas.microsoft.com/office/powerpoint/2010/main" val="1798019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37B824-7B53-4C61-AC8D-E6999D8B74D2}" type="datetimeFigureOut">
              <a:rPr lang="fr-FR" smtClean="0"/>
              <a:t>02/04/2020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21FF7A0-E62A-41F1-A5CA-2B33BE60D1FF}" type="slidenum">
              <a:rPr lang="fr-FR" smtClean="0"/>
              <a:t>‹#›</a:t>
            </a:fld>
            <a:endParaRPr lang="fr-FR"/>
          </a:p>
        </p:txBody>
      </p:sp>
    </p:spTree>
    <p:extLst>
      <p:ext uri="{BB962C8B-B14F-4D97-AF65-F5344CB8AC3E}">
        <p14:creationId xmlns:p14="http://schemas.microsoft.com/office/powerpoint/2010/main" val="1303374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fr-FR"/>
              <a:t>Modifiez le style du titre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437B824-7B53-4C61-AC8D-E6999D8B74D2}" type="datetimeFigureOut">
              <a:rPr lang="fr-FR" smtClean="0"/>
              <a:t>02/04/2020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21FF7A0-E62A-41F1-A5CA-2B33BE60D1FF}" type="slidenum">
              <a:rPr lang="fr-FR" smtClean="0"/>
              <a:t>‹#›</a:t>
            </a:fld>
            <a:endParaRPr lang="fr-FR"/>
          </a:p>
        </p:txBody>
      </p:sp>
    </p:spTree>
    <p:extLst>
      <p:ext uri="{BB962C8B-B14F-4D97-AF65-F5344CB8AC3E}">
        <p14:creationId xmlns:p14="http://schemas.microsoft.com/office/powerpoint/2010/main" val="2910262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fr-FR"/>
              <a:t>Modifiez le style du titre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fr-FR"/>
              <a:t>Cliquez sur l'icône pour ajouter une image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437B824-7B53-4C61-AC8D-E6999D8B74D2}" type="datetimeFigureOut">
              <a:rPr lang="fr-FR" smtClean="0"/>
              <a:t>02/04/2020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21FF7A0-E62A-41F1-A5CA-2B33BE60D1FF}" type="slidenum">
              <a:rPr lang="fr-FR" smtClean="0"/>
              <a:t>‹#›</a:t>
            </a:fld>
            <a:endParaRPr lang="fr-FR"/>
          </a:p>
        </p:txBody>
      </p:sp>
    </p:spTree>
    <p:extLst>
      <p:ext uri="{BB962C8B-B14F-4D97-AF65-F5344CB8AC3E}">
        <p14:creationId xmlns:p14="http://schemas.microsoft.com/office/powerpoint/2010/main" val="26641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6437B824-7B53-4C61-AC8D-E6999D8B74D2}" type="datetimeFigureOut">
              <a:rPr lang="fr-FR" smtClean="0"/>
              <a:t>02/04/2020</a:t>
            </a:fld>
            <a:endParaRPr lang="fr-FR"/>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421FF7A0-E62A-41F1-A5CA-2B33BE60D1FF}" type="slidenum">
              <a:rPr lang="fr-FR" smtClean="0"/>
              <a:t>‹#›</a:t>
            </a:fld>
            <a:endParaRPr lang="fr-FR"/>
          </a:p>
        </p:txBody>
      </p:sp>
    </p:spTree>
    <p:extLst>
      <p:ext uri="{BB962C8B-B14F-4D97-AF65-F5344CB8AC3E}">
        <p14:creationId xmlns:p14="http://schemas.microsoft.com/office/powerpoint/2010/main" val="31920685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5.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3.png"/><Relationship Id="rId5" Type="http://schemas.openxmlformats.org/officeDocument/2006/relationships/tags" Target="../tags/tag5.xml"/><Relationship Id="rId15" Type="http://schemas.openxmlformats.org/officeDocument/2006/relationships/image" Target="../media/image7.png"/><Relationship Id="rId10" Type="http://schemas.openxmlformats.org/officeDocument/2006/relationships/image" Target="../media/image2.png"/><Relationship Id="rId4" Type="http://schemas.openxmlformats.org/officeDocument/2006/relationships/tags" Target="../tags/tag4.xml"/><Relationship Id="rId9" Type="http://schemas.openxmlformats.org/officeDocument/2006/relationships/image" Target="../media/image1.png"/><Relationship Id="rId1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tags" Target="../tags/tag10.xml"/><Relationship Id="rId7" Type="http://schemas.openxmlformats.org/officeDocument/2006/relationships/image" Target="../media/image9.jpg"/><Relationship Id="rId12" Type="http://schemas.openxmlformats.org/officeDocument/2006/relationships/image" Target="../media/image14.JP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1.png"/><Relationship Id="rId10" Type="http://schemas.openxmlformats.org/officeDocument/2006/relationships/image" Target="../media/image12.png"/><Relationship Id="rId4" Type="http://schemas.openxmlformats.org/officeDocument/2006/relationships/slideLayout" Target="../slideLayouts/slideLayout1.xml"/><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33FE6A2-244A-4C56-8AB1-37F29393D180}"/>
              </a:ext>
            </a:extLst>
          </p:cNvPr>
          <p:cNvSpPr/>
          <p:nvPr>
            <p:custDataLst>
              <p:tags r:id="rId1"/>
            </p:custDataLst>
          </p:nvPr>
        </p:nvSpPr>
        <p:spPr>
          <a:xfrm>
            <a:off x="0" y="1518042"/>
            <a:ext cx="7772400" cy="584775"/>
          </a:xfrm>
          <a:prstGeom prst="rect">
            <a:avLst/>
          </a:prstGeom>
        </p:spPr>
        <p:txBody>
          <a:bodyPr wrap="square">
            <a:spAutoFit/>
          </a:bodyPr>
          <a:lstStyle/>
          <a:p>
            <a:pPr algn="ctr"/>
            <a:r>
              <a:rPr lang="fr-FR" sz="3200" b="1" dirty="0">
                <a:solidFill>
                  <a:srgbClr val="C00000"/>
                </a:solidFill>
              </a:rPr>
              <a:t>WEIGHBRIDGE / BATCH CABIN</a:t>
            </a:r>
            <a:endParaRPr lang="fr-FR" sz="3200" dirty="0">
              <a:solidFill>
                <a:srgbClr val="C00000"/>
              </a:solidFill>
            </a:endParaRPr>
          </a:p>
        </p:txBody>
      </p:sp>
      <p:grpSp>
        <p:nvGrpSpPr>
          <p:cNvPr id="18" name="Groupe 17">
            <a:extLst>
              <a:ext uri="{FF2B5EF4-FFF2-40B4-BE49-F238E27FC236}">
                <a16:creationId xmlns:a16="http://schemas.microsoft.com/office/drawing/2014/main" id="{B6ACCAB9-6793-40F9-AA08-A5A28D372B8F}"/>
              </a:ext>
            </a:extLst>
          </p:cNvPr>
          <p:cNvGrpSpPr/>
          <p:nvPr>
            <p:custDataLst>
              <p:tags r:id="rId2"/>
            </p:custDataLst>
          </p:nvPr>
        </p:nvGrpSpPr>
        <p:grpSpPr>
          <a:xfrm>
            <a:off x="-2" y="6743"/>
            <a:ext cx="7772402" cy="1496593"/>
            <a:chOff x="-2" y="3896813"/>
            <a:chExt cx="7772402" cy="1496593"/>
          </a:xfrm>
        </p:grpSpPr>
        <p:pic>
          <p:nvPicPr>
            <p:cNvPr id="10" name="Image 9">
              <a:extLst>
                <a:ext uri="{FF2B5EF4-FFF2-40B4-BE49-F238E27FC236}">
                  <a16:creationId xmlns:a16="http://schemas.microsoft.com/office/drawing/2014/main" id="{62DA209B-B857-445B-AADC-6E773E22FE1B}"/>
                </a:ext>
              </a:extLst>
            </p:cNvPr>
            <p:cNvPicPr>
              <a:picLocks noChangeAspect="1"/>
            </p:cNvPicPr>
            <p:nvPr/>
          </p:nvPicPr>
          <p:blipFill>
            <a:blip r:embed="rId9"/>
            <a:stretch>
              <a:fillRect/>
            </a:stretch>
          </p:blipFill>
          <p:spPr>
            <a:xfrm>
              <a:off x="-2" y="3896813"/>
              <a:ext cx="7772402" cy="1496593"/>
            </a:xfrm>
            <a:prstGeom prst="rect">
              <a:avLst/>
            </a:prstGeom>
          </p:spPr>
        </p:pic>
        <p:sp>
          <p:nvSpPr>
            <p:cNvPr id="16" name="Titre 1">
              <a:extLst>
                <a:ext uri="{FF2B5EF4-FFF2-40B4-BE49-F238E27FC236}">
                  <a16:creationId xmlns:a16="http://schemas.microsoft.com/office/drawing/2014/main" id="{4D06CCDD-40F1-4D1A-8D7A-C56FE406E8D2}"/>
                </a:ext>
              </a:extLst>
            </p:cNvPr>
            <p:cNvSpPr txBox="1">
              <a:spLocks/>
            </p:cNvSpPr>
            <p:nvPr/>
          </p:nvSpPr>
          <p:spPr>
            <a:xfrm>
              <a:off x="2" y="4291455"/>
              <a:ext cx="7772396" cy="582721"/>
            </a:xfrm>
            <a:prstGeom prst="rect">
              <a:avLst/>
            </a:prstGeom>
            <a:solidFill>
              <a:srgbClr val="71080D"/>
            </a:solidFill>
            <a:ln>
              <a:solidFill>
                <a:srgbClr val="71080D"/>
              </a:solidFill>
            </a:ln>
          </p:spPr>
          <p:txBody>
            <a:bodyPr vert="horz" lIns="91440" tIns="45720" rIns="91440" bIns="45720" rtlCol="0" anchor="b">
              <a:normAutofit/>
            </a:bodyPr>
            <a:lstStyle>
              <a:lvl1pPr algn="ctr" defTabSz="777240" rtl="0" eaLnBrk="1" latinLnBrk="0" hangingPunct="1">
                <a:lnSpc>
                  <a:spcPct val="90000"/>
                </a:lnSpc>
                <a:spcBef>
                  <a:spcPct val="0"/>
                </a:spcBef>
                <a:buNone/>
                <a:defRPr sz="5100" kern="1200">
                  <a:solidFill>
                    <a:schemeClr val="tx1"/>
                  </a:solidFill>
                  <a:latin typeface="+mj-lt"/>
                  <a:ea typeface="+mj-ea"/>
                  <a:cs typeface="+mj-cs"/>
                </a:defRPr>
              </a:lvl1pPr>
            </a:lstStyle>
            <a:p>
              <a:pPr algn="l">
                <a:lnSpc>
                  <a:spcPct val="0"/>
                </a:lnSpc>
              </a:pPr>
              <a:r>
                <a:rPr lang="fr-FR" sz="3200" b="1" dirty="0">
                  <a:solidFill>
                    <a:schemeClr val="bg1"/>
                  </a:solidFill>
                </a:rPr>
                <a:t>COVID-19 HEALTH &amp; SAFETY</a:t>
              </a:r>
            </a:p>
          </p:txBody>
        </p:sp>
      </p:grpSp>
      <p:grpSp>
        <p:nvGrpSpPr>
          <p:cNvPr id="3" name="Groupe 2">
            <a:extLst>
              <a:ext uri="{FF2B5EF4-FFF2-40B4-BE49-F238E27FC236}">
                <a16:creationId xmlns:a16="http://schemas.microsoft.com/office/drawing/2014/main" id="{C8C9688E-70D7-49F2-BC94-D27920D8EF09}"/>
              </a:ext>
            </a:extLst>
          </p:cNvPr>
          <p:cNvGrpSpPr/>
          <p:nvPr>
            <p:custDataLst>
              <p:tags r:id="rId3"/>
            </p:custDataLst>
          </p:nvPr>
        </p:nvGrpSpPr>
        <p:grpSpPr>
          <a:xfrm>
            <a:off x="141636" y="2138384"/>
            <a:ext cx="7369444" cy="496577"/>
            <a:chOff x="141636" y="2559290"/>
            <a:chExt cx="7369444" cy="496577"/>
          </a:xfrm>
        </p:grpSpPr>
        <p:sp>
          <p:nvSpPr>
            <p:cNvPr id="21" name="ZoneTexte 20">
              <a:extLst>
                <a:ext uri="{FF2B5EF4-FFF2-40B4-BE49-F238E27FC236}">
                  <a16:creationId xmlns:a16="http://schemas.microsoft.com/office/drawing/2014/main" id="{46C48E36-BC05-473A-BB48-086918591575}"/>
                </a:ext>
              </a:extLst>
            </p:cNvPr>
            <p:cNvSpPr txBox="1"/>
            <p:nvPr>
              <p:custDataLst>
                <p:tags r:id="rId6"/>
              </p:custDataLst>
            </p:nvPr>
          </p:nvSpPr>
          <p:spPr>
            <a:xfrm>
              <a:off x="567839" y="2635580"/>
              <a:ext cx="6943241" cy="369332"/>
            </a:xfrm>
            <a:prstGeom prst="rect">
              <a:avLst/>
            </a:prstGeom>
            <a:solidFill>
              <a:srgbClr val="002060"/>
            </a:solidFill>
            <a:ln>
              <a:solidFill>
                <a:srgbClr val="002060"/>
              </a:solidFill>
            </a:ln>
            <a:effectLst>
              <a:outerShdw blurRad="50800" dist="38100" dir="2700000" algn="tl" rotWithShape="0">
                <a:prstClr val="black">
                  <a:alpha val="40000"/>
                </a:prstClr>
              </a:outerShdw>
            </a:effectLst>
          </p:spPr>
          <p:txBody>
            <a:bodyPr wrap="square" rtlCol="0">
              <a:spAutoFit/>
            </a:bodyPr>
            <a:lstStyle/>
            <a:p>
              <a:r>
                <a:rPr lang="fr-FR" b="1" dirty="0">
                  <a:solidFill>
                    <a:schemeClr val="bg1"/>
                  </a:solidFill>
                </a:rPr>
                <a:t>   PREVENT CATCHING &amp; SPREADING THE VIRUS</a:t>
              </a:r>
            </a:p>
          </p:txBody>
        </p:sp>
        <p:sp>
          <p:nvSpPr>
            <p:cNvPr id="25" name="Ellipse 24">
              <a:extLst>
                <a:ext uri="{FF2B5EF4-FFF2-40B4-BE49-F238E27FC236}">
                  <a16:creationId xmlns:a16="http://schemas.microsoft.com/office/drawing/2014/main" id="{60AA8CCD-856B-4B30-ABDA-577667C7ED42}"/>
                </a:ext>
              </a:extLst>
            </p:cNvPr>
            <p:cNvSpPr/>
            <p:nvPr>
              <p:custDataLst>
                <p:tags r:id="rId7"/>
              </p:custDataLst>
            </p:nvPr>
          </p:nvSpPr>
          <p:spPr>
            <a:xfrm>
              <a:off x="141636" y="2559290"/>
              <a:ext cx="604434" cy="496577"/>
            </a:xfrm>
            <a:prstGeom prst="ellipse">
              <a:avLst/>
            </a:prstGeom>
            <a:solidFill>
              <a:srgbClr val="002060"/>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chemeClr val="bg1"/>
                </a:solidFill>
              </a:endParaRPr>
            </a:p>
            <a:p>
              <a:pPr algn="ctr"/>
              <a:r>
                <a:rPr lang="fr-FR" b="1" dirty="0">
                  <a:solidFill>
                    <a:schemeClr val="bg1"/>
                  </a:solidFill>
                </a:rPr>
                <a:t>1</a:t>
              </a:r>
              <a:endParaRPr lang="fr-FR" dirty="0"/>
            </a:p>
            <a:p>
              <a:pPr algn="ctr"/>
              <a:endParaRPr lang="fr-FR" dirty="0"/>
            </a:p>
          </p:txBody>
        </p:sp>
      </p:grpSp>
      <p:grpSp>
        <p:nvGrpSpPr>
          <p:cNvPr id="2" name="Groupe 1">
            <a:extLst>
              <a:ext uri="{FF2B5EF4-FFF2-40B4-BE49-F238E27FC236}">
                <a16:creationId xmlns:a16="http://schemas.microsoft.com/office/drawing/2014/main" id="{B8DCF217-A6B8-48D3-98EE-7FD2B7A97C58}"/>
              </a:ext>
            </a:extLst>
          </p:cNvPr>
          <p:cNvGrpSpPr/>
          <p:nvPr>
            <p:custDataLst>
              <p:tags r:id="rId4"/>
            </p:custDataLst>
          </p:nvPr>
        </p:nvGrpSpPr>
        <p:grpSpPr>
          <a:xfrm>
            <a:off x="141636" y="4135246"/>
            <a:ext cx="7369444" cy="496577"/>
            <a:chOff x="116236" y="4587454"/>
            <a:chExt cx="7369444" cy="496577"/>
          </a:xfrm>
        </p:grpSpPr>
        <p:sp>
          <p:nvSpPr>
            <p:cNvPr id="28" name="ZoneTexte 27">
              <a:extLst>
                <a:ext uri="{FF2B5EF4-FFF2-40B4-BE49-F238E27FC236}">
                  <a16:creationId xmlns:a16="http://schemas.microsoft.com/office/drawing/2014/main" id="{38C0D48F-F67A-429E-8E4D-2A6914F7D3C9}"/>
                </a:ext>
              </a:extLst>
            </p:cNvPr>
            <p:cNvSpPr txBox="1"/>
            <p:nvPr/>
          </p:nvSpPr>
          <p:spPr>
            <a:xfrm>
              <a:off x="542439" y="4663744"/>
              <a:ext cx="6943241" cy="338554"/>
            </a:xfrm>
            <a:prstGeom prst="rect">
              <a:avLst/>
            </a:prstGeom>
            <a:solidFill>
              <a:srgbClr val="002060"/>
            </a:solidFill>
            <a:ln>
              <a:solidFill>
                <a:srgbClr val="002060"/>
              </a:solidFill>
            </a:ln>
            <a:effectLst>
              <a:outerShdw blurRad="50800" dist="38100" dir="2700000" algn="tl" rotWithShape="0">
                <a:prstClr val="black">
                  <a:alpha val="40000"/>
                </a:prstClr>
              </a:outerShdw>
            </a:effectLst>
          </p:spPr>
          <p:txBody>
            <a:bodyPr wrap="square" rtlCol="0">
              <a:spAutoFit/>
            </a:bodyPr>
            <a:lstStyle/>
            <a:p>
              <a:r>
                <a:rPr lang="fr-FR" sz="1600" b="1" dirty="0">
                  <a:solidFill>
                    <a:schemeClr val="bg1"/>
                  </a:solidFill>
                </a:rPr>
                <a:t>    GOOD PRACTICE GUIDANCE</a:t>
              </a:r>
            </a:p>
          </p:txBody>
        </p:sp>
        <p:sp>
          <p:nvSpPr>
            <p:cNvPr id="29" name="Ellipse 28">
              <a:extLst>
                <a:ext uri="{FF2B5EF4-FFF2-40B4-BE49-F238E27FC236}">
                  <a16:creationId xmlns:a16="http://schemas.microsoft.com/office/drawing/2014/main" id="{88EF9971-115C-4437-839C-8B565E09BC3B}"/>
                </a:ext>
              </a:extLst>
            </p:cNvPr>
            <p:cNvSpPr/>
            <p:nvPr/>
          </p:nvSpPr>
          <p:spPr>
            <a:xfrm>
              <a:off x="116236" y="4587454"/>
              <a:ext cx="604434" cy="496577"/>
            </a:xfrm>
            <a:prstGeom prst="ellipse">
              <a:avLst/>
            </a:prstGeom>
            <a:solidFill>
              <a:srgbClr val="002060"/>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chemeClr val="bg1"/>
                </a:solidFill>
              </a:endParaRPr>
            </a:p>
            <a:p>
              <a:pPr algn="ctr"/>
              <a:r>
                <a:rPr lang="fr-FR" b="1" dirty="0">
                  <a:solidFill>
                    <a:schemeClr val="bg1"/>
                  </a:solidFill>
                </a:rPr>
                <a:t>2</a:t>
              </a:r>
              <a:endParaRPr lang="fr-FR" dirty="0"/>
            </a:p>
            <a:p>
              <a:pPr algn="ctr"/>
              <a:endParaRPr lang="fr-FR" dirty="0"/>
            </a:p>
          </p:txBody>
        </p:sp>
      </p:grpSp>
      <p:grpSp>
        <p:nvGrpSpPr>
          <p:cNvPr id="43" name="Groupe 42">
            <a:extLst>
              <a:ext uri="{FF2B5EF4-FFF2-40B4-BE49-F238E27FC236}">
                <a16:creationId xmlns:a16="http://schemas.microsoft.com/office/drawing/2014/main" id="{9D3727F4-1B3A-46CF-B898-1610592D4797}"/>
              </a:ext>
            </a:extLst>
          </p:cNvPr>
          <p:cNvGrpSpPr/>
          <p:nvPr>
            <p:custDataLst>
              <p:tags r:id="rId5"/>
            </p:custDataLst>
          </p:nvPr>
        </p:nvGrpSpPr>
        <p:grpSpPr>
          <a:xfrm>
            <a:off x="464603" y="9762912"/>
            <a:ext cx="6961297" cy="288745"/>
            <a:chOff x="498525" y="9533568"/>
            <a:chExt cx="6961297" cy="288746"/>
          </a:xfrm>
        </p:grpSpPr>
        <p:sp>
          <p:nvSpPr>
            <p:cNvPr id="44" name="ZoneTexte 25">
              <a:extLst>
                <a:ext uri="{FF2B5EF4-FFF2-40B4-BE49-F238E27FC236}">
                  <a16:creationId xmlns:a16="http://schemas.microsoft.com/office/drawing/2014/main" id="{9646B435-230C-4BA5-9D52-CD1CBA517604}"/>
                </a:ext>
              </a:extLst>
            </p:cNvPr>
            <p:cNvSpPr txBox="1"/>
            <p:nvPr/>
          </p:nvSpPr>
          <p:spPr>
            <a:xfrm>
              <a:off x="498525" y="9591352"/>
              <a:ext cx="6961297" cy="230962"/>
            </a:xfrm>
            <a:prstGeom prst="rect">
              <a:avLst/>
            </a:prstGeom>
            <a:noFill/>
          </p:spPr>
          <p:txBody>
            <a:bodyPr wrap="square" rtlCol="0">
              <a:spAutoFit/>
            </a:bodyPr>
            <a:lstStyle/>
            <a:p>
              <a:r>
                <a:rPr lang="fr-FR" sz="901" dirty="0">
                  <a:solidFill>
                    <a:srgbClr val="000000"/>
                  </a:solidFill>
                  <a:latin typeface="Arial" panose="020B0604020202020204" pitchFamily="34" charset="0"/>
                  <a:ea typeface="Calibri" panose="020F0502020204030204" pitchFamily="34" charset="0"/>
                  <a:cs typeface="Arial" panose="020B0604020202020204" pitchFamily="34" charset="0"/>
                </a:rPr>
                <a:t>						V1 – 31/03/2020                                                                                          1/2</a:t>
              </a:r>
              <a:endParaRPr lang="fr-FR" sz="1200" dirty="0">
                <a:latin typeface="Times New Roman" panose="02020603050405020304" pitchFamily="18" charset="0"/>
                <a:ea typeface="Times New Roman" panose="02020603050405020304" pitchFamily="18" charset="0"/>
              </a:endParaRPr>
            </a:p>
          </p:txBody>
        </p:sp>
        <p:cxnSp>
          <p:nvCxnSpPr>
            <p:cNvPr id="45" name="Connecteur droit 44">
              <a:extLst>
                <a:ext uri="{FF2B5EF4-FFF2-40B4-BE49-F238E27FC236}">
                  <a16:creationId xmlns:a16="http://schemas.microsoft.com/office/drawing/2014/main" id="{A83F4431-D6F3-4765-AABA-55D78565B1D6}"/>
                </a:ext>
              </a:extLst>
            </p:cNvPr>
            <p:cNvCxnSpPr/>
            <p:nvPr/>
          </p:nvCxnSpPr>
          <p:spPr>
            <a:xfrm flipV="1">
              <a:off x="498526" y="9533568"/>
              <a:ext cx="6953250" cy="171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28A3613F-8D36-4041-B9FB-9CE951890D14}"/>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6335083" y="2778284"/>
            <a:ext cx="1389869" cy="1200491"/>
          </a:xfrm>
          <a:prstGeom prst="rect">
            <a:avLst/>
          </a:prstGeom>
        </p:spPr>
      </p:pic>
      <p:pic>
        <p:nvPicPr>
          <p:cNvPr id="46" name="Picture 45">
            <a:extLst>
              <a:ext uri="{FF2B5EF4-FFF2-40B4-BE49-F238E27FC236}">
                <a16:creationId xmlns:a16="http://schemas.microsoft.com/office/drawing/2014/main" id="{FE2A540F-4111-4198-85DD-44407D489C63}"/>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p:blipFill>
        <p:spPr>
          <a:xfrm>
            <a:off x="5066890" y="2773667"/>
            <a:ext cx="1346610" cy="1209725"/>
          </a:xfrm>
          <a:prstGeom prst="rect">
            <a:avLst/>
          </a:prstGeom>
        </p:spPr>
      </p:pic>
      <p:pic>
        <p:nvPicPr>
          <p:cNvPr id="47" name="Picture 46">
            <a:extLst>
              <a:ext uri="{FF2B5EF4-FFF2-40B4-BE49-F238E27FC236}">
                <a16:creationId xmlns:a16="http://schemas.microsoft.com/office/drawing/2014/main" id="{F6D89D27-BA0B-4E73-9481-BA104417D9CE}"/>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a:stretch/>
        </p:blipFill>
        <p:spPr>
          <a:xfrm>
            <a:off x="3917085" y="2775868"/>
            <a:ext cx="1164498" cy="1205322"/>
          </a:xfrm>
          <a:prstGeom prst="rect">
            <a:avLst/>
          </a:prstGeom>
        </p:spPr>
      </p:pic>
      <p:pic>
        <p:nvPicPr>
          <p:cNvPr id="48" name="Picture 47">
            <a:extLst>
              <a:ext uri="{FF2B5EF4-FFF2-40B4-BE49-F238E27FC236}">
                <a16:creationId xmlns:a16="http://schemas.microsoft.com/office/drawing/2014/main" id="{8DFD1830-2C6D-4D38-9EFD-5EA54B47C7EB}"/>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a:stretch/>
        </p:blipFill>
        <p:spPr>
          <a:xfrm>
            <a:off x="2607866" y="2775868"/>
            <a:ext cx="1419548" cy="1205322"/>
          </a:xfrm>
          <a:prstGeom prst="rect">
            <a:avLst/>
          </a:prstGeom>
        </p:spPr>
      </p:pic>
      <p:pic>
        <p:nvPicPr>
          <p:cNvPr id="49" name="Picture 48">
            <a:extLst>
              <a:ext uri="{FF2B5EF4-FFF2-40B4-BE49-F238E27FC236}">
                <a16:creationId xmlns:a16="http://schemas.microsoft.com/office/drawing/2014/main" id="{136E116D-9E4A-424B-B8EC-7CAE85AB4176}"/>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p:blipFill>
        <p:spPr>
          <a:xfrm>
            <a:off x="1362786" y="2778252"/>
            <a:ext cx="1419547" cy="1200555"/>
          </a:xfrm>
          <a:prstGeom prst="rect">
            <a:avLst/>
          </a:prstGeom>
        </p:spPr>
      </p:pic>
      <p:pic>
        <p:nvPicPr>
          <p:cNvPr id="50" name="Picture 49">
            <a:extLst>
              <a:ext uri="{FF2B5EF4-FFF2-40B4-BE49-F238E27FC236}">
                <a16:creationId xmlns:a16="http://schemas.microsoft.com/office/drawing/2014/main" id="{49F15C4B-239F-4EB0-8723-E262C745A63F}"/>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a:stretch/>
        </p:blipFill>
        <p:spPr>
          <a:xfrm>
            <a:off x="88404" y="2776908"/>
            <a:ext cx="1346610" cy="1203243"/>
          </a:xfrm>
          <a:prstGeom prst="rect">
            <a:avLst/>
          </a:prstGeom>
        </p:spPr>
      </p:pic>
      <p:sp>
        <p:nvSpPr>
          <p:cNvPr id="32" name="Rectangle 31">
            <a:extLst>
              <a:ext uri="{FF2B5EF4-FFF2-40B4-BE49-F238E27FC236}">
                <a16:creationId xmlns:a16="http://schemas.microsoft.com/office/drawing/2014/main" id="{43240E6F-3E65-4ACC-AEE7-A2BCDD7E7480}"/>
              </a:ext>
            </a:extLst>
          </p:cNvPr>
          <p:cNvSpPr/>
          <p:nvPr/>
        </p:nvSpPr>
        <p:spPr>
          <a:xfrm>
            <a:off x="141636" y="4695413"/>
            <a:ext cx="7369444" cy="5257208"/>
          </a:xfrm>
          <a:prstGeom prst="rect">
            <a:avLst/>
          </a:prstGeom>
        </p:spPr>
        <p:txBody>
          <a:bodyPr wrap="square">
            <a:spAutoFit/>
          </a:bodyPr>
          <a:lstStyle/>
          <a:p>
            <a:pPr marL="228600" indent="-228600">
              <a:lnSpc>
                <a:spcPct val="107000"/>
              </a:lnSpc>
              <a:spcAft>
                <a:spcPts val="600"/>
              </a:spcAft>
              <a:buFont typeface="+mj-lt"/>
              <a:buAutoNum type="arabicPeriod"/>
            </a:pPr>
            <a:r>
              <a:rPr lang="en-GB" sz="1200" dirty="0">
                <a:solidFill>
                  <a:srgbClr val="000000"/>
                </a:solidFill>
                <a:latin typeface="Calibri" panose="020F0502020204030204" pitchFamily="34" charset="0"/>
                <a:ea typeface="Calibri" panose="020F0502020204030204" pitchFamily="34" charset="0"/>
              </a:rPr>
              <a:t>Do not come to work if you have symptoms of COVID-19, including a new, continuous cough or high temperature (over 37.8°C/100F); advise your Manager and ensure you and your fellow householders self-isolate in accordance with Government Guidelines; if you develop symptoms while at work, return home immediately, advise your Manager and self-isolate.</a:t>
            </a:r>
          </a:p>
          <a:p>
            <a:pPr marL="228600" indent="-228600">
              <a:lnSpc>
                <a:spcPct val="107000"/>
              </a:lnSpc>
              <a:spcAft>
                <a:spcPts val="600"/>
              </a:spcAft>
              <a:buFont typeface="+mj-lt"/>
              <a:buAutoNum type="arabicPeriod"/>
            </a:pPr>
            <a:r>
              <a:rPr lang="en-GB" sz="1200" dirty="0">
                <a:solidFill>
                  <a:srgbClr val="000000"/>
                </a:solidFill>
                <a:latin typeface="Calibri" panose="020F0502020204030204" pitchFamily="34" charset="0"/>
                <a:ea typeface="Calibri" panose="020F0502020204030204" pitchFamily="34" charset="0"/>
              </a:rPr>
              <a:t>Avoid physical contact, no handshakes, etc. and keep a minimum of 2 metres between you and anyone else you interact with.  For shared work areas, ensure workstations are more than 2 metres apart, remove any excess chairs and, where possible, establish one way systems to avoid people passing in corridors.</a:t>
            </a:r>
          </a:p>
          <a:p>
            <a:pPr marL="228600" indent="-228600">
              <a:lnSpc>
                <a:spcPct val="107000"/>
              </a:lnSpc>
              <a:spcAft>
                <a:spcPts val="600"/>
              </a:spcAft>
              <a:buFont typeface="+mj-lt"/>
              <a:buAutoNum type="arabicPeriod"/>
            </a:pPr>
            <a:r>
              <a:rPr lang="en-GB" sz="1200" dirty="0">
                <a:solidFill>
                  <a:srgbClr val="000000"/>
                </a:solidFill>
                <a:latin typeface="Calibri" panose="020F0502020204030204" pitchFamily="34" charset="0"/>
                <a:ea typeface="Calibri" panose="020F0502020204030204" pitchFamily="34" charset="0"/>
              </a:rPr>
              <a:t>Reduce unnecessary visitors, keep doors locked where practical, and display signage limiting number of people accessing the offices.  Maintain 2 metre separation with physical barriers (</a:t>
            </a:r>
            <a:r>
              <a:rPr lang="en-GB" sz="1200" dirty="0" err="1">
                <a:solidFill>
                  <a:srgbClr val="000000"/>
                </a:solidFill>
                <a:latin typeface="Calibri" panose="020F0502020204030204" pitchFamily="34" charset="0"/>
                <a:ea typeface="Calibri" panose="020F0502020204030204" pitchFamily="34" charset="0"/>
              </a:rPr>
              <a:t>perspex</a:t>
            </a:r>
            <a:r>
              <a:rPr lang="en-GB" sz="1200" dirty="0">
                <a:solidFill>
                  <a:srgbClr val="000000"/>
                </a:solidFill>
                <a:latin typeface="Calibri" panose="020F0502020204030204" pitchFamily="34" charset="0"/>
                <a:ea typeface="Calibri" panose="020F0502020204030204" pitchFamily="34" charset="0"/>
              </a:rPr>
              <a:t> screens, hatches, etc. at driver reception areas) or floor markings.  Recommend drivers remain in their cabs as much as possible.</a:t>
            </a:r>
          </a:p>
          <a:p>
            <a:pPr marL="228600" indent="-228600">
              <a:lnSpc>
                <a:spcPct val="107000"/>
              </a:lnSpc>
              <a:spcAft>
                <a:spcPts val="600"/>
              </a:spcAft>
              <a:buFont typeface="+mj-lt"/>
              <a:buAutoNum type="arabicPeriod"/>
            </a:pPr>
            <a:r>
              <a:rPr lang="en-GB" sz="1200" dirty="0">
                <a:solidFill>
                  <a:srgbClr val="000000"/>
                </a:solidFill>
                <a:latin typeface="Calibri" panose="020F0502020204030204" pitchFamily="34" charset="0"/>
                <a:ea typeface="Calibri" panose="020F0502020204030204" pitchFamily="34" charset="0"/>
              </a:rPr>
              <a:t>Ensure access to soap and water / sanitising gel and necessary PPE, including disposable gloves for use while serving drivers / customers and safety glasses.</a:t>
            </a:r>
          </a:p>
          <a:p>
            <a:pPr marL="228600" indent="-228600">
              <a:lnSpc>
                <a:spcPct val="107000"/>
              </a:lnSpc>
              <a:spcAft>
                <a:spcPts val="600"/>
              </a:spcAft>
              <a:buFont typeface="+mj-lt"/>
              <a:buAutoNum type="arabicPeriod"/>
            </a:pPr>
            <a:r>
              <a:rPr lang="en-GB" sz="1200" dirty="0">
                <a:solidFill>
                  <a:srgbClr val="000000"/>
                </a:solidFill>
                <a:latin typeface="Calibri" panose="020F0502020204030204" pitchFamily="34" charset="0"/>
                <a:ea typeface="Calibri" panose="020F0502020204030204" pitchFamily="34" charset="0"/>
              </a:rPr>
              <a:t>Declutter surfaces and increase cleaning / sanitising regimes.  Wear gloves while cleaning IT equipment, phones, etc. with disinfectant at the beginning and end of each shift, particularly for shared workstations.  Assign responsibility and frequency for disinfecting touch points, such as driver reception areas, drawer and door handles, etc.  Wash hands immediately on removal of gloves.  </a:t>
            </a:r>
          </a:p>
          <a:p>
            <a:pPr marL="228600" indent="-228600">
              <a:lnSpc>
                <a:spcPct val="107000"/>
              </a:lnSpc>
              <a:spcAft>
                <a:spcPts val="600"/>
              </a:spcAft>
              <a:buFont typeface="+mj-lt"/>
              <a:buAutoNum type="arabicPeriod"/>
            </a:pPr>
            <a:r>
              <a:rPr lang="en-GB" sz="1200" dirty="0">
                <a:solidFill>
                  <a:srgbClr val="000000"/>
                </a:solidFill>
                <a:latin typeface="Calibri" panose="020F0502020204030204" pitchFamily="34" charset="0"/>
                <a:ea typeface="Calibri" panose="020F0502020204030204" pitchFamily="34" charset="0"/>
              </a:rPr>
              <a:t>Avoid sharing equipment, including PPE, writing instruments, etc; allocate individual two way radios where possible, find an alternative to product cards.  If any equipment must be shared, ensure it is sanitised between use.</a:t>
            </a:r>
          </a:p>
          <a:p>
            <a:pPr marL="228600" indent="-228600">
              <a:lnSpc>
                <a:spcPct val="107000"/>
              </a:lnSpc>
              <a:spcAft>
                <a:spcPts val="600"/>
              </a:spcAft>
              <a:buFont typeface="+mj-lt"/>
              <a:buAutoNum type="arabicPeriod"/>
            </a:pPr>
            <a:r>
              <a:rPr lang="en-GB" sz="1200" dirty="0">
                <a:solidFill>
                  <a:srgbClr val="000000"/>
                </a:solidFill>
                <a:latin typeface="Calibri" panose="020F0502020204030204" pitchFamily="34" charset="0"/>
                <a:ea typeface="Calibri" panose="020F0502020204030204" pitchFamily="34" charset="0"/>
              </a:rPr>
              <a:t>Minimise face to face contact and the handling of documents by, for example, taking orders by phone / email, signing delivery dockets on behalf of customers, asking drivers to place returned tickets in a post box / tray overnight.</a:t>
            </a:r>
          </a:p>
          <a:p>
            <a:pPr marL="228600" indent="-228600">
              <a:lnSpc>
                <a:spcPct val="107000"/>
              </a:lnSpc>
              <a:spcAft>
                <a:spcPts val="600"/>
              </a:spcAft>
              <a:buFont typeface="+mj-lt"/>
              <a:buAutoNum type="arabicPeriod"/>
            </a:pPr>
            <a:r>
              <a:rPr lang="en-GB" sz="1200" dirty="0">
                <a:solidFill>
                  <a:srgbClr val="000000"/>
                </a:solidFill>
                <a:latin typeface="Calibri" panose="020F0502020204030204" pitchFamily="34" charset="0"/>
                <a:ea typeface="Calibri" panose="020F0502020204030204" pitchFamily="34" charset="0"/>
              </a:rPr>
              <a:t>Report any specific concerns to the relevant Manager / Supervisor.</a:t>
            </a:r>
          </a:p>
        </p:txBody>
      </p:sp>
    </p:spTree>
    <p:extLst>
      <p:ext uri="{BB962C8B-B14F-4D97-AF65-F5344CB8AC3E}">
        <p14:creationId xmlns:p14="http://schemas.microsoft.com/office/powerpoint/2010/main" val="1749423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e 17">
            <a:extLst>
              <a:ext uri="{FF2B5EF4-FFF2-40B4-BE49-F238E27FC236}">
                <a16:creationId xmlns:a16="http://schemas.microsoft.com/office/drawing/2014/main" id="{B6ACCAB9-6793-40F9-AA08-A5A28D372B8F}"/>
              </a:ext>
            </a:extLst>
          </p:cNvPr>
          <p:cNvGrpSpPr/>
          <p:nvPr>
            <p:custDataLst>
              <p:tags r:id="rId1"/>
            </p:custDataLst>
          </p:nvPr>
        </p:nvGrpSpPr>
        <p:grpSpPr>
          <a:xfrm>
            <a:off x="-2" y="6743"/>
            <a:ext cx="7772402" cy="1496593"/>
            <a:chOff x="-2" y="3896813"/>
            <a:chExt cx="7772402" cy="1496593"/>
          </a:xfrm>
        </p:grpSpPr>
        <p:pic>
          <p:nvPicPr>
            <p:cNvPr id="10" name="Image 9">
              <a:extLst>
                <a:ext uri="{FF2B5EF4-FFF2-40B4-BE49-F238E27FC236}">
                  <a16:creationId xmlns:a16="http://schemas.microsoft.com/office/drawing/2014/main" id="{62DA209B-B857-445B-AADC-6E773E22FE1B}"/>
                </a:ext>
              </a:extLst>
            </p:cNvPr>
            <p:cNvPicPr>
              <a:picLocks noChangeAspect="1"/>
            </p:cNvPicPr>
            <p:nvPr/>
          </p:nvPicPr>
          <p:blipFill>
            <a:blip r:embed="rId5"/>
            <a:stretch>
              <a:fillRect/>
            </a:stretch>
          </p:blipFill>
          <p:spPr>
            <a:xfrm>
              <a:off x="-2" y="3896813"/>
              <a:ext cx="7772402" cy="1496593"/>
            </a:xfrm>
            <a:prstGeom prst="rect">
              <a:avLst/>
            </a:prstGeom>
          </p:spPr>
        </p:pic>
        <p:sp>
          <p:nvSpPr>
            <p:cNvPr id="16" name="Titre 1">
              <a:extLst>
                <a:ext uri="{FF2B5EF4-FFF2-40B4-BE49-F238E27FC236}">
                  <a16:creationId xmlns:a16="http://schemas.microsoft.com/office/drawing/2014/main" id="{4D06CCDD-40F1-4D1A-8D7A-C56FE406E8D2}"/>
                </a:ext>
              </a:extLst>
            </p:cNvPr>
            <p:cNvSpPr txBox="1">
              <a:spLocks/>
            </p:cNvSpPr>
            <p:nvPr/>
          </p:nvSpPr>
          <p:spPr>
            <a:xfrm>
              <a:off x="2" y="4291455"/>
              <a:ext cx="7772396" cy="582721"/>
            </a:xfrm>
            <a:prstGeom prst="rect">
              <a:avLst/>
            </a:prstGeom>
            <a:solidFill>
              <a:srgbClr val="71080D"/>
            </a:solidFill>
            <a:ln>
              <a:solidFill>
                <a:srgbClr val="71080D"/>
              </a:solidFill>
            </a:ln>
          </p:spPr>
          <p:txBody>
            <a:bodyPr vert="horz" lIns="91440" tIns="45720" rIns="91440" bIns="45720" rtlCol="0" anchor="b">
              <a:normAutofit/>
            </a:bodyPr>
            <a:lstStyle>
              <a:lvl1pPr algn="ctr" defTabSz="777240" rtl="0" eaLnBrk="1" latinLnBrk="0" hangingPunct="1">
                <a:lnSpc>
                  <a:spcPct val="90000"/>
                </a:lnSpc>
                <a:spcBef>
                  <a:spcPct val="0"/>
                </a:spcBef>
                <a:buNone/>
                <a:defRPr sz="5100" kern="1200">
                  <a:solidFill>
                    <a:schemeClr val="tx1"/>
                  </a:solidFill>
                  <a:latin typeface="+mj-lt"/>
                  <a:ea typeface="+mj-ea"/>
                  <a:cs typeface="+mj-cs"/>
                </a:defRPr>
              </a:lvl1pPr>
            </a:lstStyle>
            <a:p>
              <a:pPr marL="0" marR="0" lvl="0" indent="0" algn="l" defTabSz="777240" rtl="0" eaLnBrk="1" fontAlgn="auto" latinLnBrk="0" hangingPunct="1">
                <a:lnSpc>
                  <a:spcPct val="0"/>
                </a:lnSpc>
                <a:spcBef>
                  <a:spcPct val="0"/>
                </a:spcBef>
                <a:spcAft>
                  <a:spcPts val="0"/>
                </a:spcAft>
                <a:buClrTx/>
                <a:buSzTx/>
                <a:buFontTx/>
                <a:buNone/>
                <a:tabLst/>
                <a:defRPr/>
              </a:pPr>
              <a:r>
                <a:rPr kumimoji="0" lang="fr-FR" sz="3200" b="1" i="0" u="none" strike="noStrike" kern="1200" cap="none" spc="0" normalizeH="0" baseline="0" noProof="0" dirty="0">
                  <a:ln>
                    <a:noFill/>
                  </a:ln>
                  <a:solidFill>
                    <a:prstClr val="white"/>
                  </a:solidFill>
                  <a:effectLst/>
                  <a:uLnTx/>
                  <a:uFillTx/>
                  <a:latin typeface="Calibri Light" panose="020F0302020204030204"/>
                  <a:ea typeface="+mj-ea"/>
                  <a:cs typeface="+mj-cs"/>
                </a:rPr>
                <a:t>HEALTH &amp; SAFETY
</a:t>
              </a:r>
            </a:p>
          </p:txBody>
        </p:sp>
      </p:grpSp>
      <p:grpSp>
        <p:nvGrpSpPr>
          <p:cNvPr id="19" name="Groupe 18">
            <a:extLst>
              <a:ext uri="{FF2B5EF4-FFF2-40B4-BE49-F238E27FC236}">
                <a16:creationId xmlns:a16="http://schemas.microsoft.com/office/drawing/2014/main" id="{AE422612-DD7C-4F84-888B-F4C21958363B}"/>
              </a:ext>
            </a:extLst>
          </p:cNvPr>
          <p:cNvGrpSpPr/>
          <p:nvPr>
            <p:custDataLst>
              <p:tags r:id="rId2"/>
            </p:custDataLst>
          </p:nvPr>
        </p:nvGrpSpPr>
        <p:grpSpPr>
          <a:xfrm>
            <a:off x="464603" y="9762912"/>
            <a:ext cx="6961297" cy="288745"/>
            <a:chOff x="498525" y="9533568"/>
            <a:chExt cx="6961297" cy="288746"/>
          </a:xfrm>
        </p:grpSpPr>
        <p:sp>
          <p:nvSpPr>
            <p:cNvPr id="20" name="ZoneTexte 25">
              <a:extLst>
                <a:ext uri="{FF2B5EF4-FFF2-40B4-BE49-F238E27FC236}">
                  <a16:creationId xmlns:a16="http://schemas.microsoft.com/office/drawing/2014/main" id="{7855948C-B1D9-4691-8307-DA39D700D000}"/>
                </a:ext>
              </a:extLst>
            </p:cNvPr>
            <p:cNvSpPr txBox="1"/>
            <p:nvPr/>
          </p:nvSpPr>
          <p:spPr>
            <a:xfrm>
              <a:off x="498525" y="9591352"/>
              <a:ext cx="6961297" cy="23096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1"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V1 – 31/03/2020                                                                                          2/2</a:t>
              </a:r>
              <a:endParaRPr kumimoji="0" lang="fr-FR"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cxnSp>
          <p:nvCxnSpPr>
            <p:cNvPr id="21" name="Connecteur droit 20">
              <a:extLst>
                <a:ext uri="{FF2B5EF4-FFF2-40B4-BE49-F238E27FC236}">
                  <a16:creationId xmlns:a16="http://schemas.microsoft.com/office/drawing/2014/main" id="{913EAC9B-0A85-4883-A1E2-02A388F8316A}"/>
                </a:ext>
              </a:extLst>
            </p:cNvPr>
            <p:cNvCxnSpPr/>
            <p:nvPr/>
          </p:nvCxnSpPr>
          <p:spPr>
            <a:xfrm flipV="1">
              <a:off x="498526" y="9533568"/>
              <a:ext cx="6953250" cy="171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e 29">
            <a:extLst>
              <a:ext uri="{FF2B5EF4-FFF2-40B4-BE49-F238E27FC236}">
                <a16:creationId xmlns:a16="http://schemas.microsoft.com/office/drawing/2014/main" id="{A897AA02-1CD7-4FD7-9845-BCDD0845A82C}"/>
              </a:ext>
            </a:extLst>
          </p:cNvPr>
          <p:cNvGrpSpPr/>
          <p:nvPr>
            <p:custDataLst>
              <p:tags r:id="rId3"/>
            </p:custDataLst>
          </p:nvPr>
        </p:nvGrpSpPr>
        <p:grpSpPr>
          <a:xfrm>
            <a:off x="201477" y="1686075"/>
            <a:ext cx="7369444" cy="496577"/>
            <a:chOff x="116236" y="4587454"/>
            <a:chExt cx="7369444" cy="496577"/>
          </a:xfrm>
        </p:grpSpPr>
        <p:sp>
          <p:nvSpPr>
            <p:cNvPr id="14" name="ZoneTexte 30">
              <a:extLst>
                <a:ext uri="{FF2B5EF4-FFF2-40B4-BE49-F238E27FC236}">
                  <a16:creationId xmlns:a16="http://schemas.microsoft.com/office/drawing/2014/main" id="{F7985110-0971-4164-9604-02D09ED8EA93}"/>
                </a:ext>
              </a:extLst>
            </p:cNvPr>
            <p:cNvSpPr txBox="1"/>
            <p:nvPr/>
          </p:nvSpPr>
          <p:spPr>
            <a:xfrm>
              <a:off x="542439" y="4663744"/>
              <a:ext cx="6943241" cy="338554"/>
            </a:xfrm>
            <a:prstGeom prst="rect">
              <a:avLst/>
            </a:prstGeom>
            <a:solidFill>
              <a:srgbClr val="002060"/>
            </a:solidFill>
            <a:ln>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600" b="1" i="0" u="none" strike="noStrike" kern="1200" cap="none" spc="0" normalizeH="0" baseline="0" noProof="0" dirty="0">
                  <a:ln>
                    <a:noFill/>
                  </a:ln>
                  <a:solidFill>
                    <a:prstClr val="white"/>
                  </a:solidFill>
                  <a:effectLst/>
                  <a:uLnTx/>
                  <a:uFillTx/>
                  <a:latin typeface="Calibri" panose="020F0502020204030204"/>
                  <a:ea typeface="+mn-ea"/>
                  <a:cs typeface="+mn-cs"/>
                </a:rPr>
                <a:t>GOOD PRACTICE EXAMPLES</a:t>
              </a:r>
              <a:endParaRPr kumimoji="0" lang="fr-FR"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Ellipse 31">
              <a:extLst>
                <a:ext uri="{FF2B5EF4-FFF2-40B4-BE49-F238E27FC236}">
                  <a16:creationId xmlns:a16="http://schemas.microsoft.com/office/drawing/2014/main" id="{59DEADED-5DDE-40DC-B8BB-C195625B5591}"/>
                </a:ext>
              </a:extLst>
            </p:cNvPr>
            <p:cNvSpPr/>
            <p:nvPr/>
          </p:nvSpPr>
          <p:spPr>
            <a:xfrm>
              <a:off x="116236" y="4587454"/>
              <a:ext cx="604434" cy="496577"/>
            </a:xfrm>
            <a:prstGeom prst="ellipse">
              <a:avLst/>
            </a:prstGeom>
            <a:solidFill>
              <a:srgbClr val="002060"/>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3</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4" name="Picture 3" descr="A picture containing indoor, shelf, book, table&#10;&#10;Description automatically generated">
            <a:extLst>
              <a:ext uri="{FF2B5EF4-FFF2-40B4-BE49-F238E27FC236}">
                <a16:creationId xmlns:a16="http://schemas.microsoft.com/office/drawing/2014/main" id="{E939547D-9C87-4F0A-BB98-2C8B7B6A70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18000" y="2359947"/>
            <a:ext cx="3252921" cy="2439691"/>
          </a:xfrm>
          <a:prstGeom prst="rect">
            <a:avLst/>
          </a:prstGeom>
        </p:spPr>
      </p:pic>
      <p:pic>
        <p:nvPicPr>
          <p:cNvPr id="7" name="Picture 6" descr="A picture containing indoor, ceiling, sink, building&#10;&#10;Description automatically generated">
            <a:extLst>
              <a:ext uri="{FF2B5EF4-FFF2-40B4-BE49-F238E27FC236}">
                <a16:creationId xmlns:a16="http://schemas.microsoft.com/office/drawing/2014/main" id="{5BD0212F-7618-4835-A036-5394BF080CD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1279941" y="2683400"/>
            <a:ext cx="2422546" cy="1816909"/>
          </a:xfrm>
          <a:prstGeom prst="rect">
            <a:avLst/>
          </a:prstGeom>
        </p:spPr>
      </p:pic>
      <p:pic>
        <p:nvPicPr>
          <p:cNvPr id="5" name="Picture 4" descr="A close up of text on a white background&#10;&#10;Description automatically generated">
            <a:extLst>
              <a:ext uri="{FF2B5EF4-FFF2-40B4-BE49-F238E27FC236}">
                <a16:creationId xmlns:a16="http://schemas.microsoft.com/office/drawing/2014/main" id="{130A81B1-AADC-47F3-A18F-0C0732E25B6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133741" y="2997376"/>
            <a:ext cx="1979706" cy="1484780"/>
          </a:xfrm>
          <a:prstGeom prst="rect">
            <a:avLst/>
          </a:prstGeom>
        </p:spPr>
      </p:pic>
      <p:sp>
        <p:nvSpPr>
          <p:cNvPr id="8" name="TextBox 7">
            <a:extLst>
              <a:ext uri="{FF2B5EF4-FFF2-40B4-BE49-F238E27FC236}">
                <a16:creationId xmlns:a16="http://schemas.microsoft.com/office/drawing/2014/main" id="{6CFE892D-607D-4C33-8663-9218AAB13D8F}"/>
              </a:ext>
            </a:extLst>
          </p:cNvPr>
          <p:cNvSpPr txBox="1"/>
          <p:nvPr/>
        </p:nvSpPr>
        <p:spPr>
          <a:xfrm>
            <a:off x="4318000" y="4491861"/>
            <a:ext cx="1355949" cy="307777"/>
          </a:xfrm>
          <a:prstGeom prst="rect">
            <a:avLst/>
          </a:prstGeom>
          <a:solidFill>
            <a:schemeClr val="bg1"/>
          </a:solidFill>
        </p:spPr>
        <p:txBody>
          <a:bodyPr wrap="none" rtlCol="0">
            <a:spAutoFit/>
          </a:bodyPr>
          <a:lstStyle/>
          <a:p>
            <a:pPr algn="ctr"/>
            <a:r>
              <a:rPr lang="en-GB" sz="1400" dirty="0"/>
              <a:t>Perspex Screens</a:t>
            </a:r>
          </a:p>
        </p:txBody>
      </p:sp>
      <p:sp>
        <p:nvSpPr>
          <p:cNvPr id="23" name="TextBox 22">
            <a:extLst>
              <a:ext uri="{FF2B5EF4-FFF2-40B4-BE49-F238E27FC236}">
                <a16:creationId xmlns:a16="http://schemas.microsoft.com/office/drawing/2014/main" id="{6F28BF16-18E0-47FE-AEB5-93A3E5308945}"/>
              </a:ext>
            </a:extLst>
          </p:cNvPr>
          <p:cNvSpPr txBox="1"/>
          <p:nvPr/>
        </p:nvSpPr>
        <p:spPr>
          <a:xfrm>
            <a:off x="2123358" y="2380581"/>
            <a:ext cx="1276311" cy="307777"/>
          </a:xfrm>
          <a:prstGeom prst="rect">
            <a:avLst/>
          </a:prstGeom>
          <a:solidFill>
            <a:schemeClr val="bg1"/>
          </a:solidFill>
        </p:spPr>
        <p:txBody>
          <a:bodyPr wrap="none" rtlCol="0">
            <a:spAutoFit/>
          </a:bodyPr>
          <a:lstStyle/>
          <a:p>
            <a:pPr algn="ctr"/>
            <a:r>
              <a:rPr lang="en-GB" sz="1400" dirty="0"/>
              <a:t>Floor Markings</a:t>
            </a:r>
          </a:p>
        </p:txBody>
      </p:sp>
      <p:pic>
        <p:nvPicPr>
          <p:cNvPr id="9" name="Picture 8">
            <a:extLst>
              <a:ext uri="{FF2B5EF4-FFF2-40B4-BE49-F238E27FC236}">
                <a16:creationId xmlns:a16="http://schemas.microsoft.com/office/drawing/2014/main" id="{BF2FA28E-394D-4675-B09E-0DBF9A4D61FB}"/>
              </a:ext>
            </a:extLst>
          </p:cNvPr>
          <p:cNvPicPr>
            <a:picLocks noChangeAspect="1"/>
          </p:cNvPicPr>
          <p:nvPr/>
        </p:nvPicPr>
        <p:blipFill>
          <a:blip r:embed="rId9"/>
          <a:stretch>
            <a:fillRect/>
          </a:stretch>
        </p:blipFill>
        <p:spPr>
          <a:xfrm rot="5400000">
            <a:off x="-13841" y="5338111"/>
            <a:ext cx="2590788" cy="1943091"/>
          </a:xfrm>
          <a:prstGeom prst="rect">
            <a:avLst/>
          </a:prstGeom>
        </p:spPr>
      </p:pic>
      <p:sp>
        <p:nvSpPr>
          <p:cNvPr id="24" name="TextBox 23">
            <a:extLst>
              <a:ext uri="{FF2B5EF4-FFF2-40B4-BE49-F238E27FC236}">
                <a16:creationId xmlns:a16="http://schemas.microsoft.com/office/drawing/2014/main" id="{9D90FC7D-6159-40F1-ACD1-0A95D1709AD2}"/>
              </a:ext>
            </a:extLst>
          </p:cNvPr>
          <p:cNvSpPr txBox="1"/>
          <p:nvPr/>
        </p:nvSpPr>
        <p:spPr>
          <a:xfrm>
            <a:off x="310006" y="7337609"/>
            <a:ext cx="1943093" cy="307777"/>
          </a:xfrm>
          <a:prstGeom prst="rect">
            <a:avLst/>
          </a:prstGeom>
          <a:solidFill>
            <a:schemeClr val="bg1"/>
          </a:solidFill>
        </p:spPr>
        <p:txBody>
          <a:bodyPr wrap="square" rtlCol="0">
            <a:spAutoFit/>
          </a:bodyPr>
          <a:lstStyle/>
          <a:p>
            <a:pPr algn="ctr"/>
            <a:r>
              <a:rPr lang="en-GB" sz="1400" dirty="0"/>
              <a:t>Induction Arrangements</a:t>
            </a:r>
          </a:p>
        </p:txBody>
      </p:sp>
      <p:pic>
        <p:nvPicPr>
          <p:cNvPr id="2" name="Picture 1">
            <a:extLst>
              <a:ext uri="{FF2B5EF4-FFF2-40B4-BE49-F238E27FC236}">
                <a16:creationId xmlns:a16="http://schemas.microsoft.com/office/drawing/2014/main" id="{D983373D-4F43-4675-9917-8F5E62213D93}"/>
              </a:ext>
            </a:extLst>
          </p:cNvPr>
          <p:cNvPicPr>
            <a:picLocks noChangeAspect="1"/>
          </p:cNvPicPr>
          <p:nvPr/>
        </p:nvPicPr>
        <p:blipFill>
          <a:blip r:embed="rId10"/>
          <a:stretch>
            <a:fillRect/>
          </a:stretch>
        </p:blipFill>
        <p:spPr>
          <a:xfrm>
            <a:off x="2436597" y="5017160"/>
            <a:ext cx="1943092" cy="2591252"/>
          </a:xfrm>
          <a:prstGeom prst="rect">
            <a:avLst/>
          </a:prstGeom>
        </p:spPr>
      </p:pic>
      <p:sp>
        <p:nvSpPr>
          <p:cNvPr id="22" name="TextBox 21">
            <a:extLst>
              <a:ext uri="{FF2B5EF4-FFF2-40B4-BE49-F238E27FC236}">
                <a16:creationId xmlns:a16="http://schemas.microsoft.com/office/drawing/2014/main" id="{BFE41E78-9BB2-4846-A59E-5B8D14F6FC56}"/>
              </a:ext>
            </a:extLst>
          </p:cNvPr>
          <p:cNvSpPr txBox="1"/>
          <p:nvPr/>
        </p:nvSpPr>
        <p:spPr>
          <a:xfrm>
            <a:off x="2436597" y="7337608"/>
            <a:ext cx="1943093" cy="307777"/>
          </a:xfrm>
          <a:prstGeom prst="rect">
            <a:avLst/>
          </a:prstGeom>
          <a:solidFill>
            <a:schemeClr val="bg1"/>
          </a:solidFill>
        </p:spPr>
        <p:txBody>
          <a:bodyPr wrap="square" rtlCol="0">
            <a:spAutoFit/>
          </a:bodyPr>
          <a:lstStyle/>
          <a:p>
            <a:pPr algn="ctr"/>
            <a:r>
              <a:rPr lang="en-GB" sz="1400" dirty="0"/>
              <a:t>Hand Sanitising Station</a:t>
            </a:r>
          </a:p>
        </p:txBody>
      </p:sp>
      <p:pic>
        <p:nvPicPr>
          <p:cNvPr id="1026" name="Picture 4">
            <a:extLst>
              <a:ext uri="{FF2B5EF4-FFF2-40B4-BE49-F238E27FC236}">
                <a16:creationId xmlns:a16="http://schemas.microsoft.com/office/drawing/2014/main" id="{48FC485E-E859-4A98-8C79-09E5D4C544A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20464" y="7749562"/>
            <a:ext cx="2607660" cy="176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text&#10;&#10;Description automatically generated">
            <a:extLst>
              <a:ext uri="{FF2B5EF4-FFF2-40B4-BE49-F238E27FC236}">
                <a16:creationId xmlns:a16="http://schemas.microsoft.com/office/drawing/2014/main" id="{C228DD89-D0AF-47A6-9698-7E01FA59E2D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5400000">
            <a:off x="3978835" y="5527417"/>
            <a:ext cx="4105241" cy="3078931"/>
          </a:xfrm>
          <a:prstGeom prst="rect">
            <a:avLst/>
          </a:prstGeom>
        </p:spPr>
      </p:pic>
      <p:sp>
        <p:nvSpPr>
          <p:cNvPr id="25" name="TextBox 24">
            <a:extLst>
              <a:ext uri="{FF2B5EF4-FFF2-40B4-BE49-F238E27FC236}">
                <a16:creationId xmlns:a16="http://schemas.microsoft.com/office/drawing/2014/main" id="{90A129EC-4B82-4B1C-B80E-4054C1DE9B29}"/>
              </a:ext>
            </a:extLst>
          </p:cNvPr>
          <p:cNvSpPr txBox="1"/>
          <p:nvPr/>
        </p:nvSpPr>
        <p:spPr>
          <a:xfrm>
            <a:off x="1313731" y="9441799"/>
            <a:ext cx="1943093" cy="307777"/>
          </a:xfrm>
          <a:prstGeom prst="rect">
            <a:avLst/>
          </a:prstGeom>
          <a:solidFill>
            <a:schemeClr val="bg1"/>
          </a:solidFill>
        </p:spPr>
        <p:txBody>
          <a:bodyPr wrap="square" rtlCol="0">
            <a:spAutoFit/>
          </a:bodyPr>
          <a:lstStyle/>
          <a:p>
            <a:pPr algn="ctr"/>
            <a:r>
              <a:rPr lang="en-GB" sz="1400" dirty="0"/>
              <a:t>Signage</a:t>
            </a:r>
          </a:p>
        </p:txBody>
      </p:sp>
      <p:sp>
        <p:nvSpPr>
          <p:cNvPr id="26" name="TextBox 25">
            <a:extLst>
              <a:ext uri="{FF2B5EF4-FFF2-40B4-BE49-F238E27FC236}">
                <a16:creationId xmlns:a16="http://schemas.microsoft.com/office/drawing/2014/main" id="{57D5337D-6877-49CA-8EC5-049F85F6EE95}"/>
              </a:ext>
            </a:extLst>
          </p:cNvPr>
          <p:cNvSpPr txBox="1"/>
          <p:nvPr/>
        </p:nvSpPr>
        <p:spPr>
          <a:xfrm>
            <a:off x="4491990" y="8811726"/>
            <a:ext cx="1943093" cy="307777"/>
          </a:xfrm>
          <a:prstGeom prst="rect">
            <a:avLst/>
          </a:prstGeom>
          <a:solidFill>
            <a:schemeClr val="bg1"/>
          </a:solidFill>
        </p:spPr>
        <p:txBody>
          <a:bodyPr wrap="square" rtlCol="0">
            <a:spAutoFit/>
          </a:bodyPr>
          <a:lstStyle/>
          <a:p>
            <a:pPr algn="ctr"/>
            <a:r>
              <a:rPr lang="en-GB" sz="1400" dirty="0"/>
              <a:t>Signage</a:t>
            </a:r>
          </a:p>
        </p:txBody>
      </p:sp>
    </p:spTree>
    <p:extLst>
      <p:ext uri="{BB962C8B-B14F-4D97-AF65-F5344CB8AC3E}">
        <p14:creationId xmlns:p14="http://schemas.microsoft.com/office/powerpoint/2010/main" val="28658007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7"/>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11"/>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11"/>
</p:tagLst>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454</TotalTime>
  <Words>425</Words>
  <Application>Microsoft Macintosh PowerPoint</Application>
  <PresentationFormat>Custom</PresentationFormat>
  <Paragraphs>28</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Times New Roman</vt:lpstr>
      <vt:lpstr>Thème Office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SANTÉ &amp; SÉCURITÉ</dc:title>
  <dc:creator>Fatima Ezzahra Oubaba</dc:creator>
  <cp:lastModifiedBy>Chris Leese</cp:lastModifiedBy>
  <cp:revision>94</cp:revision>
  <dcterms:created xsi:type="dcterms:W3CDTF">2020-03-20T15:01:16Z</dcterms:created>
  <dcterms:modified xsi:type="dcterms:W3CDTF">2020-04-02T07:01:12Z</dcterms:modified>
</cp:coreProperties>
</file>